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61"/>
  </p:notesMasterIdLst>
  <p:sldIdLst>
    <p:sldId id="378" r:id="rId5"/>
    <p:sldId id="257" r:id="rId6"/>
    <p:sldId id="259" r:id="rId7"/>
    <p:sldId id="260" r:id="rId8"/>
    <p:sldId id="261" r:id="rId9"/>
    <p:sldId id="262" r:id="rId10"/>
    <p:sldId id="263" r:id="rId11"/>
    <p:sldId id="258" r:id="rId12"/>
    <p:sldId id="323" r:id="rId13"/>
    <p:sldId id="322" r:id="rId14"/>
    <p:sldId id="265" r:id="rId15"/>
    <p:sldId id="330" r:id="rId16"/>
    <p:sldId id="333" r:id="rId17"/>
    <p:sldId id="264" r:id="rId18"/>
    <p:sldId id="282" r:id="rId19"/>
    <p:sldId id="266" r:id="rId20"/>
    <p:sldId id="365" r:id="rId21"/>
    <p:sldId id="350" r:id="rId22"/>
    <p:sldId id="325" r:id="rId23"/>
    <p:sldId id="326" r:id="rId24"/>
    <p:sldId id="327" r:id="rId25"/>
    <p:sldId id="328" r:id="rId26"/>
    <p:sldId id="329" r:id="rId27"/>
    <p:sldId id="334" r:id="rId28"/>
    <p:sldId id="360" r:id="rId29"/>
    <p:sldId id="297" r:id="rId30"/>
    <p:sldId id="364" r:id="rId31"/>
    <p:sldId id="354" r:id="rId32"/>
    <p:sldId id="375" r:id="rId33"/>
    <p:sldId id="355" r:id="rId34"/>
    <p:sldId id="356" r:id="rId35"/>
    <p:sldId id="357" r:id="rId36"/>
    <p:sldId id="376" r:id="rId37"/>
    <p:sldId id="358" r:id="rId38"/>
    <p:sldId id="374" r:id="rId39"/>
    <p:sldId id="359" r:id="rId40"/>
    <p:sldId id="291" r:id="rId41"/>
    <p:sldId id="361" r:id="rId42"/>
    <p:sldId id="362" r:id="rId43"/>
    <p:sldId id="363" r:id="rId44"/>
    <p:sldId id="335" r:id="rId45"/>
    <p:sldId id="366" r:id="rId46"/>
    <p:sldId id="336" r:id="rId47"/>
    <p:sldId id="339" r:id="rId48"/>
    <p:sldId id="340" r:id="rId49"/>
    <p:sldId id="341" r:id="rId50"/>
    <p:sldId id="342" r:id="rId51"/>
    <p:sldId id="344" r:id="rId52"/>
    <p:sldId id="345" r:id="rId53"/>
    <p:sldId id="346" r:id="rId54"/>
    <p:sldId id="321" r:id="rId55"/>
    <p:sldId id="351" r:id="rId56"/>
    <p:sldId id="348" r:id="rId57"/>
    <p:sldId id="349" r:id="rId58"/>
    <p:sldId id="352" r:id="rId59"/>
    <p:sldId id="35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DCC"/>
    <a:srgbClr val="001487"/>
    <a:srgbClr val="00BDF4"/>
    <a:srgbClr val="002060"/>
    <a:srgbClr val="5A7E94"/>
    <a:srgbClr val="8D80C3"/>
    <a:srgbClr val="00A1A1"/>
    <a:srgbClr val="8DAB12"/>
    <a:srgbClr val="FF6600"/>
    <a:srgbClr val="D637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0"/>
    <p:restoredTop sz="96327"/>
  </p:normalViewPr>
  <p:slideViewPr>
    <p:cSldViewPr snapToGrid="0">
      <p:cViewPr>
        <p:scale>
          <a:sx n="85" d="100"/>
          <a:sy n="85" d="100"/>
        </p:scale>
        <p:origin x="456" y="6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2060"/>
            </a:solidFill>
          </c:spPr>
          <c:explosion val="3"/>
          <c:dPt>
            <c:idx val="0"/>
            <c:bubble3D val="0"/>
            <c:spPr>
              <a:solidFill>
                <a:srgbClr val="00A1A1"/>
              </a:solidFill>
              <a:ln w="19050">
                <a:solidFill>
                  <a:schemeClr val="lt1"/>
                </a:solidFill>
              </a:ln>
              <a:effectLst/>
            </c:spPr>
            <c:extLst>
              <c:ext xmlns:c16="http://schemas.microsoft.com/office/drawing/2014/chart" uri="{C3380CC4-5D6E-409C-BE32-E72D297353CC}">
                <c16:uniqueId val="{00000001-4D50-B243-8821-4477696F4136}"/>
              </c:ext>
            </c:extLst>
          </c:dPt>
          <c:dPt>
            <c:idx val="1"/>
            <c:bubble3D val="0"/>
            <c:spPr>
              <a:solidFill>
                <a:srgbClr val="00A1A1"/>
              </a:solidFill>
              <a:ln w="19050">
                <a:solidFill>
                  <a:schemeClr val="lt1"/>
                </a:solidFill>
              </a:ln>
              <a:effectLst/>
            </c:spPr>
            <c:extLst>
              <c:ext xmlns:c16="http://schemas.microsoft.com/office/drawing/2014/chart" uri="{C3380CC4-5D6E-409C-BE32-E72D297353CC}">
                <c16:uniqueId val="{00000003-4D50-B243-8821-4477696F4136}"/>
              </c:ext>
            </c:extLst>
          </c:dPt>
          <c:dPt>
            <c:idx val="2"/>
            <c:bubble3D val="0"/>
            <c:spPr>
              <a:solidFill>
                <a:srgbClr val="002060"/>
              </a:solidFill>
              <a:ln w="19050">
                <a:solidFill>
                  <a:schemeClr val="lt1"/>
                </a:solidFill>
              </a:ln>
              <a:effectLst/>
            </c:spPr>
            <c:extLst>
              <c:ext xmlns:c16="http://schemas.microsoft.com/office/drawing/2014/chart" uri="{C3380CC4-5D6E-409C-BE32-E72D297353CC}">
                <c16:uniqueId val="{00000005-4D50-B243-8821-4477696F4136}"/>
              </c:ext>
            </c:extLst>
          </c:dPt>
          <c:dPt>
            <c:idx val="3"/>
            <c:bubble3D val="0"/>
            <c:spPr>
              <a:solidFill>
                <a:srgbClr val="00A1A1"/>
              </a:solidFill>
              <a:ln w="19050">
                <a:solidFill>
                  <a:schemeClr val="lt1"/>
                </a:solidFill>
              </a:ln>
              <a:effectLst/>
            </c:spPr>
            <c:extLst>
              <c:ext xmlns:c16="http://schemas.microsoft.com/office/drawing/2014/chart" uri="{C3380CC4-5D6E-409C-BE32-E72D297353CC}">
                <c16:uniqueId val="{00000007-4D50-B243-8821-4477696F4136}"/>
              </c:ext>
            </c:extLst>
          </c:dPt>
          <c:dPt>
            <c:idx val="4"/>
            <c:bubble3D val="0"/>
            <c:spPr>
              <a:solidFill>
                <a:srgbClr val="00A1A1"/>
              </a:solidFill>
              <a:ln w="19050">
                <a:solidFill>
                  <a:schemeClr val="lt1"/>
                </a:solidFill>
              </a:ln>
              <a:effectLst/>
            </c:spPr>
            <c:extLst>
              <c:ext xmlns:c16="http://schemas.microsoft.com/office/drawing/2014/chart" uri="{C3380CC4-5D6E-409C-BE32-E72D297353CC}">
                <c16:uniqueId val="{00000009-4D50-B243-8821-4477696F4136}"/>
              </c:ext>
            </c:extLst>
          </c:dPt>
          <c:dPt>
            <c:idx val="5"/>
            <c:bubble3D val="0"/>
            <c:spPr>
              <a:solidFill>
                <a:srgbClr val="002060"/>
              </a:solidFill>
              <a:ln w="19050">
                <a:solidFill>
                  <a:schemeClr val="lt1"/>
                </a:solidFill>
              </a:ln>
              <a:effectLst/>
            </c:spPr>
            <c:extLst>
              <c:ext xmlns:c16="http://schemas.microsoft.com/office/drawing/2014/chart" uri="{C3380CC4-5D6E-409C-BE32-E72D297353CC}">
                <c16:uniqueId val="{0000000B-4D50-B243-8821-4477696F4136}"/>
              </c:ext>
            </c:extLst>
          </c:dPt>
          <c:dPt>
            <c:idx val="6"/>
            <c:bubble3D val="0"/>
            <c:spPr>
              <a:solidFill>
                <a:srgbClr val="002060"/>
              </a:solidFill>
              <a:ln w="19050">
                <a:solidFill>
                  <a:schemeClr val="lt1"/>
                </a:solidFill>
              </a:ln>
              <a:effectLst/>
            </c:spPr>
            <c:extLst>
              <c:ext xmlns:c16="http://schemas.microsoft.com/office/drawing/2014/chart" uri="{C3380CC4-5D6E-409C-BE32-E72D297353CC}">
                <c16:uniqueId val="{0000000D-4D50-B243-8821-4477696F4136}"/>
              </c:ext>
            </c:extLst>
          </c:dPt>
          <c:dPt>
            <c:idx val="7"/>
            <c:bubble3D val="0"/>
            <c:spPr>
              <a:solidFill>
                <a:srgbClr val="002060"/>
              </a:solidFill>
              <a:ln w="19050">
                <a:solidFill>
                  <a:schemeClr val="lt1"/>
                </a:solidFill>
              </a:ln>
              <a:effectLst/>
            </c:spPr>
            <c:extLst>
              <c:ext xmlns:c16="http://schemas.microsoft.com/office/drawing/2014/chart" uri="{C3380CC4-5D6E-409C-BE32-E72D297353CC}">
                <c16:uniqueId val="{0000000F-4D50-B243-8821-4477696F4136}"/>
              </c:ext>
            </c:extLst>
          </c:dPt>
          <c:dPt>
            <c:idx val="8"/>
            <c:bubble3D val="0"/>
            <c:spPr>
              <a:solidFill>
                <a:srgbClr val="002060"/>
              </a:solidFill>
              <a:ln w="19050">
                <a:solidFill>
                  <a:schemeClr val="lt1"/>
                </a:solidFill>
              </a:ln>
              <a:effectLst/>
            </c:spPr>
            <c:extLst>
              <c:ext xmlns:c16="http://schemas.microsoft.com/office/drawing/2014/chart" uri="{C3380CC4-5D6E-409C-BE32-E72D297353CC}">
                <c16:uniqueId val="{00000011-4D50-B243-8821-4477696F4136}"/>
              </c:ext>
            </c:extLst>
          </c:dPt>
          <c:dPt>
            <c:idx val="9"/>
            <c:bubble3D val="0"/>
            <c:spPr>
              <a:solidFill>
                <a:srgbClr val="002060"/>
              </a:solidFill>
              <a:ln w="19050">
                <a:solidFill>
                  <a:schemeClr val="lt1"/>
                </a:solidFill>
              </a:ln>
              <a:effectLst/>
            </c:spPr>
            <c:extLst>
              <c:ext xmlns:c16="http://schemas.microsoft.com/office/drawing/2014/chart" uri="{C3380CC4-5D6E-409C-BE32-E72D297353CC}">
                <c16:uniqueId val="{00000013-4D50-B243-8821-4477696F4136}"/>
              </c:ext>
            </c:extLst>
          </c:dPt>
          <c:cat>
            <c:strRef>
              <c:f>Sheet1!$A$2:$A$11</c:f>
              <c:strCache>
                <c:ptCount val="4"/>
                <c:pt idx="0">
                  <c:v>1st Qtr</c:v>
                </c:pt>
                <c:pt idx="1">
                  <c:v>2nd Qtr</c:v>
                </c:pt>
                <c:pt idx="2">
                  <c:v>3rd Qtr</c:v>
                </c:pt>
                <c:pt idx="3">
                  <c:v>4th Qtr</c:v>
                </c:pt>
              </c:strCache>
            </c:strRef>
          </c:cat>
          <c:val>
            <c:numRef>
              <c:f>Sheet1!$B$2:$B$11</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14-4D50-B243-8821-4477696F4136}"/>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2">
                  <a:tint val="43000"/>
                </a:schemeClr>
              </a:solidFill>
              <a:ln w="19050">
                <a:solidFill>
                  <a:schemeClr val="lt1"/>
                </a:solidFill>
              </a:ln>
              <a:effectLst/>
            </c:spPr>
            <c:extLst>
              <c:ext xmlns:c16="http://schemas.microsoft.com/office/drawing/2014/chart" uri="{C3380CC4-5D6E-409C-BE32-E72D297353CC}">
                <c16:uniqueId val="{00000001-05C9-5D4C-9849-ACDD8B9B2956}"/>
              </c:ext>
            </c:extLst>
          </c:dPt>
          <c:dPt>
            <c:idx val="1"/>
            <c:bubble3D val="0"/>
            <c:spPr>
              <a:solidFill>
                <a:schemeClr val="accent2">
                  <a:tint val="56000"/>
                </a:schemeClr>
              </a:solidFill>
              <a:ln w="19050">
                <a:solidFill>
                  <a:schemeClr val="lt1"/>
                </a:solidFill>
              </a:ln>
              <a:effectLst/>
            </c:spPr>
            <c:extLst>
              <c:ext xmlns:c16="http://schemas.microsoft.com/office/drawing/2014/chart" uri="{C3380CC4-5D6E-409C-BE32-E72D297353CC}">
                <c16:uniqueId val="{00000003-05C9-5D4C-9849-ACDD8B9B2956}"/>
              </c:ext>
            </c:extLst>
          </c:dPt>
          <c:dPt>
            <c:idx val="2"/>
            <c:bubble3D val="0"/>
            <c:spPr>
              <a:solidFill>
                <a:schemeClr val="accent2">
                  <a:tint val="69000"/>
                </a:schemeClr>
              </a:solidFill>
              <a:ln w="19050">
                <a:solidFill>
                  <a:schemeClr val="lt1"/>
                </a:solidFill>
              </a:ln>
              <a:effectLst/>
            </c:spPr>
            <c:extLst>
              <c:ext xmlns:c16="http://schemas.microsoft.com/office/drawing/2014/chart" uri="{C3380CC4-5D6E-409C-BE32-E72D297353CC}">
                <c16:uniqueId val="{00000005-05C9-5D4C-9849-ACDD8B9B2956}"/>
              </c:ext>
            </c:extLst>
          </c:dPt>
          <c:dPt>
            <c:idx val="3"/>
            <c:bubble3D val="0"/>
            <c:spPr>
              <a:solidFill>
                <a:schemeClr val="accent2">
                  <a:tint val="81000"/>
                </a:schemeClr>
              </a:solidFill>
              <a:ln w="19050">
                <a:solidFill>
                  <a:schemeClr val="lt1"/>
                </a:solidFill>
              </a:ln>
              <a:effectLst/>
            </c:spPr>
            <c:extLst>
              <c:ext xmlns:c16="http://schemas.microsoft.com/office/drawing/2014/chart" uri="{C3380CC4-5D6E-409C-BE32-E72D297353CC}">
                <c16:uniqueId val="{00000007-05C9-5D4C-9849-ACDD8B9B2956}"/>
              </c:ext>
            </c:extLst>
          </c:dPt>
          <c:dPt>
            <c:idx val="4"/>
            <c:bubble3D val="0"/>
            <c:spPr>
              <a:solidFill>
                <a:schemeClr val="accent2">
                  <a:tint val="94000"/>
                </a:schemeClr>
              </a:solidFill>
              <a:ln w="19050">
                <a:solidFill>
                  <a:schemeClr val="lt1"/>
                </a:solidFill>
              </a:ln>
              <a:effectLst/>
            </c:spPr>
            <c:extLst>
              <c:ext xmlns:c16="http://schemas.microsoft.com/office/drawing/2014/chart" uri="{C3380CC4-5D6E-409C-BE32-E72D297353CC}">
                <c16:uniqueId val="{00000009-05C9-5D4C-9849-ACDD8B9B2956}"/>
              </c:ext>
            </c:extLst>
          </c:dPt>
          <c:dPt>
            <c:idx val="5"/>
            <c:bubble3D val="0"/>
            <c:spPr>
              <a:solidFill>
                <a:schemeClr val="accent2">
                  <a:shade val="93000"/>
                </a:schemeClr>
              </a:solidFill>
              <a:ln w="19050">
                <a:solidFill>
                  <a:schemeClr val="lt1"/>
                </a:solidFill>
              </a:ln>
              <a:effectLst/>
            </c:spPr>
            <c:extLst>
              <c:ext xmlns:c16="http://schemas.microsoft.com/office/drawing/2014/chart" uri="{C3380CC4-5D6E-409C-BE32-E72D297353CC}">
                <c16:uniqueId val="{0000000B-05C9-5D4C-9849-ACDD8B9B2956}"/>
              </c:ext>
            </c:extLst>
          </c:dPt>
          <c:dPt>
            <c:idx val="6"/>
            <c:bubble3D val="0"/>
            <c:spPr>
              <a:solidFill>
                <a:schemeClr val="accent2">
                  <a:shade val="80000"/>
                </a:schemeClr>
              </a:solidFill>
              <a:ln w="19050">
                <a:solidFill>
                  <a:schemeClr val="lt1"/>
                </a:solidFill>
              </a:ln>
              <a:effectLst/>
            </c:spPr>
            <c:extLst>
              <c:ext xmlns:c16="http://schemas.microsoft.com/office/drawing/2014/chart" uri="{C3380CC4-5D6E-409C-BE32-E72D297353CC}">
                <c16:uniqueId val="{0000000D-05C9-5D4C-9849-ACDD8B9B2956}"/>
              </c:ext>
            </c:extLst>
          </c:dPt>
          <c:dPt>
            <c:idx val="7"/>
            <c:bubble3D val="0"/>
            <c:spPr>
              <a:solidFill>
                <a:schemeClr val="accent2">
                  <a:shade val="68000"/>
                </a:schemeClr>
              </a:solidFill>
              <a:ln w="19050">
                <a:solidFill>
                  <a:schemeClr val="lt1"/>
                </a:solidFill>
              </a:ln>
              <a:effectLst/>
            </c:spPr>
            <c:extLst>
              <c:ext xmlns:c16="http://schemas.microsoft.com/office/drawing/2014/chart" uri="{C3380CC4-5D6E-409C-BE32-E72D297353CC}">
                <c16:uniqueId val="{0000000F-05C9-5D4C-9849-ACDD8B9B2956}"/>
              </c:ext>
            </c:extLst>
          </c:dPt>
          <c:dPt>
            <c:idx val="8"/>
            <c:bubble3D val="0"/>
            <c:spPr>
              <a:solidFill>
                <a:schemeClr val="accent2">
                  <a:shade val="55000"/>
                </a:schemeClr>
              </a:solidFill>
              <a:ln w="19050">
                <a:solidFill>
                  <a:schemeClr val="lt1"/>
                </a:solidFill>
              </a:ln>
              <a:effectLst/>
            </c:spPr>
            <c:extLst>
              <c:ext xmlns:c16="http://schemas.microsoft.com/office/drawing/2014/chart" uri="{C3380CC4-5D6E-409C-BE32-E72D297353CC}">
                <c16:uniqueId val="{00000011-05C9-5D4C-9849-ACDD8B9B2956}"/>
              </c:ext>
            </c:extLst>
          </c:dPt>
          <c:dPt>
            <c:idx val="9"/>
            <c:bubble3D val="0"/>
            <c:spPr>
              <a:solidFill>
                <a:schemeClr val="accent2">
                  <a:shade val="42000"/>
                </a:schemeClr>
              </a:solidFill>
              <a:ln w="19050">
                <a:solidFill>
                  <a:schemeClr val="lt1"/>
                </a:solidFill>
              </a:ln>
              <a:effectLst/>
            </c:spPr>
            <c:extLst>
              <c:ext xmlns:c16="http://schemas.microsoft.com/office/drawing/2014/chart" uri="{C3380CC4-5D6E-409C-BE32-E72D297353CC}">
                <c16:uniqueId val="{00000013-05C9-5D4C-9849-ACDD8B9B2956}"/>
              </c:ext>
            </c:extLst>
          </c:dPt>
          <c:cat>
            <c:strRef>
              <c:f>Sheet1!$A$2:$A$11</c:f>
              <c:strCache>
                <c:ptCount val="4"/>
                <c:pt idx="0">
                  <c:v>1st Qtr</c:v>
                </c:pt>
                <c:pt idx="1">
                  <c:v>2nd Qtr</c:v>
                </c:pt>
                <c:pt idx="2">
                  <c:v>3rd Qtr</c:v>
                </c:pt>
                <c:pt idx="3">
                  <c:v>4th Qtr</c:v>
                </c:pt>
              </c:strCache>
            </c:strRef>
          </c:cat>
          <c:val>
            <c:numRef>
              <c:f>Sheet1!$B$2:$B$11</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14-05C9-5D4C-9849-ACDD8B9B2956}"/>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DCEF33-3AD3-5D4B-9693-F3C100762F7E}" type="datetimeFigureOut">
              <a:rPr lang="en-US" smtClean="0"/>
              <a:t>7/28/2025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C0AAE7-969E-FD42-87C4-31F8E5FA189B}" type="slidenum">
              <a:rPr lang="en-US" smtClean="0"/>
              <a:t>‹#›</a:t>
            </a:fld>
            <a:endParaRPr lang="en-US"/>
          </a:p>
        </p:txBody>
      </p:sp>
    </p:spTree>
    <p:extLst>
      <p:ext uri="{BB962C8B-B14F-4D97-AF65-F5344CB8AC3E}">
        <p14:creationId xmlns:p14="http://schemas.microsoft.com/office/powerpoint/2010/main" val="700383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9.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6DD3408-D42E-B9A7-710F-959763458E27}"/>
              </a:ext>
            </a:extLst>
          </p:cNvPr>
          <p:cNvPicPr>
            <a:picLocks noChangeAspect="1"/>
          </p:cNvPicPr>
          <p:nvPr userDrawn="1"/>
        </p:nvPicPr>
        <p:blipFill>
          <a:blip r:embed="rId2"/>
          <a:stretch>
            <a:fillRect/>
          </a:stretch>
        </p:blipFill>
        <p:spPr>
          <a:xfrm>
            <a:off x="0" y="0"/>
            <a:ext cx="12192000" cy="6864511"/>
          </a:xfrm>
          <a:prstGeom prst="rect">
            <a:avLst/>
          </a:prstGeom>
        </p:spPr>
      </p:pic>
      <p:sp>
        <p:nvSpPr>
          <p:cNvPr id="2" name="Title 1">
            <a:extLst>
              <a:ext uri="{FF2B5EF4-FFF2-40B4-BE49-F238E27FC236}">
                <a16:creationId xmlns:a16="http://schemas.microsoft.com/office/drawing/2014/main" id="{C21CFDFF-3C1D-C78F-26A8-98D07B647426}"/>
              </a:ext>
            </a:extLst>
          </p:cNvPr>
          <p:cNvSpPr>
            <a:spLocks noGrp="1"/>
          </p:cNvSpPr>
          <p:nvPr>
            <p:ph type="ctrTitle"/>
          </p:nvPr>
        </p:nvSpPr>
        <p:spPr>
          <a:xfrm>
            <a:off x="436294" y="3614374"/>
            <a:ext cx="4627283" cy="1194099"/>
          </a:xfrm>
        </p:spPr>
        <p:txBody>
          <a:bodyPr anchor="b">
            <a:normAutofit/>
          </a:bodyPr>
          <a:lstStyle>
            <a:lvl1pPr algn="l">
              <a:defRPr sz="3200" b="1">
                <a:solidFill>
                  <a:schemeClr val="bg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D8716C7-9424-7987-58D4-15D6E3E62B94}"/>
              </a:ext>
            </a:extLst>
          </p:cNvPr>
          <p:cNvSpPr>
            <a:spLocks noGrp="1"/>
          </p:cNvSpPr>
          <p:nvPr>
            <p:ph type="subTitle" idx="1"/>
          </p:nvPr>
        </p:nvSpPr>
        <p:spPr>
          <a:xfrm>
            <a:off x="436294" y="5092194"/>
            <a:ext cx="4627283" cy="61898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9" name="Graphic 8">
            <a:extLst>
              <a:ext uri="{FF2B5EF4-FFF2-40B4-BE49-F238E27FC236}">
                <a16:creationId xmlns:a16="http://schemas.microsoft.com/office/drawing/2014/main" id="{6A76A222-6C1D-E412-D22D-5A794C635AD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113829" y="571999"/>
            <a:ext cx="1178934" cy="692775"/>
          </a:xfrm>
          <a:prstGeom prst="rect">
            <a:avLst/>
          </a:prstGeom>
        </p:spPr>
      </p:pic>
      <p:pic>
        <p:nvPicPr>
          <p:cNvPr id="11" name="Graphic 10">
            <a:extLst>
              <a:ext uri="{FF2B5EF4-FFF2-40B4-BE49-F238E27FC236}">
                <a16:creationId xmlns:a16="http://schemas.microsoft.com/office/drawing/2014/main" id="{6AB0A59E-DEF4-A507-FF38-51CFBDCBFD2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96538" y="574509"/>
            <a:ext cx="2149363" cy="747035"/>
          </a:xfrm>
          <a:prstGeom prst="rect">
            <a:avLst/>
          </a:prstGeom>
        </p:spPr>
      </p:pic>
    </p:spTree>
    <p:extLst>
      <p:ext uri="{BB962C8B-B14F-4D97-AF65-F5344CB8AC3E}">
        <p14:creationId xmlns:p14="http://schemas.microsoft.com/office/powerpoint/2010/main" val="1167941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D9FF-3B52-76BE-F2AF-FC83E4D3A79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483B027-6068-D94F-AEC9-A58AC18BB1E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AC8F37D-621C-4C9D-1127-F68EC748EB04}"/>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5" name="Footer Placeholder 4">
            <a:extLst>
              <a:ext uri="{FF2B5EF4-FFF2-40B4-BE49-F238E27FC236}">
                <a16:creationId xmlns:a16="http://schemas.microsoft.com/office/drawing/2014/main" id="{FC581878-3C8E-C33E-88F9-1377DD38C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2571A8-4D32-CE9F-A69F-76EB195EA301}"/>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298733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5F652B-FEC0-DAF6-DE54-DD8E844FEE0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3C6A3EC-B924-76CA-7160-D3CFB9A03D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A081B7-8AB3-2B9F-E3F2-B0E8C2030527}"/>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5" name="Footer Placeholder 4">
            <a:extLst>
              <a:ext uri="{FF2B5EF4-FFF2-40B4-BE49-F238E27FC236}">
                <a16:creationId xmlns:a16="http://schemas.microsoft.com/office/drawing/2014/main" id="{F1FE9E83-E13D-5A35-123C-891B0E6B49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AB0B8-09E2-8183-C9C7-1DE5AF755DA3}"/>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1511920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43B0D-B57D-DABD-6A01-D630782E26EA}"/>
              </a:ext>
            </a:extLst>
          </p:cNvPr>
          <p:cNvSpPr>
            <a:spLocks noGrp="1"/>
          </p:cNvSpPr>
          <p:nvPr>
            <p:ph type="title"/>
          </p:nvPr>
        </p:nvSpPr>
        <p:spPr>
          <a:xfrm>
            <a:off x="583592" y="365126"/>
            <a:ext cx="10932548" cy="787814"/>
          </a:xfrm>
        </p:spPr>
        <p:txBody>
          <a:bodyPr>
            <a:normAutofit/>
          </a:bodyPr>
          <a:lstStyle>
            <a:lvl1pPr>
              <a:defRPr sz="2800" b="1">
                <a:solidFill>
                  <a:schemeClr val="tx2"/>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D98E1DF9-025D-63FC-9DC3-E8646559B79E}"/>
              </a:ext>
            </a:extLst>
          </p:cNvPr>
          <p:cNvSpPr>
            <a:spLocks noGrp="1"/>
          </p:cNvSpPr>
          <p:nvPr>
            <p:ph idx="1"/>
          </p:nvPr>
        </p:nvSpPr>
        <p:spPr>
          <a:xfrm>
            <a:off x="570155" y="1445546"/>
            <a:ext cx="11172903" cy="4531184"/>
          </a:xfrm>
        </p:spPr>
        <p:txBody>
          <a:bodyPr>
            <a:normAutofit/>
          </a:bodyPr>
          <a:lstStyle>
            <a:lvl1pPr marL="184150" indent="-184150">
              <a:lnSpc>
                <a:spcPct val="100000"/>
              </a:lnSpc>
              <a:spcBef>
                <a:spcPts val="0"/>
              </a:spcBef>
              <a:spcAft>
                <a:spcPts val="600"/>
              </a:spcAft>
              <a:tabLst/>
              <a:defRPr sz="1800"/>
            </a:lvl1pPr>
            <a:lvl2pPr marL="357188" indent="-173038">
              <a:lnSpc>
                <a:spcPct val="100000"/>
              </a:lnSpc>
              <a:spcBef>
                <a:spcPts val="0"/>
              </a:spcBef>
              <a:spcAft>
                <a:spcPts val="600"/>
              </a:spcAft>
              <a:buFont typeface="System Font Regular"/>
              <a:buChar char="-"/>
              <a:tabLst/>
              <a:defRPr sz="1800"/>
            </a:lvl2pPr>
            <a:lvl3pPr marL="541338" indent="-184150">
              <a:lnSpc>
                <a:spcPct val="100000"/>
              </a:lnSpc>
              <a:spcBef>
                <a:spcPts val="0"/>
              </a:spcBef>
              <a:spcAft>
                <a:spcPts val="600"/>
              </a:spcAft>
              <a:tabLst/>
              <a:defRPr sz="1800"/>
            </a:lvl3pPr>
            <a:lvl4pPr marL="766763" indent="-185738">
              <a:lnSpc>
                <a:spcPct val="100000"/>
              </a:lnSpc>
              <a:spcBef>
                <a:spcPts val="0"/>
              </a:spcBef>
              <a:spcAft>
                <a:spcPts val="600"/>
              </a:spcAft>
              <a:tabLst/>
              <a:defRPr sz="1800"/>
            </a:lvl4pPr>
            <a:lvl5pPr marL="977900" indent="-171450">
              <a:lnSpc>
                <a:spcPct val="100000"/>
              </a:lnSpc>
              <a:spcBef>
                <a:spcPts val="0"/>
              </a:spcBef>
              <a:spcAft>
                <a:spcPts val="600"/>
              </a:spcAft>
              <a:tabLst/>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Graphic 6">
            <a:extLst>
              <a:ext uri="{FF2B5EF4-FFF2-40B4-BE49-F238E27FC236}">
                <a16:creationId xmlns:a16="http://schemas.microsoft.com/office/drawing/2014/main" id="{455E7420-EE94-BD48-498E-B811565EA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58976" y="6255273"/>
            <a:ext cx="684082" cy="401986"/>
          </a:xfrm>
          <a:prstGeom prst="rect">
            <a:avLst/>
          </a:prstGeom>
        </p:spPr>
      </p:pic>
      <p:pic>
        <p:nvPicPr>
          <p:cNvPr id="8" name="Graphic 7">
            <a:extLst>
              <a:ext uri="{FF2B5EF4-FFF2-40B4-BE49-F238E27FC236}">
                <a16:creationId xmlns:a16="http://schemas.microsoft.com/office/drawing/2014/main" id="{548ED008-EA95-E02D-20D4-7D58D099AD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9427" y="6257782"/>
            <a:ext cx="1247178" cy="433471"/>
          </a:xfrm>
          <a:prstGeom prst="rect">
            <a:avLst/>
          </a:prstGeom>
        </p:spPr>
      </p:pic>
      <p:pic>
        <p:nvPicPr>
          <p:cNvPr id="10" name="Graphic 9">
            <a:extLst>
              <a:ext uri="{FF2B5EF4-FFF2-40B4-BE49-F238E27FC236}">
                <a16:creationId xmlns:a16="http://schemas.microsoft.com/office/drawing/2014/main" id="{06960643-BDEF-32CB-B4F0-8AC6E2DB73F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 y="6070401"/>
            <a:ext cx="1028701" cy="787599"/>
          </a:xfrm>
          <a:prstGeom prst="rect">
            <a:avLst/>
          </a:prstGeom>
        </p:spPr>
      </p:pic>
      <p:sp>
        <p:nvSpPr>
          <p:cNvPr id="11" name="Rectangle 10">
            <a:extLst>
              <a:ext uri="{FF2B5EF4-FFF2-40B4-BE49-F238E27FC236}">
                <a16:creationId xmlns:a16="http://schemas.microsoft.com/office/drawing/2014/main" id="{03310039-807A-7470-1F39-79B0A3D20DE8}"/>
              </a:ext>
            </a:extLst>
          </p:cNvPr>
          <p:cNvSpPr/>
          <p:nvPr userDrawn="1"/>
        </p:nvSpPr>
        <p:spPr>
          <a:xfrm>
            <a:off x="-1" y="6586614"/>
            <a:ext cx="546101" cy="20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44000" tIns="36000" rIns="36000" bIns="36000" rtlCol="0" anchor="ctr"/>
          <a:lstStyle/>
          <a:p>
            <a:pPr algn="l"/>
            <a:fld id="{98FA9C56-E947-2949-9117-EB1F3A6BCA61}" type="slidenum">
              <a:rPr lang="en-US" sz="1100" b="0" i="0" smtClean="0">
                <a:solidFill>
                  <a:schemeClr val="tx1"/>
                </a:solidFill>
                <a:latin typeface="+mn-lt"/>
                <a:ea typeface="Ebrima" panose="02000000000000000000" pitchFamily="2" charset="0"/>
                <a:cs typeface="Ebrima" panose="02000000000000000000" pitchFamily="2" charset="0"/>
              </a:rPr>
              <a:pPr algn="l"/>
              <a:t>‹#›</a:t>
            </a:fld>
            <a:endParaRPr lang="en-US" sz="1100" b="0" i="0" dirty="0">
              <a:solidFill>
                <a:schemeClr val="tx1"/>
              </a:solidFill>
              <a:latin typeface="+mn-lt"/>
              <a:ea typeface="Ebrima" panose="02000000000000000000" pitchFamily="2" charset="0"/>
              <a:cs typeface="Ebrima" panose="02000000000000000000" pitchFamily="2" charset="0"/>
            </a:endParaRPr>
          </a:p>
        </p:txBody>
      </p:sp>
      <p:pic>
        <p:nvPicPr>
          <p:cNvPr id="15" name="Graphic 14">
            <a:extLst>
              <a:ext uri="{FF2B5EF4-FFF2-40B4-BE49-F238E27FC236}">
                <a16:creationId xmlns:a16="http://schemas.microsoft.com/office/drawing/2014/main" id="{A9B035C4-118E-6B24-C49A-6BDFB7AFBE9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743058" y="0"/>
            <a:ext cx="441854" cy="1325563"/>
          </a:xfrm>
          <a:prstGeom prst="rect">
            <a:avLst/>
          </a:prstGeom>
        </p:spPr>
      </p:pic>
    </p:spTree>
    <p:extLst>
      <p:ext uri="{BB962C8B-B14F-4D97-AF65-F5344CB8AC3E}">
        <p14:creationId xmlns:p14="http://schemas.microsoft.com/office/powerpoint/2010/main" val="189548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7290A844-CAC3-3824-82A7-22B39C0B13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24634" y="6255273"/>
            <a:ext cx="684082" cy="401986"/>
          </a:xfrm>
          <a:prstGeom prst="rect">
            <a:avLst/>
          </a:prstGeom>
        </p:spPr>
      </p:pic>
      <p:pic>
        <p:nvPicPr>
          <p:cNvPr id="14" name="Graphic 13">
            <a:extLst>
              <a:ext uri="{FF2B5EF4-FFF2-40B4-BE49-F238E27FC236}">
                <a16:creationId xmlns:a16="http://schemas.microsoft.com/office/drawing/2014/main" id="{6AE9C136-F936-9434-004F-A981A9013A2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05085" y="6257782"/>
            <a:ext cx="1247178" cy="433471"/>
          </a:xfrm>
          <a:prstGeom prst="rect">
            <a:avLst/>
          </a:prstGeom>
        </p:spPr>
      </p:pic>
      <p:pic>
        <p:nvPicPr>
          <p:cNvPr id="3" name="Graphic 2">
            <a:extLst>
              <a:ext uri="{FF2B5EF4-FFF2-40B4-BE49-F238E27FC236}">
                <a16:creationId xmlns:a16="http://schemas.microsoft.com/office/drawing/2014/main" id="{57B4CF63-44A8-063B-673E-92F5D0D62F0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743058" y="0"/>
            <a:ext cx="441854" cy="1325563"/>
          </a:xfrm>
          <a:prstGeom prst="rect">
            <a:avLst/>
          </a:prstGeom>
        </p:spPr>
      </p:pic>
    </p:spTree>
    <p:extLst>
      <p:ext uri="{BB962C8B-B14F-4D97-AF65-F5344CB8AC3E}">
        <p14:creationId xmlns:p14="http://schemas.microsoft.com/office/powerpoint/2010/main" val="893962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E11F8-9EE3-B770-B718-8616390DC6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ED402E9-93AF-2FA3-9FC1-C9E83D7A0B5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13A4E4A-3C15-5147-965D-B9CA0098C18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12DBEC5-6632-55BA-6B76-4660AF70F5D2}"/>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6" name="Footer Placeholder 5">
            <a:extLst>
              <a:ext uri="{FF2B5EF4-FFF2-40B4-BE49-F238E27FC236}">
                <a16:creationId xmlns:a16="http://schemas.microsoft.com/office/drawing/2014/main" id="{3D36BBB9-6E5F-6518-56F5-39C85B4F32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25D23E-190B-EEBC-F036-B3A48DF9BD89}"/>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364404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65A1-D7F5-283A-EFFE-F2C76D8E468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9708A28-1E10-7D97-F461-DE0AEB188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6C7293C-9094-6841-B291-0D02DC561D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8F14151-7C1F-F683-2450-DA0EF5986F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8598586-D8F0-E466-FD61-F07AD697F0D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E9CAA78-11D1-F6AC-0F4A-6EC7CAD8CEFB}"/>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8" name="Footer Placeholder 7">
            <a:extLst>
              <a:ext uri="{FF2B5EF4-FFF2-40B4-BE49-F238E27FC236}">
                <a16:creationId xmlns:a16="http://schemas.microsoft.com/office/drawing/2014/main" id="{80EE7F09-5C29-3705-37CD-55EAFA1387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C12E63-C8E6-CE4C-06D9-1EFAAB954EDE}"/>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53703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3AFC-924A-9639-3A70-7D98734C984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41DBD14-82F5-05D8-8030-F17AF6B79080}"/>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4" name="Footer Placeholder 3">
            <a:extLst>
              <a:ext uri="{FF2B5EF4-FFF2-40B4-BE49-F238E27FC236}">
                <a16:creationId xmlns:a16="http://schemas.microsoft.com/office/drawing/2014/main" id="{1A9E172F-B460-D644-7F4C-7DDD773EE5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6BB14F-C7F5-23F1-B9EF-9D0D36DACCF6}"/>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3638772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E0D747-422C-B8F2-3DE1-64E123DC61E1}"/>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3" name="Footer Placeholder 2">
            <a:extLst>
              <a:ext uri="{FF2B5EF4-FFF2-40B4-BE49-F238E27FC236}">
                <a16:creationId xmlns:a16="http://schemas.microsoft.com/office/drawing/2014/main" id="{3EB2C913-7F23-9C49-254A-4EE45DB578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678FD2-AEFF-086D-000A-E89E7F476BCC}"/>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2500740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53CED-4E51-9E6E-FDD8-F1396510EA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A97ABAE-3DBB-5A1D-6D6D-36EF362CBE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2A5C626-A874-1009-4939-E531B80009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B0F702-7920-0267-3DCF-9634AA66F68F}"/>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6" name="Footer Placeholder 5">
            <a:extLst>
              <a:ext uri="{FF2B5EF4-FFF2-40B4-BE49-F238E27FC236}">
                <a16:creationId xmlns:a16="http://schemas.microsoft.com/office/drawing/2014/main" id="{3BDECB2A-B86F-9C4A-3AF4-157637C007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5CDC25-F448-6EB2-A350-728C5F705517}"/>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2897907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76B5-4ABE-C2D8-D1CA-08756BBFBB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3495B30-00F6-4F55-0911-E623F122C8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010DBE-E327-F532-5D9B-52A33D607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8D9E16-59B8-1EC6-693C-347E173A83F4}"/>
              </a:ext>
            </a:extLst>
          </p:cNvPr>
          <p:cNvSpPr>
            <a:spLocks noGrp="1"/>
          </p:cNvSpPr>
          <p:nvPr>
            <p:ph type="dt" sz="half" idx="10"/>
          </p:nvPr>
        </p:nvSpPr>
        <p:spPr/>
        <p:txBody>
          <a:bodyPr/>
          <a:lstStyle/>
          <a:p>
            <a:fld id="{16557B39-2C71-814B-A394-E764347BF6E1}" type="datetimeFigureOut">
              <a:rPr lang="en-US" smtClean="0"/>
              <a:t>7/28/2025</a:t>
            </a:fld>
            <a:endParaRPr lang="en-US"/>
          </a:p>
        </p:txBody>
      </p:sp>
      <p:sp>
        <p:nvSpPr>
          <p:cNvPr id="6" name="Footer Placeholder 5">
            <a:extLst>
              <a:ext uri="{FF2B5EF4-FFF2-40B4-BE49-F238E27FC236}">
                <a16:creationId xmlns:a16="http://schemas.microsoft.com/office/drawing/2014/main" id="{D5B0E51E-C3CA-086B-8385-5DC298EDC7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99D6F3-16CB-3E87-96A8-0C0914949121}"/>
              </a:ext>
            </a:extLst>
          </p:cNvPr>
          <p:cNvSpPr>
            <a:spLocks noGrp="1"/>
          </p:cNvSpPr>
          <p:nvPr>
            <p:ph type="sldNum" sz="quarter" idx="12"/>
          </p:nvPr>
        </p:nvSpPr>
        <p:spPr/>
        <p:txBody>
          <a:bodyPr/>
          <a:lstStyle/>
          <a:p>
            <a:fld id="{5DBF149A-C954-8744-89C6-8143F921A4CE}" type="slidenum">
              <a:rPr lang="en-US" smtClean="0"/>
              <a:t>‹#›</a:t>
            </a:fld>
            <a:endParaRPr lang="en-US"/>
          </a:p>
        </p:txBody>
      </p:sp>
    </p:spTree>
    <p:extLst>
      <p:ext uri="{BB962C8B-B14F-4D97-AF65-F5344CB8AC3E}">
        <p14:creationId xmlns:p14="http://schemas.microsoft.com/office/powerpoint/2010/main" val="176747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4D62AB-FAFE-D0C9-F3C2-3FCF45A56A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0ADFA35-831B-4D28-B822-57D76FD7A5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D55A4B-D714-FAC2-26FD-6E293C156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57B39-2C71-814B-A394-E764347BF6E1}" type="datetimeFigureOut">
              <a:rPr lang="en-US" smtClean="0"/>
              <a:t>7/28/2025</a:t>
            </a:fld>
            <a:endParaRPr lang="en-US"/>
          </a:p>
        </p:txBody>
      </p:sp>
      <p:sp>
        <p:nvSpPr>
          <p:cNvPr id="5" name="Footer Placeholder 4">
            <a:extLst>
              <a:ext uri="{FF2B5EF4-FFF2-40B4-BE49-F238E27FC236}">
                <a16:creationId xmlns:a16="http://schemas.microsoft.com/office/drawing/2014/main" id="{3038C7DC-3195-D9D8-615D-579BD4D194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E327DD-AAD7-87D7-AE55-8759DDF6D9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F149A-C954-8744-89C6-8143F921A4CE}" type="slidenum">
              <a:rPr lang="en-US" smtClean="0"/>
              <a:t>‹#›</a:t>
            </a:fld>
            <a:endParaRPr lang="en-US"/>
          </a:p>
        </p:txBody>
      </p:sp>
    </p:spTree>
    <p:extLst>
      <p:ext uri="{BB962C8B-B14F-4D97-AF65-F5344CB8AC3E}">
        <p14:creationId xmlns:p14="http://schemas.microsoft.com/office/powerpoint/2010/main" val="3835693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8.png"/><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chart" Target="../charts/chart2.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15E6-78E9-CCD3-D01A-2CAE8329301F}"/>
              </a:ext>
            </a:extLst>
          </p:cNvPr>
          <p:cNvSpPr>
            <a:spLocks noGrp="1"/>
          </p:cNvSpPr>
          <p:nvPr>
            <p:ph type="ctrTitle"/>
          </p:nvPr>
        </p:nvSpPr>
        <p:spPr>
          <a:xfrm>
            <a:off x="436294" y="3393851"/>
            <a:ext cx="4627283" cy="1017058"/>
          </a:xfrm>
        </p:spPr>
        <p:txBody>
          <a:bodyPr>
            <a:normAutofit fontScale="90000"/>
          </a:bodyPr>
          <a:lstStyle/>
          <a:p>
            <a:pPr>
              <a:lnSpc>
                <a:spcPct val="100000"/>
              </a:lnSpc>
            </a:pPr>
            <a:r>
              <a:rPr lang="en-US" dirty="0"/>
              <a:t>Steering Committee Presentation</a:t>
            </a:r>
          </a:p>
        </p:txBody>
      </p:sp>
      <p:sp>
        <p:nvSpPr>
          <p:cNvPr id="3" name="Subtitle 2">
            <a:extLst>
              <a:ext uri="{FF2B5EF4-FFF2-40B4-BE49-F238E27FC236}">
                <a16:creationId xmlns:a16="http://schemas.microsoft.com/office/drawing/2014/main" id="{CDF0115E-6B1A-AF3A-6A76-3352A9285377}"/>
              </a:ext>
            </a:extLst>
          </p:cNvPr>
          <p:cNvSpPr>
            <a:spLocks noGrp="1"/>
          </p:cNvSpPr>
          <p:nvPr>
            <p:ph type="subTitle" idx="1"/>
          </p:nvPr>
        </p:nvSpPr>
        <p:spPr>
          <a:xfrm>
            <a:off x="436295" y="4562108"/>
            <a:ext cx="4771810" cy="1017058"/>
          </a:xfrm>
        </p:spPr>
        <p:txBody>
          <a:bodyPr>
            <a:noAutofit/>
          </a:bodyPr>
          <a:lstStyle/>
          <a:p>
            <a:pPr>
              <a:lnSpc>
                <a:spcPct val="100000"/>
              </a:lnSpc>
            </a:pPr>
            <a:r>
              <a:rPr lang="en-US" dirty="0"/>
              <a:t>Establishing A Sandbox for Emerging Technologies and Innovation: Drones/UAVs</a:t>
            </a:r>
          </a:p>
        </p:txBody>
      </p:sp>
      <p:pic>
        <p:nvPicPr>
          <p:cNvPr id="5" name="Picture 4">
            <a:extLst>
              <a:ext uri="{FF2B5EF4-FFF2-40B4-BE49-F238E27FC236}">
                <a16:creationId xmlns:a16="http://schemas.microsoft.com/office/drawing/2014/main" id="{07D83820-DBBA-48CB-32D1-0780E0678220}"/>
              </a:ext>
            </a:extLst>
          </p:cNvPr>
          <p:cNvPicPr>
            <a:picLocks noChangeAspect="1"/>
          </p:cNvPicPr>
          <p:nvPr/>
        </p:nvPicPr>
        <p:blipFill>
          <a:blip r:embed="rId2"/>
          <a:stretch>
            <a:fillRect/>
          </a:stretch>
        </p:blipFill>
        <p:spPr>
          <a:xfrm rot="5400000">
            <a:off x="-3194941" y="2487940"/>
            <a:ext cx="3449694" cy="1217277"/>
          </a:xfrm>
          <a:prstGeom prst="rect">
            <a:avLst/>
          </a:prstGeom>
        </p:spPr>
      </p:pic>
    </p:spTree>
    <p:extLst>
      <p:ext uri="{BB962C8B-B14F-4D97-AF65-F5344CB8AC3E}">
        <p14:creationId xmlns:p14="http://schemas.microsoft.com/office/powerpoint/2010/main" val="3204889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5D13BA2-6142-BE52-1845-EE4BD8101D65}"/>
              </a:ext>
            </a:extLst>
          </p:cNvPr>
          <p:cNvSpPr>
            <a:spLocks noGrp="1"/>
          </p:cNvSpPr>
          <p:nvPr>
            <p:ph type="title"/>
          </p:nvPr>
        </p:nvSpPr>
        <p:spPr>
          <a:xfrm>
            <a:off x="288003" y="77945"/>
            <a:ext cx="10932548" cy="787814"/>
          </a:xfrm>
        </p:spPr>
        <p:txBody>
          <a:bodyPr>
            <a:normAutofit/>
          </a:bodyPr>
          <a:lstStyle/>
          <a:p>
            <a:r>
              <a:rPr lang="en-US" b="0" dirty="0"/>
              <a:t>High-Level Weighted Site Selection Criteria</a:t>
            </a:r>
          </a:p>
        </p:txBody>
      </p:sp>
      <p:graphicFrame>
        <p:nvGraphicFramePr>
          <p:cNvPr id="5" name="Chart 4">
            <a:extLst>
              <a:ext uri="{FF2B5EF4-FFF2-40B4-BE49-F238E27FC236}">
                <a16:creationId xmlns:a16="http://schemas.microsoft.com/office/drawing/2014/main" id="{7BEAF5B0-A009-5FCD-B8F9-4B268E7F3FA6}"/>
              </a:ext>
            </a:extLst>
          </p:cNvPr>
          <p:cNvGraphicFramePr/>
          <p:nvPr>
            <p:extLst>
              <p:ext uri="{D42A27DB-BD31-4B8C-83A1-F6EECF244321}">
                <p14:modId xmlns:p14="http://schemas.microsoft.com/office/powerpoint/2010/main" val="698147400"/>
              </p:ext>
            </p:extLst>
          </p:nvPr>
        </p:nvGraphicFramePr>
        <p:xfrm>
          <a:off x="2975230" y="1724017"/>
          <a:ext cx="5973700" cy="398246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ABF7F03-2026-AD6C-8D1E-969FBC0D3A12}"/>
              </a:ext>
            </a:extLst>
          </p:cNvPr>
          <p:cNvSpPr txBox="1"/>
          <p:nvPr/>
        </p:nvSpPr>
        <p:spPr>
          <a:xfrm>
            <a:off x="5341985" y="2136591"/>
            <a:ext cx="412292" cy="338554"/>
          </a:xfrm>
          <a:prstGeom prst="rect">
            <a:avLst/>
          </a:prstGeom>
          <a:noFill/>
        </p:spPr>
        <p:txBody>
          <a:bodyPr wrap="none" rtlCol="0">
            <a:spAutoFit/>
          </a:bodyPr>
          <a:lstStyle/>
          <a:p>
            <a:pPr algn="ctr"/>
            <a:r>
              <a:rPr lang="en-US" sz="1600" dirty="0">
                <a:solidFill>
                  <a:schemeClr val="bg1"/>
                </a:solidFill>
              </a:rPr>
              <a:t>10</a:t>
            </a:r>
          </a:p>
        </p:txBody>
      </p:sp>
      <p:sp>
        <p:nvSpPr>
          <p:cNvPr id="7" name="TextBox 6">
            <a:extLst>
              <a:ext uri="{FF2B5EF4-FFF2-40B4-BE49-F238E27FC236}">
                <a16:creationId xmlns:a16="http://schemas.microsoft.com/office/drawing/2014/main" id="{DAA45328-7720-005D-B2CD-E9DE282A3350}"/>
              </a:ext>
            </a:extLst>
          </p:cNvPr>
          <p:cNvSpPr txBox="1"/>
          <p:nvPr/>
        </p:nvSpPr>
        <p:spPr>
          <a:xfrm>
            <a:off x="6262136" y="2136591"/>
            <a:ext cx="298479" cy="338554"/>
          </a:xfrm>
          <a:prstGeom prst="rect">
            <a:avLst/>
          </a:prstGeom>
          <a:noFill/>
        </p:spPr>
        <p:txBody>
          <a:bodyPr wrap="none" rtlCol="0">
            <a:spAutoFit/>
          </a:bodyPr>
          <a:lstStyle/>
          <a:p>
            <a:pPr algn="ctr"/>
            <a:r>
              <a:rPr lang="en-US" sz="1600" dirty="0">
                <a:solidFill>
                  <a:schemeClr val="bg1"/>
                </a:solidFill>
              </a:rPr>
              <a:t>1</a:t>
            </a:r>
          </a:p>
        </p:txBody>
      </p:sp>
      <p:sp>
        <p:nvSpPr>
          <p:cNvPr id="8" name="TextBox 7">
            <a:extLst>
              <a:ext uri="{FF2B5EF4-FFF2-40B4-BE49-F238E27FC236}">
                <a16:creationId xmlns:a16="http://schemas.microsoft.com/office/drawing/2014/main" id="{6E6DDD85-EBD0-D542-54BC-91BB228FD599}"/>
              </a:ext>
            </a:extLst>
          </p:cNvPr>
          <p:cNvSpPr txBox="1"/>
          <p:nvPr/>
        </p:nvSpPr>
        <p:spPr>
          <a:xfrm>
            <a:off x="6939943" y="2654538"/>
            <a:ext cx="298479" cy="338554"/>
          </a:xfrm>
          <a:prstGeom prst="rect">
            <a:avLst/>
          </a:prstGeom>
          <a:noFill/>
        </p:spPr>
        <p:txBody>
          <a:bodyPr wrap="none" rtlCol="0">
            <a:spAutoFit/>
          </a:bodyPr>
          <a:lstStyle/>
          <a:p>
            <a:pPr algn="ctr"/>
            <a:r>
              <a:rPr lang="en-US" sz="1600" dirty="0">
                <a:solidFill>
                  <a:schemeClr val="bg1"/>
                </a:solidFill>
              </a:rPr>
              <a:t>2</a:t>
            </a:r>
          </a:p>
        </p:txBody>
      </p:sp>
      <p:sp>
        <p:nvSpPr>
          <p:cNvPr id="9" name="TextBox 8">
            <a:extLst>
              <a:ext uri="{FF2B5EF4-FFF2-40B4-BE49-F238E27FC236}">
                <a16:creationId xmlns:a16="http://schemas.microsoft.com/office/drawing/2014/main" id="{F142CCB5-4B61-288F-7067-4A9846B2850B}"/>
              </a:ext>
            </a:extLst>
          </p:cNvPr>
          <p:cNvSpPr txBox="1"/>
          <p:nvPr/>
        </p:nvSpPr>
        <p:spPr>
          <a:xfrm>
            <a:off x="4714690" y="2654538"/>
            <a:ext cx="298479" cy="338554"/>
          </a:xfrm>
          <a:prstGeom prst="rect">
            <a:avLst/>
          </a:prstGeom>
          <a:noFill/>
        </p:spPr>
        <p:txBody>
          <a:bodyPr wrap="none" rtlCol="0">
            <a:spAutoFit/>
          </a:bodyPr>
          <a:lstStyle/>
          <a:p>
            <a:pPr algn="ctr"/>
            <a:r>
              <a:rPr lang="en-US" sz="1600" dirty="0">
                <a:solidFill>
                  <a:schemeClr val="bg1"/>
                </a:solidFill>
              </a:rPr>
              <a:t>9</a:t>
            </a:r>
          </a:p>
        </p:txBody>
      </p:sp>
      <p:sp>
        <p:nvSpPr>
          <p:cNvPr id="10" name="TextBox 9">
            <a:extLst>
              <a:ext uri="{FF2B5EF4-FFF2-40B4-BE49-F238E27FC236}">
                <a16:creationId xmlns:a16="http://schemas.microsoft.com/office/drawing/2014/main" id="{ED97E5A6-1668-2D33-0165-9BD4317D094D}"/>
              </a:ext>
            </a:extLst>
          </p:cNvPr>
          <p:cNvSpPr txBox="1"/>
          <p:nvPr/>
        </p:nvSpPr>
        <p:spPr>
          <a:xfrm>
            <a:off x="4401364" y="3479417"/>
            <a:ext cx="298479" cy="338554"/>
          </a:xfrm>
          <a:prstGeom prst="rect">
            <a:avLst/>
          </a:prstGeom>
          <a:noFill/>
        </p:spPr>
        <p:txBody>
          <a:bodyPr wrap="none" rtlCol="0">
            <a:spAutoFit/>
          </a:bodyPr>
          <a:lstStyle/>
          <a:p>
            <a:pPr algn="ctr"/>
            <a:r>
              <a:rPr lang="en-US" sz="1600" dirty="0">
                <a:solidFill>
                  <a:schemeClr val="bg1"/>
                </a:solidFill>
              </a:rPr>
              <a:t>8</a:t>
            </a:r>
          </a:p>
        </p:txBody>
      </p:sp>
      <p:sp>
        <p:nvSpPr>
          <p:cNvPr id="11" name="TextBox 10">
            <a:extLst>
              <a:ext uri="{FF2B5EF4-FFF2-40B4-BE49-F238E27FC236}">
                <a16:creationId xmlns:a16="http://schemas.microsoft.com/office/drawing/2014/main" id="{AAE05D73-2825-D8BA-9D3E-A22965D22EDB}"/>
              </a:ext>
            </a:extLst>
          </p:cNvPr>
          <p:cNvSpPr txBox="1"/>
          <p:nvPr/>
        </p:nvSpPr>
        <p:spPr>
          <a:xfrm>
            <a:off x="7214902" y="3479417"/>
            <a:ext cx="298479" cy="338554"/>
          </a:xfrm>
          <a:prstGeom prst="rect">
            <a:avLst/>
          </a:prstGeom>
          <a:noFill/>
        </p:spPr>
        <p:txBody>
          <a:bodyPr wrap="none" rtlCol="0">
            <a:spAutoFit/>
          </a:bodyPr>
          <a:lstStyle/>
          <a:p>
            <a:pPr algn="ctr"/>
            <a:r>
              <a:rPr lang="en-US" sz="1600" dirty="0">
                <a:solidFill>
                  <a:schemeClr val="bg1"/>
                </a:solidFill>
              </a:rPr>
              <a:t>3</a:t>
            </a:r>
          </a:p>
        </p:txBody>
      </p:sp>
      <p:sp>
        <p:nvSpPr>
          <p:cNvPr id="12" name="TextBox 11">
            <a:extLst>
              <a:ext uri="{FF2B5EF4-FFF2-40B4-BE49-F238E27FC236}">
                <a16:creationId xmlns:a16="http://schemas.microsoft.com/office/drawing/2014/main" id="{5D3F061B-501F-AC52-8B0A-993F753E4959}"/>
              </a:ext>
            </a:extLst>
          </p:cNvPr>
          <p:cNvSpPr txBox="1"/>
          <p:nvPr/>
        </p:nvSpPr>
        <p:spPr>
          <a:xfrm>
            <a:off x="6939943" y="4310689"/>
            <a:ext cx="298479" cy="338554"/>
          </a:xfrm>
          <a:prstGeom prst="rect">
            <a:avLst/>
          </a:prstGeom>
          <a:noFill/>
        </p:spPr>
        <p:txBody>
          <a:bodyPr wrap="none" rtlCol="0">
            <a:spAutoFit/>
          </a:bodyPr>
          <a:lstStyle/>
          <a:p>
            <a:pPr algn="ctr"/>
            <a:r>
              <a:rPr lang="en-US" sz="1600" dirty="0">
                <a:solidFill>
                  <a:schemeClr val="bg1"/>
                </a:solidFill>
              </a:rPr>
              <a:t>4</a:t>
            </a:r>
          </a:p>
        </p:txBody>
      </p:sp>
      <p:sp>
        <p:nvSpPr>
          <p:cNvPr id="13" name="TextBox 12">
            <a:extLst>
              <a:ext uri="{FF2B5EF4-FFF2-40B4-BE49-F238E27FC236}">
                <a16:creationId xmlns:a16="http://schemas.microsoft.com/office/drawing/2014/main" id="{FAA8318B-D757-A44B-6A26-64B3C9F389A0}"/>
              </a:ext>
            </a:extLst>
          </p:cNvPr>
          <p:cNvSpPr txBox="1"/>
          <p:nvPr/>
        </p:nvSpPr>
        <p:spPr>
          <a:xfrm>
            <a:off x="4714690" y="4310689"/>
            <a:ext cx="298479" cy="338554"/>
          </a:xfrm>
          <a:prstGeom prst="rect">
            <a:avLst/>
          </a:prstGeom>
          <a:noFill/>
        </p:spPr>
        <p:txBody>
          <a:bodyPr wrap="none" rtlCol="0">
            <a:spAutoFit/>
          </a:bodyPr>
          <a:lstStyle/>
          <a:p>
            <a:pPr algn="ctr"/>
            <a:r>
              <a:rPr lang="en-US" sz="1600" dirty="0">
                <a:solidFill>
                  <a:schemeClr val="bg1"/>
                </a:solidFill>
              </a:rPr>
              <a:t>7</a:t>
            </a:r>
          </a:p>
        </p:txBody>
      </p:sp>
      <p:sp>
        <p:nvSpPr>
          <p:cNvPr id="14" name="TextBox 13">
            <a:extLst>
              <a:ext uri="{FF2B5EF4-FFF2-40B4-BE49-F238E27FC236}">
                <a16:creationId xmlns:a16="http://schemas.microsoft.com/office/drawing/2014/main" id="{85DEB728-85A2-6E46-49D2-CBA932A62C82}"/>
              </a:ext>
            </a:extLst>
          </p:cNvPr>
          <p:cNvSpPr txBox="1"/>
          <p:nvPr/>
        </p:nvSpPr>
        <p:spPr>
          <a:xfrm>
            <a:off x="5398891" y="4835031"/>
            <a:ext cx="298479" cy="338554"/>
          </a:xfrm>
          <a:prstGeom prst="rect">
            <a:avLst/>
          </a:prstGeom>
          <a:noFill/>
        </p:spPr>
        <p:txBody>
          <a:bodyPr wrap="none" rtlCol="0">
            <a:spAutoFit/>
          </a:bodyPr>
          <a:lstStyle/>
          <a:p>
            <a:pPr algn="ctr"/>
            <a:r>
              <a:rPr lang="en-US" sz="1600" dirty="0">
                <a:solidFill>
                  <a:schemeClr val="bg1"/>
                </a:solidFill>
              </a:rPr>
              <a:t>6</a:t>
            </a:r>
          </a:p>
        </p:txBody>
      </p:sp>
      <p:sp>
        <p:nvSpPr>
          <p:cNvPr id="15" name="TextBox 14">
            <a:extLst>
              <a:ext uri="{FF2B5EF4-FFF2-40B4-BE49-F238E27FC236}">
                <a16:creationId xmlns:a16="http://schemas.microsoft.com/office/drawing/2014/main" id="{385A1A45-ADFC-4077-ADE3-27470866E1A9}"/>
              </a:ext>
            </a:extLst>
          </p:cNvPr>
          <p:cNvSpPr txBox="1"/>
          <p:nvPr/>
        </p:nvSpPr>
        <p:spPr>
          <a:xfrm>
            <a:off x="6262136" y="4835031"/>
            <a:ext cx="298479" cy="338554"/>
          </a:xfrm>
          <a:prstGeom prst="rect">
            <a:avLst/>
          </a:prstGeom>
          <a:noFill/>
        </p:spPr>
        <p:txBody>
          <a:bodyPr wrap="none" rtlCol="0">
            <a:spAutoFit/>
          </a:bodyPr>
          <a:lstStyle/>
          <a:p>
            <a:pPr algn="ctr"/>
            <a:r>
              <a:rPr lang="en-US" sz="1600" dirty="0">
                <a:solidFill>
                  <a:schemeClr val="bg1"/>
                </a:solidFill>
              </a:rPr>
              <a:t>5</a:t>
            </a:r>
          </a:p>
        </p:txBody>
      </p:sp>
      <p:sp>
        <p:nvSpPr>
          <p:cNvPr id="20" name="TextBox 19">
            <a:extLst>
              <a:ext uri="{FF2B5EF4-FFF2-40B4-BE49-F238E27FC236}">
                <a16:creationId xmlns:a16="http://schemas.microsoft.com/office/drawing/2014/main" id="{A32DCB8E-FBD0-F0BB-7A28-D1D9082E7322}"/>
              </a:ext>
            </a:extLst>
          </p:cNvPr>
          <p:cNvSpPr txBox="1"/>
          <p:nvPr/>
        </p:nvSpPr>
        <p:spPr>
          <a:xfrm>
            <a:off x="7551314" y="2178241"/>
            <a:ext cx="1872149" cy="584775"/>
          </a:xfrm>
          <a:prstGeom prst="rect">
            <a:avLst/>
          </a:prstGeom>
          <a:noFill/>
        </p:spPr>
        <p:txBody>
          <a:bodyPr wrap="square" rtlCol="0">
            <a:spAutoFit/>
          </a:bodyPr>
          <a:lstStyle/>
          <a:p>
            <a:r>
              <a:rPr lang="en-US" sz="1600" b="1" dirty="0">
                <a:solidFill>
                  <a:srgbClr val="00A1A1"/>
                </a:solidFill>
              </a:rPr>
              <a:t>AVIATION</a:t>
            </a:r>
            <a:r>
              <a:rPr lang="en-US" sz="1600" b="1" dirty="0"/>
              <a:t> | Security &amp; Safety</a:t>
            </a:r>
          </a:p>
        </p:txBody>
      </p:sp>
      <p:sp>
        <p:nvSpPr>
          <p:cNvPr id="21" name="TextBox 20">
            <a:extLst>
              <a:ext uri="{FF2B5EF4-FFF2-40B4-BE49-F238E27FC236}">
                <a16:creationId xmlns:a16="http://schemas.microsoft.com/office/drawing/2014/main" id="{3A76699F-3B75-6A21-C8C5-520D00440DC5}"/>
              </a:ext>
            </a:extLst>
          </p:cNvPr>
          <p:cNvSpPr txBox="1"/>
          <p:nvPr/>
        </p:nvSpPr>
        <p:spPr>
          <a:xfrm>
            <a:off x="1166934" y="3456114"/>
            <a:ext cx="2783244" cy="584775"/>
          </a:xfrm>
          <a:prstGeom prst="rect">
            <a:avLst/>
          </a:prstGeom>
          <a:noFill/>
        </p:spPr>
        <p:txBody>
          <a:bodyPr wrap="square" rtlCol="0">
            <a:spAutoFit/>
          </a:bodyPr>
          <a:lstStyle/>
          <a:p>
            <a:pPr algn="r"/>
            <a:r>
              <a:rPr lang="en-US" sz="1600" b="1" dirty="0"/>
              <a:t>Regulatory &amp; Zoning Compliance</a:t>
            </a:r>
          </a:p>
        </p:txBody>
      </p:sp>
      <p:sp>
        <p:nvSpPr>
          <p:cNvPr id="22" name="TextBox 21">
            <a:extLst>
              <a:ext uri="{FF2B5EF4-FFF2-40B4-BE49-F238E27FC236}">
                <a16:creationId xmlns:a16="http://schemas.microsoft.com/office/drawing/2014/main" id="{90FC05E6-CE3E-54F2-BCEE-CBF8BA7ED142}"/>
              </a:ext>
            </a:extLst>
          </p:cNvPr>
          <p:cNvSpPr txBox="1"/>
          <p:nvPr/>
        </p:nvSpPr>
        <p:spPr>
          <a:xfrm>
            <a:off x="7603364" y="4611591"/>
            <a:ext cx="2363002" cy="584775"/>
          </a:xfrm>
          <a:prstGeom prst="rect">
            <a:avLst/>
          </a:prstGeom>
          <a:noFill/>
        </p:spPr>
        <p:txBody>
          <a:bodyPr wrap="square" rtlCol="0">
            <a:spAutoFit/>
          </a:bodyPr>
          <a:lstStyle/>
          <a:p>
            <a:r>
              <a:rPr lang="en-US" sz="1600" b="1" dirty="0">
                <a:solidFill>
                  <a:srgbClr val="00A1A1"/>
                </a:solidFill>
              </a:rPr>
              <a:t>AVIATION</a:t>
            </a:r>
            <a:r>
              <a:rPr lang="en-US" sz="1600" b="1" dirty="0"/>
              <a:t> | Future Growth &amp; Scalability</a:t>
            </a:r>
          </a:p>
        </p:txBody>
      </p:sp>
      <p:sp>
        <p:nvSpPr>
          <p:cNvPr id="23" name="TextBox 22">
            <a:extLst>
              <a:ext uri="{FF2B5EF4-FFF2-40B4-BE49-F238E27FC236}">
                <a16:creationId xmlns:a16="http://schemas.microsoft.com/office/drawing/2014/main" id="{CF68F31A-65AB-F28A-AC94-36DB959DC7BA}"/>
              </a:ext>
            </a:extLst>
          </p:cNvPr>
          <p:cNvSpPr txBox="1"/>
          <p:nvPr/>
        </p:nvSpPr>
        <p:spPr>
          <a:xfrm>
            <a:off x="3004182" y="1302957"/>
            <a:ext cx="2596176" cy="584775"/>
          </a:xfrm>
          <a:prstGeom prst="rect">
            <a:avLst/>
          </a:prstGeom>
          <a:noFill/>
        </p:spPr>
        <p:txBody>
          <a:bodyPr wrap="square" rtlCol="0">
            <a:spAutoFit/>
          </a:bodyPr>
          <a:lstStyle/>
          <a:p>
            <a:pPr algn="r"/>
            <a:r>
              <a:rPr lang="en-US" sz="1600" b="1" dirty="0"/>
              <a:t>Domestic &amp; FDI Attraction Potential</a:t>
            </a:r>
          </a:p>
        </p:txBody>
      </p:sp>
      <p:sp>
        <p:nvSpPr>
          <p:cNvPr id="24" name="TextBox 23">
            <a:extLst>
              <a:ext uri="{FF2B5EF4-FFF2-40B4-BE49-F238E27FC236}">
                <a16:creationId xmlns:a16="http://schemas.microsoft.com/office/drawing/2014/main" id="{BBE4C1BC-E768-3B6C-CA55-55DC8E8FBB97}"/>
              </a:ext>
            </a:extLst>
          </p:cNvPr>
          <p:cNvSpPr txBox="1"/>
          <p:nvPr/>
        </p:nvSpPr>
        <p:spPr>
          <a:xfrm>
            <a:off x="6182640" y="5603728"/>
            <a:ext cx="2363001" cy="830997"/>
          </a:xfrm>
          <a:prstGeom prst="rect">
            <a:avLst/>
          </a:prstGeom>
          <a:noFill/>
        </p:spPr>
        <p:txBody>
          <a:bodyPr wrap="square" rtlCol="0">
            <a:spAutoFit/>
          </a:bodyPr>
          <a:lstStyle/>
          <a:p>
            <a:r>
              <a:rPr lang="en-US" sz="1600" b="1" dirty="0">
                <a:solidFill>
                  <a:srgbClr val="00A1A1"/>
                </a:solidFill>
              </a:rPr>
              <a:t>AVIATION</a:t>
            </a:r>
            <a:r>
              <a:rPr lang="en-US" sz="1600" b="1" dirty="0">
                <a:solidFill>
                  <a:srgbClr val="C00000"/>
                </a:solidFill>
              </a:rPr>
              <a:t> </a:t>
            </a:r>
            <a:r>
              <a:rPr lang="en-US" sz="1600" b="1" dirty="0"/>
              <a:t>| Industry Acceptance &amp; Support</a:t>
            </a:r>
          </a:p>
        </p:txBody>
      </p:sp>
      <p:sp>
        <p:nvSpPr>
          <p:cNvPr id="25" name="TextBox 24">
            <a:extLst>
              <a:ext uri="{FF2B5EF4-FFF2-40B4-BE49-F238E27FC236}">
                <a16:creationId xmlns:a16="http://schemas.microsoft.com/office/drawing/2014/main" id="{86006E45-0B38-8F2B-9785-9F0CE4D408DF}"/>
              </a:ext>
            </a:extLst>
          </p:cNvPr>
          <p:cNvSpPr txBox="1"/>
          <p:nvPr/>
        </p:nvSpPr>
        <p:spPr>
          <a:xfrm>
            <a:off x="7876078" y="3300886"/>
            <a:ext cx="2234278" cy="584775"/>
          </a:xfrm>
          <a:prstGeom prst="rect">
            <a:avLst/>
          </a:prstGeom>
          <a:noFill/>
        </p:spPr>
        <p:txBody>
          <a:bodyPr wrap="square" rtlCol="0">
            <a:spAutoFit/>
          </a:bodyPr>
          <a:lstStyle/>
          <a:p>
            <a:r>
              <a:rPr lang="en-US" sz="1600" b="1" dirty="0"/>
              <a:t>Proximity to existing infrastructure</a:t>
            </a:r>
          </a:p>
        </p:txBody>
      </p:sp>
      <p:sp>
        <p:nvSpPr>
          <p:cNvPr id="27" name="TextBox 26">
            <a:extLst>
              <a:ext uri="{FF2B5EF4-FFF2-40B4-BE49-F238E27FC236}">
                <a16:creationId xmlns:a16="http://schemas.microsoft.com/office/drawing/2014/main" id="{E4E3FC2C-B06E-9A94-8ADE-7E9C99D636B9}"/>
              </a:ext>
            </a:extLst>
          </p:cNvPr>
          <p:cNvSpPr txBox="1"/>
          <p:nvPr/>
        </p:nvSpPr>
        <p:spPr>
          <a:xfrm>
            <a:off x="6300402" y="1262475"/>
            <a:ext cx="3248844" cy="584775"/>
          </a:xfrm>
          <a:prstGeom prst="rect">
            <a:avLst/>
          </a:prstGeom>
          <a:noFill/>
        </p:spPr>
        <p:txBody>
          <a:bodyPr wrap="square" rtlCol="0">
            <a:spAutoFit/>
          </a:bodyPr>
          <a:lstStyle/>
          <a:p>
            <a:r>
              <a:rPr lang="en-US" sz="1600" b="1" dirty="0">
                <a:solidFill>
                  <a:srgbClr val="00A1A1"/>
                </a:solidFill>
              </a:rPr>
              <a:t>AVIATION</a:t>
            </a:r>
            <a:r>
              <a:rPr lang="en-US" sz="1600" b="1" dirty="0">
                <a:solidFill>
                  <a:srgbClr val="C00000"/>
                </a:solidFill>
              </a:rPr>
              <a:t> </a:t>
            </a:r>
            <a:r>
              <a:rPr lang="en-US" sz="1600" b="1" dirty="0"/>
              <a:t>| Airspace availability &amp; compliance</a:t>
            </a:r>
          </a:p>
        </p:txBody>
      </p:sp>
      <p:sp>
        <p:nvSpPr>
          <p:cNvPr id="28" name="TextBox 27">
            <a:extLst>
              <a:ext uri="{FF2B5EF4-FFF2-40B4-BE49-F238E27FC236}">
                <a16:creationId xmlns:a16="http://schemas.microsoft.com/office/drawing/2014/main" id="{8DB815FC-D327-9CEF-CA84-A84E3B3A4CCC}"/>
              </a:ext>
            </a:extLst>
          </p:cNvPr>
          <p:cNvSpPr txBox="1"/>
          <p:nvPr/>
        </p:nvSpPr>
        <p:spPr>
          <a:xfrm>
            <a:off x="2467412" y="4700468"/>
            <a:ext cx="1883156" cy="584775"/>
          </a:xfrm>
          <a:prstGeom prst="rect">
            <a:avLst/>
          </a:prstGeom>
          <a:noFill/>
        </p:spPr>
        <p:txBody>
          <a:bodyPr wrap="square" rtlCol="0">
            <a:spAutoFit/>
          </a:bodyPr>
          <a:lstStyle/>
          <a:p>
            <a:pPr algn="r"/>
            <a:r>
              <a:rPr lang="en-US" sz="1600" b="1" dirty="0"/>
              <a:t>Environmental impact </a:t>
            </a:r>
          </a:p>
        </p:txBody>
      </p:sp>
      <p:sp>
        <p:nvSpPr>
          <p:cNvPr id="29" name="TextBox 28">
            <a:extLst>
              <a:ext uri="{FF2B5EF4-FFF2-40B4-BE49-F238E27FC236}">
                <a16:creationId xmlns:a16="http://schemas.microsoft.com/office/drawing/2014/main" id="{57EF8B2C-FC84-4C23-1237-B16B462BE880}"/>
              </a:ext>
            </a:extLst>
          </p:cNvPr>
          <p:cNvSpPr txBox="1"/>
          <p:nvPr/>
        </p:nvSpPr>
        <p:spPr>
          <a:xfrm>
            <a:off x="3489696" y="5593082"/>
            <a:ext cx="2184400" cy="584775"/>
          </a:xfrm>
          <a:prstGeom prst="rect">
            <a:avLst/>
          </a:prstGeom>
          <a:noFill/>
        </p:spPr>
        <p:txBody>
          <a:bodyPr wrap="square" rtlCol="0">
            <a:spAutoFit/>
          </a:bodyPr>
          <a:lstStyle/>
          <a:p>
            <a:pPr algn="r"/>
            <a:r>
              <a:rPr lang="en-US" sz="1600" b="1" dirty="0"/>
              <a:t>Community impact &amp; acceptance</a:t>
            </a:r>
          </a:p>
        </p:txBody>
      </p:sp>
      <p:sp>
        <p:nvSpPr>
          <p:cNvPr id="31" name="TextBox 30">
            <a:extLst>
              <a:ext uri="{FF2B5EF4-FFF2-40B4-BE49-F238E27FC236}">
                <a16:creationId xmlns:a16="http://schemas.microsoft.com/office/drawing/2014/main" id="{00808B6B-9CD8-392E-4E39-EA27629CCA1F}"/>
              </a:ext>
            </a:extLst>
          </p:cNvPr>
          <p:cNvSpPr txBox="1"/>
          <p:nvPr/>
        </p:nvSpPr>
        <p:spPr>
          <a:xfrm>
            <a:off x="1706094" y="2327030"/>
            <a:ext cx="2596176" cy="584775"/>
          </a:xfrm>
          <a:prstGeom prst="rect">
            <a:avLst/>
          </a:prstGeom>
          <a:noFill/>
        </p:spPr>
        <p:txBody>
          <a:bodyPr wrap="square" rtlCol="0">
            <a:spAutoFit/>
          </a:bodyPr>
          <a:lstStyle/>
          <a:p>
            <a:pPr algn="r"/>
            <a:r>
              <a:rPr lang="en-US" sz="1600" b="1" dirty="0"/>
              <a:t>Access to talent &amp; R&amp;D ecosystem</a:t>
            </a:r>
          </a:p>
        </p:txBody>
      </p:sp>
      <p:sp>
        <p:nvSpPr>
          <p:cNvPr id="2" name="TextBox 1">
            <a:extLst>
              <a:ext uri="{FF2B5EF4-FFF2-40B4-BE49-F238E27FC236}">
                <a16:creationId xmlns:a16="http://schemas.microsoft.com/office/drawing/2014/main" id="{41DF90BB-939A-2CBC-22A5-46C3086A30EF}"/>
              </a:ext>
            </a:extLst>
          </p:cNvPr>
          <p:cNvSpPr txBox="1"/>
          <p:nvPr/>
        </p:nvSpPr>
        <p:spPr>
          <a:xfrm>
            <a:off x="8948930" y="1236048"/>
            <a:ext cx="620683" cy="369332"/>
          </a:xfrm>
          <a:prstGeom prst="rect">
            <a:avLst/>
          </a:prstGeom>
          <a:noFill/>
        </p:spPr>
        <p:txBody>
          <a:bodyPr wrap="none" rtlCol="0">
            <a:spAutoFit/>
          </a:bodyPr>
          <a:lstStyle/>
          <a:p>
            <a:r>
              <a:rPr lang="en-US" dirty="0"/>
              <a:t>25%</a:t>
            </a:r>
          </a:p>
        </p:txBody>
      </p:sp>
      <p:sp>
        <p:nvSpPr>
          <p:cNvPr id="3" name="TextBox 2">
            <a:extLst>
              <a:ext uri="{FF2B5EF4-FFF2-40B4-BE49-F238E27FC236}">
                <a16:creationId xmlns:a16="http://schemas.microsoft.com/office/drawing/2014/main" id="{DDD08E23-C021-FCC0-DFAB-D20F40FDD5BC}"/>
              </a:ext>
            </a:extLst>
          </p:cNvPr>
          <p:cNvSpPr txBox="1"/>
          <p:nvPr/>
        </p:nvSpPr>
        <p:spPr>
          <a:xfrm>
            <a:off x="9446020" y="2200454"/>
            <a:ext cx="620683" cy="369332"/>
          </a:xfrm>
          <a:prstGeom prst="rect">
            <a:avLst/>
          </a:prstGeom>
          <a:noFill/>
        </p:spPr>
        <p:txBody>
          <a:bodyPr wrap="none" rtlCol="0">
            <a:spAutoFit/>
          </a:bodyPr>
          <a:lstStyle/>
          <a:p>
            <a:r>
              <a:rPr lang="en-US" dirty="0"/>
              <a:t>20%</a:t>
            </a:r>
          </a:p>
        </p:txBody>
      </p:sp>
      <p:sp>
        <p:nvSpPr>
          <p:cNvPr id="18" name="TextBox 17">
            <a:extLst>
              <a:ext uri="{FF2B5EF4-FFF2-40B4-BE49-F238E27FC236}">
                <a16:creationId xmlns:a16="http://schemas.microsoft.com/office/drawing/2014/main" id="{158B27D4-005F-FF9B-B5F5-0AF05B0B72C1}"/>
              </a:ext>
            </a:extLst>
          </p:cNvPr>
          <p:cNvSpPr txBox="1"/>
          <p:nvPr/>
        </p:nvSpPr>
        <p:spPr>
          <a:xfrm>
            <a:off x="10136543" y="3379169"/>
            <a:ext cx="620683" cy="369332"/>
          </a:xfrm>
          <a:prstGeom prst="rect">
            <a:avLst/>
          </a:prstGeom>
          <a:noFill/>
        </p:spPr>
        <p:txBody>
          <a:bodyPr wrap="none" rtlCol="0">
            <a:spAutoFit/>
          </a:bodyPr>
          <a:lstStyle/>
          <a:p>
            <a:r>
              <a:rPr lang="en-US" dirty="0"/>
              <a:t>13%</a:t>
            </a:r>
          </a:p>
        </p:txBody>
      </p:sp>
      <p:sp>
        <p:nvSpPr>
          <p:cNvPr id="26" name="TextBox 25">
            <a:extLst>
              <a:ext uri="{FF2B5EF4-FFF2-40B4-BE49-F238E27FC236}">
                <a16:creationId xmlns:a16="http://schemas.microsoft.com/office/drawing/2014/main" id="{C899E2B9-1C0F-D911-6FD4-E8A3BBF1380D}"/>
              </a:ext>
            </a:extLst>
          </p:cNvPr>
          <p:cNvSpPr txBox="1"/>
          <p:nvPr/>
        </p:nvSpPr>
        <p:spPr>
          <a:xfrm>
            <a:off x="9813411" y="4663411"/>
            <a:ext cx="620683" cy="369332"/>
          </a:xfrm>
          <a:prstGeom prst="rect">
            <a:avLst/>
          </a:prstGeom>
          <a:noFill/>
        </p:spPr>
        <p:txBody>
          <a:bodyPr wrap="none" rtlCol="0">
            <a:spAutoFit/>
          </a:bodyPr>
          <a:lstStyle/>
          <a:p>
            <a:r>
              <a:rPr lang="en-US" dirty="0"/>
              <a:t>12%</a:t>
            </a:r>
          </a:p>
        </p:txBody>
      </p:sp>
      <p:sp>
        <p:nvSpPr>
          <p:cNvPr id="33" name="TextBox 32">
            <a:extLst>
              <a:ext uri="{FF2B5EF4-FFF2-40B4-BE49-F238E27FC236}">
                <a16:creationId xmlns:a16="http://schemas.microsoft.com/office/drawing/2014/main" id="{C6EFF554-8903-24CA-ED5D-678222A0DD7C}"/>
              </a:ext>
            </a:extLst>
          </p:cNvPr>
          <p:cNvSpPr txBox="1"/>
          <p:nvPr/>
        </p:nvSpPr>
        <p:spPr>
          <a:xfrm>
            <a:off x="8328247" y="5754989"/>
            <a:ext cx="492443" cy="369332"/>
          </a:xfrm>
          <a:prstGeom prst="rect">
            <a:avLst/>
          </a:prstGeom>
          <a:noFill/>
        </p:spPr>
        <p:txBody>
          <a:bodyPr wrap="none" rtlCol="0">
            <a:spAutoFit/>
          </a:bodyPr>
          <a:lstStyle/>
          <a:p>
            <a:r>
              <a:rPr lang="en-US" dirty="0"/>
              <a:t>8%</a:t>
            </a:r>
          </a:p>
        </p:txBody>
      </p:sp>
      <p:sp>
        <p:nvSpPr>
          <p:cNvPr id="34" name="TextBox 33">
            <a:extLst>
              <a:ext uri="{FF2B5EF4-FFF2-40B4-BE49-F238E27FC236}">
                <a16:creationId xmlns:a16="http://schemas.microsoft.com/office/drawing/2014/main" id="{D90328BB-E0EC-10F2-7F47-A59F51ECBCB8}"/>
              </a:ext>
            </a:extLst>
          </p:cNvPr>
          <p:cNvSpPr txBox="1"/>
          <p:nvPr/>
        </p:nvSpPr>
        <p:spPr>
          <a:xfrm>
            <a:off x="3086407" y="5812053"/>
            <a:ext cx="492443" cy="369332"/>
          </a:xfrm>
          <a:prstGeom prst="rect">
            <a:avLst/>
          </a:prstGeom>
          <a:noFill/>
        </p:spPr>
        <p:txBody>
          <a:bodyPr wrap="none" rtlCol="0">
            <a:spAutoFit/>
          </a:bodyPr>
          <a:lstStyle/>
          <a:p>
            <a:r>
              <a:rPr lang="en-US" dirty="0"/>
              <a:t>7%</a:t>
            </a:r>
          </a:p>
        </p:txBody>
      </p:sp>
      <p:sp>
        <p:nvSpPr>
          <p:cNvPr id="35" name="TextBox 34">
            <a:extLst>
              <a:ext uri="{FF2B5EF4-FFF2-40B4-BE49-F238E27FC236}">
                <a16:creationId xmlns:a16="http://schemas.microsoft.com/office/drawing/2014/main" id="{934559CC-7669-5FFC-75F1-B4063E000F39}"/>
              </a:ext>
            </a:extLst>
          </p:cNvPr>
          <p:cNvSpPr txBox="1"/>
          <p:nvPr/>
        </p:nvSpPr>
        <p:spPr>
          <a:xfrm>
            <a:off x="2254475" y="4962047"/>
            <a:ext cx="492443" cy="369332"/>
          </a:xfrm>
          <a:prstGeom prst="rect">
            <a:avLst/>
          </a:prstGeom>
          <a:noFill/>
        </p:spPr>
        <p:txBody>
          <a:bodyPr wrap="none" rtlCol="0">
            <a:spAutoFit/>
          </a:bodyPr>
          <a:lstStyle/>
          <a:p>
            <a:r>
              <a:rPr lang="en-US" dirty="0"/>
              <a:t>5%</a:t>
            </a:r>
          </a:p>
        </p:txBody>
      </p:sp>
      <p:sp>
        <p:nvSpPr>
          <p:cNvPr id="36" name="TextBox 35">
            <a:extLst>
              <a:ext uri="{FF2B5EF4-FFF2-40B4-BE49-F238E27FC236}">
                <a16:creationId xmlns:a16="http://schemas.microsoft.com/office/drawing/2014/main" id="{3EF9EF88-CE4C-2539-7840-D05C125966F2}"/>
              </a:ext>
            </a:extLst>
          </p:cNvPr>
          <p:cNvSpPr txBox="1"/>
          <p:nvPr/>
        </p:nvSpPr>
        <p:spPr>
          <a:xfrm>
            <a:off x="1253662" y="3659185"/>
            <a:ext cx="492443" cy="369332"/>
          </a:xfrm>
          <a:prstGeom prst="rect">
            <a:avLst/>
          </a:prstGeom>
          <a:noFill/>
        </p:spPr>
        <p:txBody>
          <a:bodyPr wrap="none" rtlCol="0">
            <a:spAutoFit/>
          </a:bodyPr>
          <a:lstStyle/>
          <a:p>
            <a:r>
              <a:rPr lang="en-US" dirty="0"/>
              <a:t>5%</a:t>
            </a:r>
          </a:p>
        </p:txBody>
      </p:sp>
      <p:sp>
        <p:nvSpPr>
          <p:cNvPr id="37" name="TextBox 36">
            <a:extLst>
              <a:ext uri="{FF2B5EF4-FFF2-40B4-BE49-F238E27FC236}">
                <a16:creationId xmlns:a16="http://schemas.microsoft.com/office/drawing/2014/main" id="{0A37F27D-829E-C543-3483-6E09BAC34BE5}"/>
              </a:ext>
            </a:extLst>
          </p:cNvPr>
          <p:cNvSpPr txBox="1"/>
          <p:nvPr/>
        </p:nvSpPr>
        <p:spPr>
          <a:xfrm>
            <a:off x="1253663" y="2470628"/>
            <a:ext cx="492443" cy="369332"/>
          </a:xfrm>
          <a:prstGeom prst="rect">
            <a:avLst/>
          </a:prstGeom>
          <a:noFill/>
        </p:spPr>
        <p:txBody>
          <a:bodyPr wrap="none" rtlCol="0">
            <a:spAutoFit/>
          </a:bodyPr>
          <a:lstStyle/>
          <a:p>
            <a:r>
              <a:rPr lang="en-US" dirty="0"/>
              <a:t>3%</a:t>
            </a:r>
          </a:p>
        </p:txBody>
      </p:sp>
      <p:sp>
        <p:nvSpPr>
          <p:cNvPr id="38" name="TextBox 37">
            <a:extLst>
              <a:ext uri="{FF2B5EF4-FFF2-40B4-BE49-F238E27FC236}">
                <a16:creationId xmlns:a16="http://schemas.microsoft.com/office/drawing/2014/main" id="{6F355F9B-4185-43F7-349D-E4B634A4682F}"/>
              </a:ext>
            </a:extLst>
          </p:cNvPr>
          <p:cNvSpPr txBox="1"/>
          <p:nvPr/>
        </p:nvSpPr>
        <p:spPr>
          <a:xfrm>
            <a:off x="2997253" y="1262475"/>
            <a:ext cx="492443" cy="369332"/>
          </a:xfrm>
          <a:prstGeom prst="rect">
            <a:avLst/>
          </a:prstGeom>
          <a:noFill/>
        </p:spPr>
        <p:txBody>
          <a:bodyPr wrap="none" rtlCol="0">
            <a:spAutoFit/>
          </a:bodyPr>
          <a:lstStyle/>
          <a:p>
            <a:r>
              <a:rPr lang="en-US" dirty="0"/>
              <a:t>2%</a:t>
            </a:r>
          </a:p>
        </p:txBody>
      </p:sp>
      <p:pic>
        <p:nvPicPr>
          <p:cNvPr id="16" name="Picture 15">
            <a:extLst>
              <a:ext uri="{FF2B5EF4-FFF2-40B4-BE49-F238E27FC236}">
                <a16:creationId xmlns:a16="http://schemas.microsoft.com/office/drawing/2014/main" id="{3266BD46-8C97-C2EC-EF7A-C401008C7040}"/>
              </a:ext>
            </a:extLst>
          </p:cNvPr>
          <p:cNvPicPr>
            <a:picLocks noChangeAspect="1"/>
          </p:cNvPicPr>
          <p:nvPr/>
        </p:nvPicPr>
        <p:blipFill>
          <a:blip r:embed="rId3"/>
          <a:srcRect l="5758" t="5118" r="3398" b="6904"/>
          <a:stretch/>
        </p:blipFill>
        <p:spPr>
          <a:xfrm>
            <a:off x="10060109" y="489392"/>
            <a:ext cx="460760" cy="507899"/>
          </a:xfrm>
          <a:prstGeom prst="rect">
            <a:avLst/>
          </a:prstGeom>
        </p:spPr>
      </p:pic>
      <p:sp>
        <p:nvSpPr>
          <p:cNvPr id="17" name="Round Same-side Corner of Rectangle 16">
            <a:extLst>
              <a:ext uri="{FF2B5EF4-FFF2-40B4-BE49-F238E27FC236}">
                <a16:creationId xmlns:a16="http://schemas.microsoft.com/office/drawing/2014/main" id="{7D457CA1-5D46-896F-98E5-F4C156F6EAF2}"/>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32901F1-4633-CDAB-EB7E-49DB1C01BD80}"/>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3605538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2F1DC-B543-2400-0817-DA3F9E3D438D}"/>
              </a:ext>
            </a:extLst>
          </p:cNvPr>
          <p:cNvSpPr>
            <a:spLocks noGrp="1"/>
          </p:cNvSpPr>
          <p:nvPr>
            <p:ph type="title"/>
          </p:nvPr>
        </p:nvSpPr>
        <p:spPr>
          <a:xfrm>
            <a:off x="159347" y="-4392"/>
            <a:ext cx="10932548" cy="787814"/>
          </a:xfrm>
        </p:spPr>
        <p:txBody>
          <a:bodyPr>
            <a:normAutofit/>
          </a:bodyPr>
          <a:lstStyle/>
          <a:p>
            <a:r>
              <a:rPr lang="en-US" b="0" dirty="0"/>
              <a:t>Development of sub-criteria – 1 to 3</a:t>
            </a:r>
          </a:p>
        </p:txBody>
      </p:sp>
      <p:sp>
        <p:nvSpPr>
          <p:cNvPr id="8" name="TextBox 7">
            <a:extLst>
              <a:ext uri="{FF2B5EF4-FFF2-40B4-BE49-F238E27FC236}">
                <a16:creationId xmlns:a16="http://schemas.microsoft.com/office/drawing/2014/main" id="{FE9590E6-2C07-FE06-A2F8-9247A9823C29}"/>
              </a:ext>
            </a:extLst>
          </p:cNvPr>
          <p:cNvSpPr txBox="1"/>
          <p:nvPr/>
        </p:nvSpPr>
        <p:spPr>
          <a:xfrm>
            <a:off x="1407885" y="3262400"/>
            <a:ext cx="2193110" cy="338554"/>
          </a:xfrm>
          <a:prstGeom prst="rect">
            <a:avLst/>
          </a:prstGeom>
          <a:noFill/>
        </p:spPr>
        <p:txBody>
          <a:bodyPr wrap="square">
            <a:spAutoFit/>
          </a:bodyPr>
          <a:lstStyle/>
          <a:p>
            <a:r>
              <a:rPr lang="en-US" sz="1600" b="1" dirty="0">
                <a:solidFill>
                  <a:srgbClr val="00A1A1"/>
                </a:solidFill>
              </a:rPr>
              <a:t>AVIATION</a:t>
            </a:r>
            <a:r>
              <a:rPr lang="en-US" sz="1600" dirty="0"/>
              <a:t> |Security</a:t>
            </a:r>
          </a:p>
        </p:txBody>
      </p:sp>
      <p:sp>
        <p:nvSpPr>
          <p:cNvPr id="9" name="TextBox 8">
            <a:extLst>
              <a:ext uri="{FF2B5EF4-FFF2-40B4-BE49-F238E27FC236}">
                <a16:creationId xmlns:a16="http://schemas.microsoft.com/office/drawing/2014/main" id="{C6331B18-ACF5-5C7B-A1FD-EB4D34B142AB}"/>
              </a:ext>
            </a:extLst>
          </p:cNvPr>
          <p:cNvSpPr txBox="1"/>
          <p:nvPr/>
        </p:nvSpPr>
        <p:spPr>
          <a:xfrm>
            <a:off x="3655881" y="1298411"/>
            <a:ext cx="8264710" cy="1815882"/>
          </a:xfrm>
          <a:prstGeom prst="rect">
            <a:avLst/>
          </a:prstGeom>
          <a:noFill/>
        </p:spPr>
        <p:txBody>
          <a:bodyPr wrap="square" rtlCol="0">
            <a:spAutoFit/>
          </a:bodyPr>
          <a:lstStyle/>
          <a:p>
            <a:pPr marL="185738" indent="-185738">
              <a:buFont typeface="Arial" panose="020B0604020202020204" pitchFamily="34" charset="0"/>
              <a:buChar char="•"/>
            </a:pPr>
            <a:r>
              <a:rPr lang="en-US" sz="1600" dirty="0"/>
              <a:t>Air risk considerations - availability of segregated airspace with least potential for traffic and/or interference </a:t>
            </a:r>
          </a:p>
          <a:p>
            <a:pPr marL="185738" indent="-185738">
              <a:buFont typeface="Arial" panose="020B0604020202020204" pitchFamily="34" charset="0"/>
              <a:buChar char="•"/>
            </a:pPr>
            <a:r>
              <a:rPr lang="en-US" sz="1600" dirty="0"/>
              <a:t>Ground risk considerations - Presence of surrounding hazards that could create a risk to third parties and property, create a hazard to drone operations in the sandbox</a:t>
            </a:r>
          </a:p>
          <a:p>
            <a:pPr marL="185738" indent="-185738">
              <a:buFont typeface="Arial" panose="020B0604020202020204" pitchFamily="34" charset="0"/>
              <a:buChar char="•"/>
            </a:pPr>
            <a:r>
              <a:rPr lang="en-US" sz="1600" dirty="0"/>
              <a:t>Ability of municipality to liaise with relevant with aviation authorities for site governance</a:t>
            </a:r>
          </a:p>
        </p:txBody>
      </p:sp>
      <p:sp>
        <p:nvSpPr>
          <p:cNvPr id="10" name="TextBox 9">
            <a:extLst>
              <a:ext uri="{FF2B5EF4-FFF2-40B4-BE49-F238E27FC236}">
                <a16:creationId xmlns:a16="http://schemas.microsoft.com/office/drawing/2014/main" id="{348D6814-5D1D-3D24-5148-9788DC40032B}"/>
              </a:ext>
            </a:extLst>
          </p:cNvPr>
          <p:cNvSpPr txBox="1"/>
          <p:nvPr/>
        </p:nvSpPr>
        <p:spPr>
          <a:xfrm>
            <a:off x="1507494" y="793027"/>
            <a:ext cx="1481496" cy="369332"/>
          </a:xfrm>
          <a:prstGeom prst="rect">
            <a:avLst/>
          </a:prstGeom>
          <a:noFill/>
        </p:spPr>
        <p:txBody>
          <a:bodyPr wrap="none" rtlCol="0">
            <a:spAutoFit/>
          </a:bodyPr>
          <a:lstStyle/>
          <a:p>
            <a:r>
              <a:rPr lang="en-US" b="1" dirty="0"/>
              <a:t>Key Criteria</a:t>
            </a:r>
          </a:p>
        </p:txBody>
      </p:sp>
      <p:sp>
        <p:nvSpPr>
          <p:cNvPr id="11" name="TextBox 10">
            <a:extLst>
              <a:ext uri="{FF2B5EF4-FFF2-40B4-BE49-F238E27FC236}">
                <a16:creationId xmlns:a16="http://schemas.microsoft.com/office/drawing/2014/main" id="{429BE223-894E-8E85-7F19-2C1EF9ADCF80}"/>
              </a:ext>
            </a:extLst>
          </p:cNvPr>
          <p:cNvSpPr txBox="1"/>
          <p:nvPr/>
        </p:nvSpPr>
        <p:spPr>
          <a:xfrm>
            <a:off x="3655881" y="773665"/>
            <a:ext cx="3901485" cy="369332"/>
          </a:xfrm>
          <a:prstGeom prst="rect">
            <a:avLst/>
          </a:prstGeom>
          <a:noFill/>
        </p:spPr>
        <p:txBody>
          <a:bodyPr wrap="square" rtlCol="0">
            <a:spAutoFit/>
          </a:bodyPr>
          <a:lstStyle/>
          <a:p>
            <a:r>
              <a:rPr lang="en-US" b="1" dirty="0"/>
              <a:t>List of Sub-Criteria for evaluation</a:t>
            </a:r>
          </a:p>
        </p:txBody>
      </p:sp>
      <p:sp>
        <p:nvSpPr>
          <p:cNvPr id="12" name="TextBox 11">
            <a:extLst>
              <a:ext uri="{FF2B5EF4-FFF2-40B4-BE49-F238E27FC236}">
                <a16:creationId xmlns:a16="http://schemas.microsoft.com/office/drawing/2014/main" id="{673AB3C6-48EF-DE52-225E-9AB22A93C1C3}"/>
              </a:ext>
            </a:extLst>
          </p:cNvPr>
          <p:cNvSpPr txBox="1"/>
          <p:nvPr/>
        </p:nvSpPr>
        <p:spPr>
          <a:xfrm>
            <a:off x="219962" y="773665"/>
            <a:ext cx="1287532" cy="646331"/>
          </a:xfrm>
          <a:prstGeom prst="rect">
            <a:avLst/>
          </a:prstGeom>
          <a:noFill/>
        </p:spPr>
        <p:txBody>
          <a:bodyPr wrap="none" rtlCol="0">
            <a:spAutoFit/>
          </a:bodyPr>
          <a:lstStyle/>
          <a:p>
            <a:r>
              <a:rPr lang="en-US" b="1" dirty="0"/>
              <a:t>Weighted</a:t>
            </a:r>
          </a:p>
          <a:p>
            <a:r>
              <a:rPr lang="en-US" b="1" dirty="0"/>
              <a:t>Rank</a:t>
            </a:r>
          </a:p>
        </p:txBody>
      </p:sp>
      <p:sp>
        <p:nvSpPr>
          <p:cNvPr id="13" name="TextBox 12">
            <a:extLst>
              <a:ext uri="{FF2B5EF4-FFF2-40B4-BE49-F238E27FC236}">
                <a16:creationId xmlns:a16="http://schemas.microsoft.com/office/drawing/2014/main" id="{870799E0-7BEA-E7FB-D07A-11F0B3F9607B}"/>
              </a:ext>
            </a:extLst>
          </p:cNvPr>
          <p:cNvSpPr txBox="1"/>
          <p:nvPr/>
        </p:nvSpPr>
        <p:spPr>
          <a:xfrm>
            <a:off x="283042" y="1931178"/>
            <a:ext cx="259492" cy="369332"/>
          </a:xfrm>
          <a:prstGeom prst="rect">
            <a:avLst/>
          </a:prstGeom>
          <a:noFill/>
        </p:spPr>
        <p:txBody>
          <a:bodyPr wrap="square" rtlCol="0">
            <a:spAutoFit/>
          </a:bodyPr>
          <a:lstStyle/>
          <a:p>
            <a:r>
              <a:rPr lang="en-US" dirty="0"/>
              <a:t>1</a:t>
            </a:r>
          </a:p>
        </p:txBody>
      </p:sp>
      <p:sp>
        <p:nvSpPr>
          <p:cNvPr id="3" name="TextBox 2">
            <a:extLst>
              <a:ext uri="{FF2B5EF4-FFF2-40B4-BE49-F238E27FC236}">
                <a16:creationId xmlns:a16="http://schemas.microsoft.com/office/drawing/2014/main" id="{FA8C61F1-A968-B5B6-A087-CA0BD51524D1}"/>
              </a:ext>
            </a:extLst>
          </p:cNvPr>
          <p:cNvSpPr txBox="1"/>
          <p:nvPr/>
        </p:nvSpPr>
        <p:spPr>
          <a:xfrm>
            <a:off x="257553" y="3239366"/>
            <a:ext cx="259492" cy="369332"/>
          </a:xfrm>
          <a:prstGeom prst="rect">
            <a:avLst/>
          </a:prstGeom>
          <a:noFill/>
        </p:spPr>
        <p:txBody>
          <a:bodyPr wrap="square" rtlCol="0">
            <a:spAutoFit/>
          </a:bodyPr>
          <a:lstStyle/>
          <a:p>
            <a:r>
              <a:rPr lang="en-US" dirty="0"/>
              <a:t>2</a:t>
            </a:r>
          </a:p>
        </p:txBody>
      </p:sp>
      <p:sp>
        <p:nvSpPr>
          <p:cNvPr id="5" name="TextBox 4">
            <a:extLst>
              <a:ext uri="{FF2B5EF4-FFF2-40B4-BE49-F238E27FC236}">
                <a16:creationId xmlns:a16="http://schemas.microsoft.com/office/drawing/2014/main" id="{6B008C97-FF98-80AB-851C-44D9F06338AF}"/>
              </a:ext>
            </a:extLst>
          </p:cNvPr>
          <p:cNvSpPr txBox="1"/>
          <p:nvPr/>
        </p:nvSpPr>
        <p:spPr>
          <a:xfrm>
            <a:off x="1394028" y="1659444"/>
            <a:ext cx="2449727" cy="1077218"/>
          </a:xfrm>
          <a:prstGeom prst="rect">
            <a:avLst/>
          </a:prstGeom>
          <a:noFill/>
        </p:spPr>
        <p:txBody>
          <a:bodyPr wrap="square">
            <a:spAutoFit/>
          </a:bodyPr>
          <a:lstStyle/>
          <a:p>
            <a:r>
              <a:rPr lang="en-US" sz="1600" b="1" dirty="0">
                <a:solidFill>
                  <a:srgbClr val="00A1A1"/>
                </a:solidFill>
              </a:rPr>
              <a:t>AVIATION</a:t>
            </a:r>
            <a:r>
              <a:rPr lang="en-US" sz="1600" dirty="0"/>
              <a:t> |Airspace availability/airspace and ground-based risks</a:t>
            </a:r>
          </a:p>
        </p:txBody>
      </p:sp>
      <p:sp>
        <p:nvSpPr>
          <p:cNvPr id="7" name="TextBox 6">
            <a:extLst>
              <a:ext uri="{FF2B5EF4-FFF2-40B4-BE49-F238E27FC236}">
                <a16:creationId xmlns:a16="http://schemas.microsoft.com/office/drawing/2014/main" id="{4EEC2270-86FE-29AB-583E-F4F66FE8A82A}"/>
              </a:ext>
            </a:extLst>
          </p:cNvPr>
          <p:cNvSpPr txBox="1"/>
          <p:nvPr/>
        </p:nvSpPr>
        <p:spPr>
          <a:xfrm>
            <a:off x="3669737" y="3222945"/>
            <a:ext cx="8264710" cy="1323439"/>
          </a:xfrm>
          <a:prstGeom prst="rect">
            <a:avLst/>
          </a:prstGeom>
          <a:noFill/>
        </p:spPr>
        <p:txBody>
          <a:bodyPr wrap="square">
            <a:spAutoFit/>
          </a:bodyPr>
          <a:lstStyle/>
          <a:p>
            <a:pPr marL="185738" indent="-185738">
              <a:buFont typeface="Arial" panose="020B0604020202020204" pitchFamily="34" charset="0"/>
              <a:buChar char="•"/>
            </a:pPr>
            <a:r>
              <a:rPr lang="en-US" sz="1600" dirty="0"/>
              <a:t>Distance to municipal “red zones” for ease of securing perimeter for the site (sandbox, infrastructure and equipment) for take off and landing, and ensuring security of sandbox infrastructure, participants and equipment.</a:t>
            </a:r>
          </a:p>
          <a:p>
            <a:pPr marL="185738" indent="-185738">
              <a:buFont typeface="Arial" panose="020B0604020202020204" pitchFamily="34" charset="0"/>
              <a:buChar char="•"/>
            </a:pPr>
            <a:r>
              <a:rPr lang="en-US" sz="1600" dirty="0"/>
              <a:t>Operational security to protect site users as an element of governance and management of the site (AVSEC requirements).</a:t>
            </a:r>
          </a:p>
        </p:txBody>
      </p:sp>
      <p:sp>
        <p:nvSpPr>
          <p:cNvPr id="15" name="TextBox 14">
            <a:extLst>
              <a:ext uri="{FF2B5EF4-FFF2-40B4-BE49-F238E27FC236}">
                <a16:creationId xmlns:a16="http://schemas.microsoft.com/office/drawing/2014/main" id="{F9290378-0378-4A7E-2360-9314B63B1081}"/>
              </a:ext>
            </a:extLst>
          </p:cNvPr>
          <p:cNvSpPr txBox="1"/>
          <p:nvPr/>
        </p:nvSpPr>
        <p:spPr>
          <a:xfrm>
            <a:off x="1407885" y="4679074"/>
            <a:ext cx="2193110" cy="584775"/>
          </a:xfrm>
          <a:prstGeom prst="rect">
            <a:avLst/>
          </a:prstGeom>
          <a:noFill/>
        </p:spPr>
        <p:txBody>
          <a:bodyPr wrap="square">
            <a:spAutoFit/>
          </a:bodyPr>
          <a:lstStyle/>
          <a:p>
            <a:r>
              <a:rPr lang="en-US" sz="1600" dirty="0"/>
              <a:t>Proximity to existing infrastructure</a:t>
            </a:r>
          </a:p>
        </p:txBody>
      </p:sp>
      <p:sp>
        <p:nvSpPr>
          <p:cNvPr id="16" name="TextBox 15">
            <a:extLst>
              <a:ext uri="{FF2B5EF4-FFF2-40B4-BE49-F238E27FC236}">
                <a16:creationId xmlns:a16="http://schemas.microsoft.com/office/drawing/2014/main" id="{D199E782-15F3-2D1E-05A2-62D7A864C921}"/>
              </a:ext>
            </a:extLst>
          </p:cNvPr>
          <p:cNvSpPr txBox="1"/>
          <p:nvPr/>
        </p:nvSpPr>
        <p:spPr>
          <a:xfrm>
            <a:off x="257553" y="4656040"/>
            <a:ext cx="259492" cy="369332"/>
          </a:xfrm>
          <a:prstGeom prst="rect">
            <a:avLst/>
          </a:prstGeom>
          <a:noFill/>
        </p:spPr>
        <p:txBody>
          <a:bodyPr wrap="square" rtlCol="0">
            <a:spAutoFit/>
          </a:bodyPr>
          <a:lstStyle/>
          <a:p>
            <a:r>
              <a:rPr lang="en-US" dirty="0"/>
              <a:t>3</a:t>
            </a:r>
          </a:p>
        </p:txBody>
      </p:sp>
      <p:sp>
        <p:nvSpPr>
          <p:cNvPr id="18" name="TextBox 17">
            <a:extLst>
              <a:ext uri="{FF2B5EF4-FFF2-40B4-BE49-F238E27FC236}">
                <a16:creationId xmlns:a16="http://schemas.microsoft.com/office/drawing/2014/main" id="{0FC29090-BBD7-BF6C-46AF-04078F196D26}"/>
              </a:ext>
            </a:extLst>
          </p:cNvPr>
          <p:cNvSpPr txBox="1"/>
          <p:nvPr/>
        </p:nvSpPr>
        <p:spPr>
          <a:xfrm>
            <a:off x="3669737" y="4679074"/>
            <a:ext cx="8163424" cy="1569660"/>
          </a:xfrm>
          <a:prstGeom prst="rect">
            <a:avLst/>
          </a:prstGeom>
          <a:noFill/>
        </p:spPr>
        <p:txBody>
          <a:bodyPr wrap="square">
            <a:spAutoFit/>
          </a:bodyPr>
          <a:lstStyle/>
          <a:p>
            <a:pPr marL="285750" indent="-285750">
              <a:buFont typeface="Arial" panose="020B0604020202020204" pitchFamily="34" charset="0"/>
              <a:buChar char="•"/>
            </a:pPr>
            <a:r>
              <a:rPr lang="en-US" sz="1600" dirty="0"/>
              <a:t>User request for no more than 2 hours' drive from Cape Town (practicality)</a:t>
            </a:r>
          </a:p>
          <a:p>
            <a:pPr marL="285750" indent="-285750">
              <a:buFont typeface="Arial" panose="020B0604020202020204" pitchFamily="34" charset="0"/>
              <a:buChar char="•"/>
            </a:pPr>
            <a:r>
              <a:rPr lang="en-US" sz="1600" dirty="0"/>
              <a:t>Proximity to nearest SEZ</a:t>
            </a:r>
          </a:p>
          <a:p>
            <a:pPr marL="285750" indent="-285750">
              <a:buFont typeface="Arial" panose="020B0604020202020204" pitchFamily="34" charset="0"/>
              <a:buChar char="•"/>
            </a:pPr>
            <a:r>
              <a:rPr lang="en-US" sz="1600" dirty="0"/>
              <a:t>Proximity to economic hubs (multi-sector)</a:t>
            </a:r>
          </a:p>
          <a:p>
            <a:pPr marL="285750" indent="-285750">
              <a:buFont typeface="Arial" panose="020B0604020202020204" pitchFamily="34" charset="0"/>
              <a:buChar char="•"/>
            </a:pPr>
            <a:r>
              <a:rPr lang="en-US" sz="1600" dirty="0"/>
              <a:t>Access to internet/</a:t>
            </a:r>
            <a:r>
              <a:rPr lang="en-US" sz="1600" dirty="0" err="1"/>
              <a:t>wifi</a:t>
            </a:r>
            <a:r>
              <a:rPr lang="en-US" sz="1600" dirty="0"/>
              <a:t> capability for data downloads (</a:t>
            </a:r>
            <a:r>
              <a:rPr lang="en-US" sz="1600" dirty="0" err="1"/>
              <a:t>fibre</a:t>
            </a:r>
            <a:r>
              <a:rPr lang="en-US" sz="1600" dirty="0"/>
              <a:t> capability best)</a:t>
            </a:r>
          </a:p>
          <a:p>
            <a:pPr marL="285750" indent="-285750">
              <a:buFont typeface="Arial" panose="020B0604020202020204" pitchFamily="34" charset="0"/>
              <a:buChar char="•"/>
            </a:pPr>
            <a:r>
              <a:rPr lang="en-US" sz="1600" dirty="0"/>
              <a:t>Existing support infrastructure - electricity, water, sanitation and shelter </a:t>
            </a:r>
          </a:p>
          <a:p>
            <a:pPr marL="285750" indent="-285750">
              <a:buFont typeface="Arial" panose="020B0604020202020204" pitchFamily="34" charset="0"/>
              <a:buChar char="•"/>
            </a:pPr>
            <a:r>
              <a:rPr lang="en-US" sz="1600" dirty="0"/>
              <a:t>General accessibility for users to the site - road access and terrain harshness</a:t>
            </a:r>
          </a:p>
        </p:txBody>
      </p:sp>
      <p:pic>
        <p:nvPicPr>
          <p:cNvPr id="4" name="Picture 3">
            <a:extLst>
              <a:ext uri="{FF2B5EF4-FFF2-40B4-BE49-F238E27FC236}">
                <a16:creationId xmlns:a16="http://schemas.microsoft.com/office/drawing/2014/main" id="{2190312B-164F-5AD5-EA3C-B5E8AAFA778B}"/>
              </a:ext>
            </a:extLst>
          </p:cNvPr>
          <p:cNvPicPr>
            <a:picLocks noChangeAspect="1"/>
          </p:cNvPicPr>
          <p:nvPr/>
        </p:nvPicPr>
        <p:blipFill>
          <a:blip r:embed="rId2"/>
          <a:srcRect l="5758" t="5118" r="3398" b="6904"/>
          <a:stretch/>
        </p:blipFill>
        <p:spPr>
          <a:xfrm>
            <a:off x="10060109" y="489392"/>
            <a:ext cx="460760" cy="507899"/>
          </a:xfrm>
          <a:prstGeom prst="rect">
            <a:avLst/>
          </a:prstGeom>
        </p:spPr>
      </p:pic>
      <p:sp>
        <p:nvSpPr>
          <p:cNvPr id="6" name="Round Same-side Corner of Rectangle 5">
            <a:extLst>
              <a:ext uri="{FF2B5EF4-FFF2-40B4-BE49-F238E27FC236}">
                <a16:creationId xmlns:a16="http://schemas.microsoft.com/office/drawing/2014/main" id="{B6755C03-1E0F-79BD-32D4-2B1A77A26713}"/>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882B1AF-E7C8-BEF3-C8F5-69221EE63893}"/>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3053101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3019EF-B292-3198-982F-09E20F897437}"/>
              </a:ext>
            </a:extLst>
          </p:cNvPr>
          <p:cNvSpPr>
            <a:spLocks noGrp="1"/>
          </p:cNvSpPr>
          <p:nvPr>
            <p:ph type="title"/>
          </p:nvPr>
        </p:nvSpPr>
        <p:spPr>
          <a:xfrm>
            <a:off x="159347" y="-4392"/>
            <a:ext cx="10932548" cy="787814"/>
          </a:xfrm>
        </p:spPr>
        <p:txBody>
          <a:bodyPr>
            <a:normAutofit/>
          </a:bodyPr>
          <a:lstStyle/>
          <a:p>
            <a:r>
              <a:rPr lang="en-US" b="0" dirty="0"/>
              <a:t>Development of sub-criteria 4 - 6</a:t>
            </a:r>
          </a:p>
        </p:txBody>
      </p:sp>
      <p:sp>
        <p:nvSpPr>
          <p:cNvPr id="5" name="TextBox 4">
            <a:extLst>
              <a:ext uri="{FF2B5EF4-FFF2-40B4-BE49-F238E27FC236}">
                <a16:creationId xmlns:a16="http://schemas.microsoft.com/office/drawing/2014/main" id="{64C21445-C8F0-B0F2-8672-F1458F05C21A}"/>
              </a:ext>
            </a:extLst>
          </p:cNvPr>
          <p:cNvSpPr txBox="1"/>
          <p:nvPr/>
        </p:nvSpPr>
        <p:spPr>
          <a:xfrm>
            <a:off x="1682062" y="1022048"/>
            <a:ext cx="1481496" cy="369332"/>
          </a:xfrm>
          <a:prstGeom prst="rect">
            <a:avLst/>
          </a:prstGeom>
          <a:noFill/>
        </p:spPr>
        <p:txBody>
          <a:bodyPr wrap="none" rtlCol="0">
            <a:spAutoFit/>
          </a:bodyPr>
          <a:lstStyle/>
          <a:p>
            <a:r>
              <a:rPr lang="en-US" b="1" dirty="0"/>
              <a:t>Key Criteria</a:t>
            </a:r>
          </a:p>
        </p:txBody>
      </p:sp>
      <p:sp>
        <p:nvSpPr>
          <p:cNvPr id="6" name="TextBox 5">
            <a:extLst>
              <a:ext uri="{FF2B5EF4-FFF2-40B4-BE49-F238E27FC236}">
                <a16:creationId xmlns:a16="http://schemas.microsoft.com/office/drawing/2014/main" id="{3F046A95-D481-4D47-860A-6B15B8CE1AF1}"/>
              </a:ext>
            </a:extLst>
          </p:cNvPr>
          <p:cNvSpPr txBox="1"/>
          <p:nvPr/>
        </p:nvSpPr>
        <p:spPr>
          <a:xfrm>
            <a:off x="5019423" y="917379"/>
            <a:ext cx="2153154" cy="369332"/>
          </a:xfrm>
          <a:prstGeom prst="rect">
            <a:avLst/>
          </a:prstGeom>
          <a:noFill/>
        </p:spPr>
        <p:txBody>
          <a:bodyPr wrap="none" rtlCol="0">
            <a:spAutoFit/>
          </a:bodyPr>
          <a:lstStyle/>
          <a:p>
            <a:r>
              <a:rPr lang="en-US" b="1" dirty="0"/>
              <a:t>List of Sub-Criteria</a:t>
            </a:r>
          </a:p>
        </p:txBody>
      </p:sp>
      <p:sp>
        <p:nvSpPr>
          <p:cNvPr id="7" name="TextBox 6">
            <a:extLst>
              <a:ext uri="{FF2B5EF4-FFF2-40B4-BE49-F238E27FC236}">
                <a16:creationId xmlns:a16="http://schemas.microsoft.com/office/drawing/2014/main" id="{2B65F57C-2AA6-F0BF-CAC1-B2394F4D5B42}"/>
              </a:ext>
            </a:extLst>
          </p:cNvPr>
          <p:cNvSpPr txBox="1"/>
          <p:nvPr/>
        </p:nvSpPr>
        <p:spPr>
          <a:xfrm>
            <a:off x="240216" y="997291"/>
            <a:ext cx="1287532" cy="646331"/>
          </a:xfrm>
          <a:prstGeom prst="rect">
            <a:avLst/>
          </a:prstGeom>
          <a:noFill/>
        </p:spPr>
        <p:txBody>
          <a:bodyPr wrap="none" rtlCol="0">
            <a:spAutoFit/>
          </a:bodyPr>
          <a:lstStyle/>
          <a:p>
            <a:r>
              <a:rPr lang="en-US" b="1" dirty="0"/>
              <a:t>Weighted</a:t>
            </a:r>
          </a:p>
          <a:p>
            <a:r>
              <a:rPr lang="en-US" b="1" dirty="0"/>
              <a:t>Rank</a:t>
            </a:r>
          </a:p>
        </p:txBody>
      </p:sp>
      <p:sp>
        <p:nvSpPr>
          <p:cNvPr id="3" name="TextBox 2">
            <a:extLst>
              <a:ext uri="{FF2B5EF4-FFF2-40B4-BE49-F238E27FC236}">
                <a16:creationId xmlns:a16="http://schemas.microsoft.com/office/drawing/2014/main" id="{1B19BC59-BA28-9859-B64A-82F55BE49DF7}"/>
              </a:ext>
            </a:extLst>
          </p:cNvPr>
          <p:cNvSpPr txBox="1"/>
          <p:nvPr/>
        </p:nvSpPr>
        <p:spPr>
          <a:xfrm>
            <a:off x="1351556" y="1571158"/>
            <a:ext cx="2316435" cy="923330"/>
          </a:xfrm>
          <a:prstGeom prst="rect">
            <a:avLst/>
          </a:prstGeom>
          <a:noFill/>
        </p:spPr>
        <p:txBody>
          <a:bodyPr wrap="square">
            <a:spAutoFit/>
          </a:bodyPr>
          <a:lstStyle/>
          <a:p>
            <a:r>
              <a:rPr lang="en-US" b="1" dirty="0">
                <a:solidFill>
                  <a:srgbClr val="00A1A1"/>
                </a:solidFill>
              </a:rPr>
              <a:t>AVIATION</a:t>
            </a:r>
            <a:r>
              <a:rPr lang="en-US" b="1" dirty="0">
                <a:solidFill>
                  <a:srgbClr val="C00000"/>
                </a:solidFill>
              </a:rPr>
              <a:t> </a:t>
            </a:r>
            <a:r>
              <a:rPr lang="en-US" dirty="0"/>
              <a:t>| Future Growth &amp; Scalability</a:t>
            </a:r>
          </a:p>
        </p:txBody>
      </p:sp>
      <p:sp>
        <p:nvSpPr>
          <p:cNvPr id="8" name="TextBox 7">
            <a:extLst>
              <a:ext uri="{FF2B5EF4-FFF2-40B4-BE49-F238E27FC236}">
                <a16:creationId xmlns:a16="http://schemas.microsoft.com/office/drawing/2014/main" id="{FE62CC58-2184-7A79-B391-48FBF663E60F}"/>
              </a:ext>
            </a:extLst>
          </p:cNvPr>
          <p:cNvSpPr txBox="1"/>
          <p:nvPr/>
        </p:nvSpPr>
        <p:spPr>
          <a:xfrm>
            <a:off x="474752" y="1841488"/>
            <a:ext cx="259492" cy="369332"/>
          </a:xfrm>
          <a:prstGeom prst="rect">
            <a:avLst/>
          </a:prstGeom>
          <a:noFill/>
        </p:spPr>
        <p:txBody>
          <a:bodyPr wrap="square" rtlCol="0">
            <a:spAutoFit/>
          </a:bodyPr>
          <a:lstStyle/>
          <a:p>
            <a:r>
              <a:rPr lang="en-US" dirty="0"/>
              <a:t>4</a:t>
            </a:r>
          </a:p>
        </p:txBody>
      </p:sp>
      <p:sp>
        <p:nvSpPr>
          <p:cNvPr id="10" name="TextBox 9">
            <a:extLst>
              <a:ext uri="{FF2B5EF4-FFF2-40B4-BE49-F238E27FC236}">
                <a16:creationId xmlns:a16="http://schemas.microsoft.com/office/drawing/2014/main" id="{448096BE-5141-2BED-E2A5-ACEA09FF30A6}"/>
              </a:ext>
            </a:extLst>
          </p:cNvPr>
          <p:cNvSpPr txBox="1"/>
          <p:nvPr/>
        </p:nvSpPr>
        <p:spPr>
          <a:xfrm>
            <a:off x="3957221" y="1361842"/>
            <a:ext cx="7836461" cy="1815882"/>
          </a:xfrm>
          <a:prstGeom prst="rect">
            <a:avLst/>
          </a:prstGeom>
          <a:noFill/>
        </p:spPr>
        <p:txBody>
          <a:bodyPr wrap="square">
            <a:spAutoFit/>
          </a:bodyPr>
          <a:lstStyle/>
          <a:p>
            <a:pPr marL="227013" indent="-227013">
              <a:buFont typeface="Arial" panose="020B0604020202020204" pitchFamily="34" charset="0"/>
              <a:buChar char="•"/>
            </a:pPr>
            <a:r>
              <a:rPr lang="en-US" sz="1600" dirty="0"/>
              <a:t>Ease of extending the geographic, land-based footprint of the sandbox for future operational expansions</a:t>
            </a:r>
          </a:p>
          <a:p>
            <a:pPr marL="227013" indent="-227013">
              <a:buFont typeface="Arial" panose="020B0604020202020204" pitchFamily="34" charset="0"/>
              <a:buChar char="•"/>
            </a:pPr>
            <a:r>
              <a:rPr lang="en-US" sz="1600" dirty="0"/>
              <a:t>Existing or future land use and zoning plans that support or conflict with the initiative</a:t>
            </a:r>
          </a:p>
          <a:p>
            <a:pPr marL="227013" indent="-227013">
              <a:buFont typeface="Arial" panose="020B0604020202020204" pitchFamily="34" charset="0"/>
              <a:buChar char="•"/>
            </a:pPr>
            <a:r>
              <a:rPr lang="en-US" sz="1600" dirty="0"/>
              <a:t>Scalability in terms of airspace expansion, including BVLOS applications</a:t>
            </a:r>
          </a:p>
          <a:p>
            <a:pPr marL="227013" indent="-227013">
              <a:buFont typeface="Arial" panose="020B0604020202020204" pitchFamily="34" charset="0"/>
              <a:buChar char="•"/>
            </a:pPr>
            <a:r>
              <a:rPr lang="en-US" sz="1600" dirty="0"/>
              <a:t>Number and proximity to  skilled </a:t>
            </a:r>
            <a:r>
              <a:rPr lang="en-US" sz="1600" dirty="0" err="1"/>
              <a:t>labour</a:t>
            </a:r>
            <a:r>
              <a:rPr lang="en-US" sz="1600" dirty="0"/>
              <a:t>, resources and services to build scalable operations</a:t>
            </a:r>
          </a:p>
        </p:txBody>
      </p:sp>
      <p:sp>
        <p:nvSpPr>
          <p:cNvPr id="12" name="TextBox 11">
            <a:extLst>
              <a:ext uri="{FF2B5EF4-FFF2-40B4-BE49-F238E27FC236}">
                <a16:creationId xmlns:a16="http://schemas.microsoft.com/office/drawing/2014/main" id="{C0B2C059-473C-42AC-E0CA-9F0BE0E99FEA}"/>
              </a:ext>
            </a:extLst>
          </p:cNvPr>
          <p:cNvSpPr txBox="1"/>
          <p:nvPr/>
        </p:nvSpPr>
        <p:spPr>
          <a:xfrm>
            <a:off x="1292674" y="3309916"/>
            <a:ext cx="2430735" cy="923330"/>
          </a:xfrm>
          <a:prstGeom prst="rect">
            <a:avLst/>
          </a:prstGeom>
          <a:noFill/>
        </p:spPr>
        <p:txBody>
          <a:bodyPr wrap="square">
            <a:spAutoFit/>
          </a:bodyPr>
          <a:lstStyle/>
          <a:p>
            <a:r>
              <a:rPr lang="en-US" b="1" dirty="0">
                <a:solidFill>
                  <a:srgbClr val="00A1A1"/>
                </a:solidFill>
              </a:rPr>
              <a:t>AVIATION</a:t>
            </a:r>
            <a:r>
              <a:rPr lang="en-US" dirty="0"/>
              <a:t>| Industry Acceptance &amp; Support</a:t>
            </a:r>
          </a:p>
        </p:txBody>
      </p:sp>
      <p:sp>
        <p:nvSpPr>
          <p:cNvPr id="13" name="TextBox 12">
            <a:extLst>
              <a:ext uri="{FF2B5EF4-FFF2-40B4-BE49-F238E27FC236}">
                <a16:creationId xmlns:a16="http://schemas.microsoft.com/office/drawing/2014/main" id="{2C706F08-D66C-A9E8-4492-F5D7D2F85089}"/>
              </a:ext>
            </a:extLst>
          </p:cNvPr>
          <p:cNvSpPr txBox="1"/>
          <p:nvPr/>
        </p:nvSpPr>
        <p:spPr>
          <a:xfrm>
            <a:off x="454982" y="3526906"/>
            <a:ext cx="259492" cy="369332"/>
          </a:xfrm>
          <a:prstGeom prst="rect">
            <a:avLst/>
          </a:prstGeom>
          <a:noFill/>
        </p:spPr>
        <p:txBody>
          <a:bodyPr wrap="square" rtlCol="0">
            <a:spAutoFit/>
          </a:bodyPr>
          <a:lstStyle/>
          <a:p>
            <a:r>
              <a:rPr lang="en-US" dirty="0"/>
              <a:t>5</a:t>
            </a:r>
          </a:p>
        </p:txBody>
      </p:sp>
      <p:sp>
        <p:nvSpPr>
          <p:cNvPr id="15" name="TextBox 14">
            <a:extLst>
              <a:ext uri="{FF2B5EF4-FFF2-40B4-BE49-F238E27FC236}">
                <a16:creationId xmlns:a16="http://schemas.microsoft.com/office/drawing/2014/main" id="{1ADE1138-843E-D221-60D0-CAC548C18FF3}"/>
              </a:ext>
            </a:extLst>
          </p:cNvPr>
          <p:cNvSpPr txBox="1"/>
          <p:nvPr/>
        </p:nvSpPr>
        <p:spPr>
          <a:xfrm>
            <a:off x="3905267" y="3429000"/>
            <a:ext cx="8227852" cy="584775"/>
          </a:xfrm>
          <a:prstGeom prst="rect">
            <a:avLst/>
          </a:prstGeom>
          <a:noFill/>
        </p:spPr>
        <p:txBody>
          <a:bodyPr wrap="square">
            <a:spAutoFit/>
          </a:bodyPr>
          <a:lstStyle/>
          <a:p>
            <a:pPr marL="285750" indent="-285750">
              <a:buFont typeface="Arial" panose="020B0604020202020204" pitchFamily="34" charset="0"/>
              <a:buChar char="•"/>
            </a:pPr>
            <a:r>
              <a:rPr lang="en-US" sz="1600" dirty="0"/>
              <a:t>Proximity - general attractiveness of location to potential users</a:t>
            </a:r>
          </a:p>
          <a:p>
            <a:pPr marL="285750" indent="-285750">
              <a:buFont typeface="Arial" panose="020B0604020202020204" pitchFamily="34" charset="0"/>
              <a:buChar char="•"/>
            </a:pPr>
            <a:r>
              <a:rPr lang="en-US" sz="1600" dirty="0"/>
              <a:t>Proximity to facilities with accommodation, shops and other basic amenities</a:t>
            </a:r>
          </a:p>
        </p:txBody>
      </p:sp>
      <p:sp>
        <p:nvSpPr>
          <p:cNvPr id="17" name="TextBox 16">
            <a:extLst>
              <a:ext uri="{FF2B5EF4-FFF2-40B4-BE49-F238E27FC236}">
                <a16:creationId xmlns:a16="http://schemas.microsoft.com/office/drawing/2014/main" id="{B9C48C53-2817-9D11-5C4D-EE3AAD62FDBE}"/>
              </a:ext>
            </a:extLst>
          </p:cNvPr>
          <p:cNvSpPr txBox="1"/>
          <p:nvPr/>
        </p:nvSpPr>
        <p:spPr>
          <a:xfrm>
            <a:off x="1334238" y="4755210"/>
            <a:ext cx="2430735" cy="646331"/>
          </a:xfrm>
          <a:prstGeom prst="rect">
            <a:avLst/>
          </a:prstGeom>
          <a:noFill/>
        </p:spPr>
        <p:txBody>
          <a:bodyPr wrap="square">
            <a:spAutoFit/>
          </a:bodyPr>
          <a:lstStyle/>
          <a:p>
            <a:r>
              <a:rPr lang="en-US" dirty="0"/>
              <a:t>Community impact &amp; acceptance</a:t>
            </a:r>
          </a:p>
        </p:txBody>
      </p:sp>
      <p:sp>
        <p:nvSpPr>
          <p:cNvPr id="18" name="TextBox 17">
            <a:extLst>
              <a:ext uri="{FF2B5EF4-FFF2-40B4-BE49-F238E27FC236}">
                <a16:creationId xmlns:a16="http://schemas.microsoft.com/office/drawing/2014/main" id="{B4CF9107-3AD8-4406-969C-740796BD41E9}"/>
              </a:ext>
            </a:extLst>
          </p:cNvPr>
          <p:cNvSpPr txBox="1"/>
          <p:nvPr/>
        </p:nvSpPr>
        <p:spPr>
          <a:xfrm>
            <a:off x="513863" y="4785889"/>
            <a:ext cx="259492" cy="369332"/>
          </a:xfrm>
          <a:prstGeom prst="rect">
            <a:avLst/>
          </a:prstGeom>
          <a:noFill/>
        </p:spPr>
        <p:txBody>
          <a:bodyPr wrap="square" rtlCol="0">
            <a:spAutoFit/>
          </a:bodyPr>
          <a:lstStyle/>
          <a:p>
            <a:r>
              <a:rPr lang="en-US" dirty="0"/>
              <a:t>6</a:t>
            </a:r>
          </a:p>
        </p:txBody>
      </p:sp>
      <p:sp>
        <p:nvSpPr>
          <p:cNvPr id="20" name="TextBox 19">
            <a:extLst>
              <a:ext uri="{FF2B5EF4-FFF2-40B4-BE49-F238E27FC236}">
                <a16:creationId xmlns:a16="http://schemas.microsoft.com/office/drawing/2014/main" id="{A51B7877-3315-98F0-294F-9224802C75E4}"/>
              </a:ext>
            </a:extLst>
          </p:cNvPr>
          <p:cNvSpPr txBox="1"/>
          <p:nvPr/>
        </p:nvSpPr>
        <p:spPr>
          <a:xfrm>
            <a:off x="3957221" y="4464855"/>
            <a:ext cx="8106624" cy="1569660"/>
          </a:xfrm>
          <a:prstGeom prst="rect">
            <a:avLst/>
          </a:prstGeom>
          <a:noFill/>
        </p:spPr>
        <p:txBody>
          <a:bodyPr wrap="square">
            <a:spAutoFit/>
          </a:bodyPr>
          <a:lstStyle/>
          <a:p>
            <a:pPr marL="285750" indent="-285750">
              <a:buFont typeface="Arial" panose="020B0604020202020204" pitchFamily="34" charset="0"/>
              <a:buChar char="•"/>
            </a:pPr>
            <a:r>
              <a:rPr lang="en-US" sz="1600" dirty="0"/>
              <a:t>Level of municipality endorsement to drive the project</a:t>
            </a:r>
          </a:p>
          <a:p>
            <a:pPr marL="285750" indent="-285750">
              <a:buFont typeface="Arial" panose="020B0604020202020204" pitchFamily="34" charset="0"/>
              <a:buChar char="•"/>
            </a:pPr>
            <a:r>
              <a:rPr lang="en-US" sz="1600" dirty="0"/>
              <a:t>Proximity to sensitive sites at risk of noise, safety and privacy disruption (conservation, medical, schools, old age homes, residential areas and agriculture (animals))</a:t>
            </a:r>
          </a:p>
          <a:p>
            <a:pPr marL="285750" indent="-285750">
              <a:buFont typeface="Arial" panose="020B0604020202020204" pitchFamily="34" charset="0"/>
              <a:buChar char="•"/>
            </a:pPr>
            <a:r>
              <a:rPr lang="en-US" sz="1600" dirty="0"/>
              <a:t>Potential economic growth/ employment opportunities benefitting the community  (source: IDP)</a:t>
            </a:r>
          </a:p>
        </p:txBody>
      </p:sp>
      <p:pic>
        <p:nvPicPr>
          <p:cNvPr id="2" name="Picture 1">
            <a:extLst>
              <a:ext uri="{FF2B5EF4-FFF2-40B4-BE49-F238E27FC236}">
                <a16:creationId xmlns:a16="http://schemas.microsoft.com/office/drawing/2014/main" id="{99CFCB96-9D40-A0F3-3BF7-5ECBC7A5A5BB}"/>
              </a:ext>
            </a:extLst>
          </p:cNvPr>
          <p:cNvPicPr>
            <a:picLocks noChangeAspect="1"/>
          </p:cNvPicPr>
          <p:nvPr/>
        </p:nvPicPr>
        <p:blipFill>
          <a:blip r:embed="rId2"/>
          <a:srcRect l="5758" t="5118" r="3398" b="6904"/>
          <a:stretch/>
        </p:blipFill>
        <p:spPr>
          <a:xfrm>
            <a:off x="10060109" y="489392"/>
            <a:ext cx="460760" cy="507899"/>
          </a:xfrm>
          <a:prstGeom prst="rect">
            <a:avLst/>
          </a:prstGeom>
        </p:spPr>
      </p:pic>
      <p:sp>
        <p:nvSpPr>
          <p:cNvPr id="9" name="Round Same-side Corner of Rectangle 8">
            <a:extLst>
              <a:ext uri="{FF2B5EF4-FFF2-40B4-BE49-F238E27FC236}">
                <a16:creationId xmlns:a16="http://schemas.microsoft.com/office/drawing/2014/main" id="{C69B78E4-B265-C00A-DD54-2F6F1C64C24E}"/>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2200A46-8A08-433F-C6B9-4D552851FB1C}"/>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1070165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58DBAF3-92B3-254C-7FE0-8279409D538E}"/>
              </a:ext>
            </a:extLst>
          </p:cNvPr>
          <p:cNvSpPr>
            <a:spLocks noGrp="1"/>
          </p:cNvSpPr>
          <p:nvPr>
            <p:ph type="title"/>
          </p:nvPr>
        </p:nvSpPr>
        <p:spPr>
          <a:xfrm>
            <a:off x="148800" y="52110"/>
            <a:ext cx="10932548" cy="787814"/>
          </a:xfrm>
        </p:spPr>
        <p:txBody>
          <a:bodyPr>
            <a:normAutofit/>
          </a:bodyPr>
          <a:lstStyle/>
          <a:p>
            <a:r>
              <a:rPr lang="en-US" b="0" dirty="0"/>
              <a:t>Development of sub-criteria 7 - 10</a:t>
            </a:r>
          </a:p>
        </p:txBody>
      </p:sp>
      <p:sp>
        <p:nvSpPr>
          <p:cNvPr id="5" name="TextBox 4">
            <a:extLst>
              <a:ext uri="{FF2B5EF4-FFF2-40B4-BE49-F238E27FC236}">
                <a16:creationId xmlns:a16="http://schemas.microsoft.com/office/drawing/2014/main" id="{F0F26FBB-CC8E-6F45-2A50-57B44F5E72F2}"/>
              </a:ext>
            </a:extLst>
          </p:cNvPr>
          <p:cNvSpPr txBox="1"/>
          <p:nvPr/>
        </p:nvSpPr>
        <p:spPr>
          <a:xfrm>
            <a:off x="1452999" y="1132859"/>
            <a:ext cx="1481496" cy="369332"/>
          </a:xfrm>
          <a:prstGeom prst="rect">
            <a:avLst/>
          </a:prstGeom>
          <a:noFill/>
        </p:spPr>
        <p:txBody>
          <a:bodyPr wrap="none" rtlCol="0">
            <a:spAutoFit/>
          </a:bodyPr>
          <a:lstStyle/>
          <a:p>
            <a:r>
              <a:rPr lang="en-US" b="1" dirty="0"/>
              <a:t>Key Criteria</a:t>
            </a:r>
          </a:p>
        </p:txBody>
      </p:sp>
      <p:sp>
        <p:nvSpPr>
          <p:cNvPr id="6" name="TextBox 5">
            <a:extLst>
              <a:ext uri="{FF2B5EF4-FFF2-40B4-BE49-F238E27FC236}">
                <a16:creationId xmlns:a16="http://schemas.microsoft.com/office/drawing/2014/main" id="{81086803-2AE9-9508-90D7-98C817943C5F}"/>
              </a:ext>
            </a:extLst>
          </p:cNvPr>
          <p:cNvSpPr txBox="1"/>
          <p:nvPr/>
        </p:nvSpPr>
        <p:spPr>
          <a:xfrm>
            <a:off x="5019423" y="911948"/>
            <a:ext cx="2153154" cy="369332"/>
          </a:xfrm>
          <a:prstGeom prst="rect">
            <a:avLst/>
          </a:prstGeom>
          <a:noFill/>
        </p:spPr>
        <p:txBody>
          <a:bodyPr wrap="none" rtlCol="0">
            <a:spAutoFit/>
          </a:bodyPr>
          <a:lstStyle/>
          <a:p>
            <a:r>
              <a:rPr lang="en-US" b="1" dirty="0"/>
              <a:t>List of Sub-Criteria</a:t>
            </a:r>
          </a:p>
        </p:txBody>
      </p:sp>
      <p:sp>
        <p:nvSpPr>
          <p:cNvPr id="7" name="TextBox 6">
            <a:extLst>
              <a:ext uri="{FF2B5EF4-FFF2-40B4-BE49-F238E27FC236}">
                <a16:creationId xmlns:a16="http://schemas.microsoft.com/office/drawing/2014/main" id="{03342F1C-49E8-E7D5-842D-B7265AB751F8}"/>
              </a:ext>
            </a:extLst>
          </p:cNvPr>
          <p:cNvSpPr txBox="1"/>
          <p:nvPr/>
        </p:nvSpPr>
        <p:spPr>
          <a:xfrm>
            <a:off x="191134" y="885015"/>
            <a:ext cx="1287532" cy="646331"/>
          </a:xfrm>
          <a:prstGeom prst="rect">
            <a:avLst/>
          </a:prstGeom>
          <a:noFill/>
        </p:spPr>
        <p:txBody>
          <a:bodyPr wrap="none" rtlCol="0">
            <a:spAutoFit/>
          </a:bodyPr>
          <a:lstStyle/>
          <a:p>
            <a:r>
              <a:rPr lang="en-US" b="1" dirty="0"/>
              <a:t>Weighted</a:t>
            </a:r>
          </a:p>
          <a:p>
            <a:r>
              <a:rPr lang="en-US" b="1" dirty="0"/>
              <a:t>Rank</a:t>
            </a:r>
          </a:p>
        </p:txBody>
      </p:sp>
      <p:sp>
        <p:nvSpPr>
          <p:cNvPr id="8" name="TextBox 7">
            <a:extLst>
              <a:ext uri="{FF2B5EF4-FFF2-40B4-BE49-F238E27FC236}">
                <a16:creationId xmlns:a16="http://schemas.microsoft.com/office/drawing/2014/main" id="{CCD50059-2B6E-9684-469D-66AD92999BB9}"/>
              </a:ext>
            </a:extLst>
          </p:cNvPr>
          <p:cNvSpPr txBox="1"/>
          <p:nvPr/>
        </p:nvSpPr>
        <p:spPr>
          <a:xfrm>
            <a:off x="364582" y="1791162"/>
            <a:ext cx="259492" cy="369332"/>
          </a:xfrm>
          <a:prstGeom prst="rect">
            <a:avLst/>
          </a:prstGeom>
          <a:noFill/>
        </p:spPr>
        <p:txBody>
          <a:bodyPr wrap="square" rtlCol="0">
            <a:spAutoFit/>
          </a:bodyPr>
          <a:lstStyle/>
          <a:p>
            <a:r>
              <a:rPr lang="en-US" dirty="0"/>
              <a:t>7</a:t>
            </a:r>
          </a:p>
        </p:txBody>
      </p:sp>
      <p:sp>
        <p:nvSpPr>
          <p:cNvPr id="10" name="TextBox 9">
            <a:extLst>
              <a:ext uri="{FF2B5EF4-FFF2-40B4-BE49-F238E27FC236}">
                <a16:creationId xmlns:a16="http://schemas.microsoft.com/office/drawing/2014/main" id="{BA7CA068-BA83-1A52-037E-EDFE6883B420}"/>
              </a:ext>
            </a:extLst>
          </p:cNvPr>
          <p:cNvSpPr txBox="1"/>
          <p:nvPr/>
        </p:nvSpPr>
        <p:spPr>
          <a:xfrm>
            <a:off x="1351556" y="1688253"/>
            <a:ext cx="2000250" cy="646331"/>
          </a:xfrm>
          <a:prstGeom prst="rect">
            <a:avLst/>
          </a:prstGeom>
          <a:noFill/>
        </p:spPr>
        <p:txBody>
          <a:bodyPr wrap="square">
            <a:spAutoFit/>
          </a:bodyPr>
          <a:lstStyle/>
          <a:p>
            <a:r>
              <a:rPr lang="en-US" dirty="0"/>
              <a:t>Environmental impact </a:t>
            </a:r>
          </a:p>
        </p:txBody>
      </p:sp>
      <p:sp>
        <p:nvSpPr>
          <p:cNvPr id="12" name="TextBox 11">
            <a:extLst>
              <a:ext uri="{FF2B5EF4-FFF2-40B4-BE49-F238E27FC236}">
                <a16:creationId xmlns:a16="http://schemas.microsoft.com/office/drawing/2014/main" id="{8401FB20-C825-D92F-D569-4C5D1FA8091F}"/>
              </a:ext>
            </a:extLst>
          </p:cNvPr>
          <p:cNvSpPr txBox="1"/>
          <p:nvPr/>
        </p:nvSpPr>
        <p:spPr>
          <a:xfrm>
            <a:off x="3583132" y="1385033"/>
            <a:ext cx="8608868" cy="1323439"/>
          </a:xfrm>
          <a:prstGeom prst="rect">
            <a:avLst/>
          </a:prstGeom>
          <a:noFill/>
        </p:spPr>
        <p:txBody>
          <a:bodyPr wrap="square">
            <a:spAutoFit/>
          </a:bodyPr>
          <a:lstStyle/>
          <a:p>
            <a:pPr marL="227013" indent="-227013">
              <a:buFont typeface="Arial" panose="020B0604020202020204" pitchFamily="34" charset="0"/>
              <a:buChar char="•"/>
            </a:pPr>
            <a:r>
              <a:rPr lang="en-US" sz="1600" dirty="0"/>
              <a:t>Proximity to sensitive eco-systems with protection status (IDP, Biodiversity Plans)</a:t>
            </a:r>
          </a:p>
          <a:p>
            <a:pPr marL="227013" indent="-227013">
              <a:buFont typeface="Arial" panose="020B0604020202020204" pitchFamily="34" charset="0"/>
              <a:buChar char="•"/>
            </a:pPr>
            <a:r>
              <a:rPr lang="en-US" sz="1600" dirty="0"/>
              <a:t>Size of footprint for sandbox</a:t>
            </a:r>
          </a:p>
          <a:p>
            <a:pPr marL="227013" indent="-227013">
              <a:buFont typeface="Arial" panose="020B0604020202020204" pitchFamily="34" charset="0"/>
              <a:buChar char="•"/>
            </a:pPr>
            <a:r>
              <a:rPr lang="en-US" sz="1600" dirty="0"/>
              <a:t>Proximity - potential for future environmental or ecological risks with future expansions</a:t>
            </a:r>
          </a:p>
          <a:p>
            <a:pPr marL="227013" indent="-227013">
              <a:buFont typeface="Arial" panose="020B0604020202020204" pitchFamily="34" charset="0"/>
              <a:buChar char="•"/>
            </a:pPr>
            <a:r>
              <a:rPr lang="en-US" sz="1600" dirty="0"/>
              <a:t>Potential public or regulatory 'push-back' - based on proximity to sensitive locations</a:t>
            </a:r>
          </a:p>
        </p:txBody>
      </p:sp>
      <p:sp>
        <p:nvSpPr>
          <p:cNvPr id="14" name="TextBox 13">
            <a:extLst>
              <a:ext uri="{FF2B5EF4-FFF2-40B4-BE49-F238E27FC236}">
                <a16:creationId xmlns:a16="http://schemas.microsoft.com/office/drawing/2014/main" id="{100A7A8E-B2A3-A2A3-AE0C-84E8F11D94FC}"/>
              </a:ext>
            </a:extLst>
          </p:cNvPr>
          <p:cNvSpPr txBox="1"/>
          <p:nvPr/>
        </p:nvSpPr>
        <p:spPr>
          <a:xfrm>
            <a:off x="1351556" y="2777750"/>
            <a:ext cx="2083377" cy="923330"/>
          </a:xfrm>
          <a:prstGeom prst="rect">
            <a:avLst/>
          </a:prstGeom>
          <a:noFill/>
        </p:spPr>
        <p:txBody>
          <a:bodyPr wrap="square">
            <a:spAutoFit/>
          </a:bodyPr>
          <a:lstStyle/>
          <a:p>
            <a:r>
              <a:rPr lang="en-US" dirty="0"/>
              <a:t>Regulatory &amp; zoning compliance</a:t>
            </a:r>
          </a:p>
        </p:txBody>
      </p:sp>
      <p:sp>
        <p:nvSpPr>
          <p:cNvPr id="15" name="TextBox 14">
            <a:extLst>
              <a:ext uri="{FF2B5EF4-FFF2-40B4-BE49-F238E27FC236}">
                <a16:creationId xmlns:a16="http://schemas.microsoft.com/office/drawing/2014/main" id="{06124A9F-F406-95AC-2D5B-FCB49F24D674}"/>
              </a:ext>
            </a:extLst>
          </p:cNvPr>
          <p:cNvSpPr txBox="1"/>
          <p:nvPr/>
        </p:nvSpPr>
        <p:spPr>
          <a:xfrm>
            <a:off x="381899" y="2920308"/>
            <a:ext cx="259492" cy="369332"/>
          </a:xfrm>
          <a:prstGeom prst="rect">
            <a:avLst/>
          </a:prstGeom>
          <a:noFill/>
        </p:spPr>
        <p:txBody>
          <a:bodyPr wrap="square" rtlCol="0">
            <a:spAutoFit/>
          </a:bodyPr>
          <a:lstStyle/>
          <a:p>
            <a:r>
              <a:rPr lang="en-US" dirty="0"/>
              <a:t>8</a:t>
            </a:r>
          </a:p>
        </p:txBody>
      </p:sp>
      <p:sp>
        <p:nvSpPr>
          <p:cNvPr id="17" name="TextBox 16">
            <a:extLst>
              <a:ext uri="{FF2B5EF4-FFF2-40B4-BE49-F238E27FC236}">
                <a16:creationId xmlns:a16="http://schemas.microsoft.com/office/drawing/2014/main" id="{931F5A00-20C8-AC2A-2CC5-E38E7C916DE0}"/>
              </a:ext>
            </a:extLst>
          </p:cNvPr>
          <p:cNvSpPr txBox="1"/>
          <p:nvPr/>
        </p:nvSpPr>
        <p:spPr>
          <a:xfrm>
            <a:off x="3583132" y="2886674"/>
            <a:ext cx="8484177" cy="584775"/>
          </a:xfrm>
          <a:prstGeom prst="rect">
            <a:avLst/>
          </a:prstGeom>
          <a:noFill/>
        </p:spPr>
        <p:txBody>
          <a:bodyPr wrap="square">
            <a:spAutoFit/>
          </a:bodyPr>
          <a:lstStyle/>
          <a:p>
            <a:pPr marL="285750" indent="-285750">
              <a:buFont typeface="Arial" panose="020B0604020202020204" pitchFamily="34" charset="0"/>
              <a:buChar char="•"/>
            </a:pPr>
            <a:r>
              <a:rPr lang="en-US" sz="1600" dirty="0"/>
              <a:t>Municipality willingness to engage to ensure regulatory and zoning compliance</a:t>
            </a:r>
          </a:p>
          <a:p>
            <a:pPr marL="285750" indent="-285750">
              <a:buFont typeface="Arial" panose="020B0604020202020204" pitchFamily="34" charset="0"/>
              <a:buChar char="•"/>
            </a:pPr>
            <a:r>
              <a:rPr lang="en-US" sz="1600" dirty="0"/>
              <a:t>Municipal zoning and land use planning frameworks relative to  IDP information</a:t>
            </a:r>
          </a:p>
        </p:txBody>
      </p:sp>
      <p:sp>
        <p:nvSpPr>
          <p:cNvPr id="18" name="TextBox 17">
            <a:extLst>
              <a:ext uri="{FF2B5EF4-FFF2-40B4-BE49-F238E27FC236}">
                <a16:creationId xmlns:a16="http://schemas.microsoft.com/office/drawing/2014/main" id="{8C9BF19B-BC2B-44BA-1E83-7FDDB85E35A0}"/>
              </a:ext>
            </a:extLst>
          </p:cNvPr>
          <p:cNvSpPr txBox="1"/>
          <p:nvPr/>
        </p:nvSpPr>
        <p:spPr>
          <a:xfrm>
            <a:off x="409607" y="3955937"/>
            <a:ext cx="259492" cy="369332"/>
          </a:xfrm>
          <a:prstGeom prst="rect">
            <a:avLst/>
          </a:prstGeom>
          <a:noFill/>
        </p:spPr>
        <p:txBody>
          <a:bodyPr wrap="square" rtlCol="0">
            <a:spAutoFit/>
          </a:bodyPr>
          <a:lstStyle/>
          <a:p>
            <a:r>
              <a:rPr lang="en-US" dirty="0"/>
              <a:t>9</a:t>
            </a:r>
          </a:p>
        </p:txBody>
      </p:sp>
      <p:sp>
        <p:nvSpPr>
          <p:cNvPr id="20" name="TextBox 19">
            <a:extLst>
              <a:ext uri="{FF2B5EF4-FFF2-40B4-BE49-F238E27FC236}">
                <a16:creationId xmlns:a16="http://schemas.microsoft.com/office/drawing/2014/main" id="{A7E10EB8-0221-7596-9099-D91846C3EA74}"/>
              </a:ext>
            </a:extLst>
          </p:cNvPr>
          <p:cNvSpPr txBox="1"/>
          <p:nvPr/>
        </p:nvSpPr>
        <p:spPr>
          <a:xfrm>
            <a:off x="1351556" y="3832826"/>
            <a:ext cx="2000250" cy="923330"/>
          </a:xfrm>
          <a:prstGeom prst="rect">
            <a:avLst/>
          </a:prstGeom>
          <a:noFill/>
        </p:spPr>
        <p:txBody>
          <a:bodyPr wrap="square">
            <a:spAutoFit/>
          </a:bodyPr>
          <a:lstStyle/>
          <a:p>
            <a:r>
              <a:rPr lang="en-US" dirty="0"/>
              <a:t>Access to talent and R&amp;D ecosystem</a:t>
            </a:r>
          </a:p>
        </p:txBody>
      </p:sp>
      <p:sp>
        <p:nvSpPr>
          <p:cNvPr id="22" name="TextBox 21">
            <a:extLst>
              <a:ext uri="{FF2B5EF4-FFF2-40B4-BE49-F238E27FC236}">
                <a16:creationId xmlns:a16="http://schemas.microsoft.com/office/drawing/2014/main" id="{840F0DE1-A12B-BCFA-63B1-ABE4EDEE088B}"/>
              </a:ext>
            </a:extLst>
          </p:cNvPr>
          <p:cNvSpPr txBox="1"/>
          <p:nvPr/>
        </p:nvSpPr>
        <p:spPr>
          <a:xfrm>
            <a:off x="3559067" y="3693843"/>
            <a:ext cx="8484176" cy="1077218"/>
          </a:xfrm>
          <a:prstGeom prst="rect">
            <a:avLst/>
          </a:prstGeom>
          <a:noFill/>
        </p:spPr>
        <p:txBody>
          <a:bodyPr wrap="square">
            <a:spAutoFit/>
          </a:bodyPr>
          <a:lstStyle/>
          <a:p>
            <a:pPr marL="185738" indent="-185738">
              <a:buFont typeface="Arial" panose="020B0604020202020204" pitchFamily="34" charset="0"/>
              <a:buChar char="•"/>
            </a:pPr>
            <a:r>
              <a:rPr lang="en-US" sz="1600" dirty="0"/>
              <a:t>Proximity to research institutions, universities and technical training facilities, research facilities (academics)</a:t>
            </a:r>
          </a:p>
          <a:p>
            <a:pPr marL="185738" indent="-185738">
              <a:buFont typeface="Arial" panose="020B0604020202020204" pitchFamily="34" charset="0"/>
              <a:buChar char="•"/>
            </a:pPr>
            <a:r>
              <a:rPr lang="en-US" sz="1600" dirty="0"/>
              <a:t>Physical access to industry experts and drone/ aerospace talent pools - CBDs and drone manufacturers (practical implementation)</a:t>
            </a:r>
          </a:p>
        </p:txBody>
      </p:sp>
      <p:sp>
        <p:nvSpPr>
          <p:cNvPr id="23" name="TextBox 22">
            <a:extLst>
              <a:ext uri="{FF2B5EF4-FFF2-40B4-BE49-F238E27FC236}">
                <a16:creationId xmlns:a16="http://schemas.microsoft.com/office/drawing/2014/main" id="{0D77E438-B696-159B-10CF-E1F5CC7A1C4C}"/>
              </a:ext>
            </a:extLst>
          </p:cNvPr>
          <p:cNvSpPr txBox="1"/>
          <p:nvPr/>
        </p:nvSpPr>
        <p:spPr>
          <a:xfrm>
            <a:off x="426923" y="5074693"/>
            <a:ext cx="664122" cy="369332"/>
          </a:xfrm>
          <a:prstGeom prst="rect">
            <a:avLst/>
          </a:prstGeom>
          <a:noFill/>
        </p:spPr>
        <p:txBody>
          <a:bodyPr wrap="square" rtlCol="0">
            <a:spAutoFit/>
          </a:bodyPr>
          <a:lstStyle/>
          <a:p>
            <a:r>
              <a:rPr lang="en-US" dirty="0"/>
              <a:t>10</a:t>
            </a:r>
          </a:p>
        </p:txBody>
      </p:sp>
      <p:sp>
        <p:nvSpPr>
          <p:cNvPr id="25" name="TextBox 24">
            <a:extLst>
              <a:ext uri="{FF2B5EF4-FFF2-40B4-BE49-F238E27FC236}">
                <a16:creationId xmlns:a16="http://schemas.microsoft.com/office/drawing/2014/main" id="{03A6CA10-BD8A-1003-160C-7060F51C0A97}"/>
              </a:ext>
            </a:extLst>
          </p:cNvPr>
          <p:cNvSpPr txBox="1"/>
          <p:nvPr/>
        </p:nvSpPr>
        <p:spPr>
          <a:xfrm>
            <a:off x="1310889" y="4942046"/>
            <a:ext cx="1765717" cy="923330"/>
          </a:xfrm>
          <a:prstGeom prst="rect">
            <a:avLst/>
          </a:prstGeom>
          <a:noFill/>
        </p:spPr>
        <p:txBody>
          <a:bodyPr wrap="square">
            <a:spAutoFit/>
          </a:bodyPr>
          <a:lstStyle/>
          <a:p>
            <a:r>
              <a:rPr lang="en-US" dirty="0"/>
              <a:t>Domestic and FDI Attraction Potential</a:t>
            </a:r>
          </a:p>
        </p:txBody>
      </p:sp>
      <p:sp>
        <p:nvSpPr>
          <p:cNvPr id="27" name="TextBox 26">
            <a:extLst>
              <a:ext uri="{FF2B5EF4-FFF2-40B4-BE49-F238E27FC236}">
                <a16:creationId xmlns:a16="http://schemas.microsoft.com/office/drawing/2014/main" id="{BDEF4881-579D-26A1-1010-63F748612DC2}"/>
              </a:ext>
            </a:extLst>
          </p:cNvPr>
          <p:cNvSpPr txBox="1"/>
          <p:nvPr/>
        </p:nvSpPr>
        <p:spPr>
          <a:xfrm>
            <a:off x="3559067" y="4942046"/>
            <a:ext cx="8110104" cy="1569660"/>
          </a:xfrm>
          <a:prstGeom prst="rect">
            <a:avLst/>
          </a:prstGeom>
          <a:noFill/>
        </p:spPr>
        <p:txBody>
          <a:bodyPr wrap="square">
            <a:spAutoFit/>
          </a:bodyPr>
          <a:lstStyle/>
          <a:p>
            <a:pPr marL="185738" indent="-185738">
              <a:buFont typeface="Arial" panose="020B0604020202020204" pitchFamily="34" charset="0"/>
              <a:buChar char="•"/>
            </a:pPr>
            <a:r>
              <a:rPr lang="en-US" sz="1600" dirty="0"/>
              <a:t>Proximity to research institute with aviation components (school, university or laboratory) </a:t>
            </a:r>
          </a:p>
          <a:p>
            <a:pPr marL="185738" indent="-185738">
              <a:buFont typeface="Arial" panose="020B0604020202020204" pitchFamily="34" charset="0"/>
              <a:buChar char="•"/>
            </a:pPr>
            <a:r>
              <a:rPr lang="en-US" sz="1600" dirty="0"/>
              <a:t>Potential attractiveness to FDI investors in drone sector (e.g.  market connectivity or recent, existing and future domestic and FDI programmes)</a:t>
            </a:r>
          </a:p>
          <a:p>
            <a:pPr marL="185738" indent="-185738">
              <a:buFont typeface="Arial" panose="020B0604020202020204" pitchFamily="34" charset="0"/>
              <a:buChar char="•"/>
            </a:pPr>
            <a:r>
              <a:rPr lang="en-US" sz="1600" dirty="0"/>
              <a:t>Proximity to potential areas of application (e.g. agriculture hubs, viniculture </a:t>
            </a:r>
            <a:r>
              <a:rPr lang="en-US" sz="1600" dirty="0" err="1"/>
              <a:t>centres</a:t>
            </a:r>
            <a:r>
              <a:rPr lang="en-US" sz="1600" dirty="0"/>
              <a:t>, wind farms, mining)</a:t>
            </a:r>
          </a:p>
        </p:txBody>
      </p:sp>
      <p:pic>
        <p:nvPicPr>
          <p:cNvPr id="2" name="Picture 1">
            <a:extLst>
              <a:ext uri="{FF2B5EF4-FFF2-40B4-BE49-F238E27FC236}">
                <a16:creationId xmlns:a16="http://schemas.microsoft.com/office/drawing/2014/main" id="{EF538882-69EC-C2FC-4BF5-DB5963E104D9}"/>
              </a:ext>
            </a:extLst>
          </p:cNvPr>
          <p:cNvPicPr>
            <a:picLocks noChangeAspect="1"/>
          </p:cNvPicPr>
          <p:nvPr/>
        </p:nvPicPr>
        <p:blipFill>
          <a:blip r:embed="rId2"/>
          <a:srcRect l="5758" t="5118" r="3398" b="6904"/>
          <a:stretch/>
        </p:blipFill>
        <p:spPr>
          <a:xfrm>
            <a:off x="10060109" y="489392"/>
            <a:ext cx="460760" cy="507899"/>
          </a:xfrm>
          <a:prstGeom prst="rect">
            <a:avLst/>
          </a:prstGeom>
        </p:spPr>
      </p:pic>
      <p:sp>
        <p:nvSpPr>
          <p:cNvPr id="3" name="Round Same-side Corner of Rectangle 2">
            <a:extLst>
              <a:ext uri="{FF2B5EF4-FFF2-40B4-BE49-F238E27FC236}">
                <a16:creationId xmlns:a16="http://schemas.microsoft.com/office/drawing/2014/main" id="{9853BC24-5A22-5F43-921B-DE15C31211BF}"/>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035053D-E3FC-F519-CCA9-A4BAE3413D99}"/>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871148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191F37B-9126-8001-6AE2-0202A6EA918D}"/>
              </a:ext>
            </a:extLst>
          </p:cNvPr>
          <p:cNvSpPr>
            <a:spLocks noGrp="1"/>
          </p:cNvSpPr>
          <p:nvPr>
            <p:ph type="title"/>
          </p:nvPr>
        </p:nvSpPr>
        <p:spPr>
          <a:xfrm>
            <a:off x="164459" y="61989"/>
            <a:ext cx="6134923" cy="787814"/>
          </a:xfrm>
        </p:spPr>
        <p:txBody>
          <a:bodyPr/>
          <a:lstStyle/>
          <a:p>
            <a:r>
              <a:rPr lang="en-US" b="0" dirty="0"/>
              <a:t>5 Selected sites for evaluation</a:t>
            </a:r>
          </a:p>
        </p:txBody>
      </p:sp>
      <p:pic>
        <p:nvPicPr>
          <p:cNvPr id="30" name="Picture 29">
            <a:extLst>
              <a:ext uri="{FF2B5EF4-FFF2-40B4-BE49-F238E27FC236}">
                <a16:creationId xmlns:a16="http://schemas.microsoft.com/office/drawing/2014/main" id="{FD86B8C2-6FD4-288A-7F9C-6303712AEABE}"/>
              </a:ext>
            </a:extLst>
          </p:cNvPr>
          <p:cNvPicPr>
            <a:picLocks noChangeAspect="1"/>
          </p:cNvPicPr>
          <p:nvPr/>
        </p:nvPicPr>
        <p:blipFill>
          <a:blip r:embed="rId2"/>
          <a:stretch>
            <a:fillRect/>
          </a:stretch>
        </p:blipFill>
        <p:spPr>
          <a:xfrm>
            <a:off x="1120281" y="1012528"/>
            <a:ext cx="6695133" cy="5155486"/>
          </a:xfrm>
          <a:prstGeom prst="rect">
            <a:avLst/>
          </a:prstGeom>
        </p:spPr>
      </p:pic>
      <p:sp>
        <p:nvSpPr>
          <p:cNvPr id="31" name="Oval 30">
            <a:extLst>
              <a:ext uri="{FF2B5EF4-FFF2-40B4-BE49-F238E27FC236}">
                <a16:creationId xmlns:a16="http://schemas.microsoft.com/office/drawing/2014/main" id="{604503C6-A2AE-B0C3-AB42-ECDADF13417D}"/>
              </a:ext>
            </a:extLst>
          </p:cNvPr>
          <p:cNvSpPr/>
          <p:nvPr/>
        </p:nvSpPr>
        <p:spPr>
          <a:xfrm>
            <a:off x="1488432" y="4130299"/>
            <a:ext cx="255722" cy="240223"/>
          </a:xfrm>
          <a:prstGeom prst="ellipse">
            <a:avLst/>
          </a:prstGeom>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1</a:t>
            </a:r>
          </a:p>
        </p:txBody>
      </p:sp>
      <p:sp>
        <p:nvSpPr>
          <p:cNvPr id="32" name="TextBox 31">
            <a:extLst>
              <a:ext uri="{FF2B5EF4-FFF2-40B4-BE49-F238E27FC236}">
                <a16:creationId xmlns:a16="http://schemas.microsoft.com/office/drawing/2014/main" id="{9FF7ACB7-248B-A270-5053-812FFFEBF9E8}"/>
              </a:ext>
            </a:extLst>
          </p:cNvPr>
          <p:cNvSpPr txBox="1"/>
          <p:nvPr/>
        </p:nvSpPr>
        <p:spPr>
          <a:xfrm>
            <a:off x="164459" y="4031968"/>
            <a:ext cx="1138453" cy="338554"/>
          </a:xfrm>
          <a:prstGeom prst="rect">
            <a:avLst/>
          </a:prstGeom>
          <a:noFill/>
        </p:spPr>
        <p:txBody>
          <a:bodyPr wrap="none" rtlCol="0">
            <a:spAutoFit/>
          </a:bodyPr>
          <a:lstStyle/>
          <a:p>
            <a:r>
              <a:rPr lang="en-US" sz="1600" b="1" dirty="0"/>
              <a:t>Saldanha</a:t>
            </a:r>
          </a:p>
        </p:txBody>
      </p:sp>
      <p:sp>
        <p:nvSpPr>
          <p:cNvPr id="55" name="Oval 54">
            <a:extLst>
              <a:ext uri="{FF2B5EF4-FFF2-40B4-BE49-F238E27FC236}">
                <a16:creationId xmlns:a16="http://schemas.microsoft.com/office/drawing/2014/main" id="{2616A4C4-1C04-3688-7011-5ECA7BF74E8D}"/>
              </a:ext>
            </a:extLst>
          </p:cNvPr>
          <p:cNvSpPr/>
          <p:nvPr/>
        </p:nvSpPr>
        <p:spPr>
          <a:xfrm>
            <a:off x="1640832" y="4515171"/>
            <a:ext cx="255722" cy="240223"/>
          </a:xfrm>
          <a:prstGeom prst="ellipse">
            <a:avLst/>
          </a:prstGeom>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2</a:t>
            </a:r>
          </a:p>
        </p:txBody>
      </p:sp>
      <p:sp>
        <p:nvSpPr>
          <p:cNvPr id="56" name="TextBox 55">
            <a:extLst>
              <a:ext uri="{FF2B5EF4-FFF2-40B4-BE49-F238E27FC236}">
                <a16:creationId xmlns:a16="http://schemas.microsoft.com/office/drawing/2014/main" id="{9D9ABA96-455F-F2F1-1C81-F399A1D5668D}"/>
              </a:ext>
            </a:extLst>
          </p:cNvPr>
          <p:cNvSpPr txBox="1"/>
          <p:nvPr/>
        </p:nvSpPr>
        <p:spPr>
          <a:xfrm>
            <a:off x="733685" y="4466005"/>
            <a:ext cx="907621" cy="338554"/>
          </a:xfrm>
          <a:prstGeom prst="rect">
            <a:avLst/>
          </a:prstGeom>
          <a:noFill/>
        </p:spPr>
        <p:txBody>
          <a:bodyPr wrap="none" rtlCol="0">
            <a:spAutoFit/>
          </a:bodyPr>
          <a:lstStyle/>
          <a:p>
            <a:r>
              <a:rPr lang="en-US" sz="1600" b="1" dirty="0"/>
              <a:t>Atlantis</a:t>
            </a:r>
          </a:p>
        </p:txBody>
      </p:sp>
      <p:sp>
        <p:nvSpPr>
          <p:cNvPr id="57" name="TextBox 56">
            <a:extLst>
              <a:ext uri="{FF2B5EF4-FFF2-40B4-BE49-F238E27FC236}">
                <a16:creationId xmlns:a16="http://schemas.microsoft.com/office/drawing/2014/main" id="{8C3E2E81-6190-635B-6855-9D26B6A38E57}"/>
              </a:ext>
            </a:extLst>
          </p:cNvPr>
          <p:cNvSpPr txBox="1"/>
          <p:nvPr/>
        </p:nvSpPr>
        <p:spPr>
          <a:xfrm>
            <a:off x="2645026" y="4729383"/>
            <a:ext cx="1451038" cy="338554"/>
          </a:xfrm>
          <a:prstGeom prst="rect">
            <a:avLst/>
          </a:prstGeom>
          <a:noFill/>
        </p:spPr>
        <p:txBody>
          <a:bodyPr wrap="none" rtlCol="0">
            <a:spAutoFit/>
          </a:bodyPr>
          <a:lstStyle/>
          <a:p>
            <a:r>
              <a:rPr lang="en-US" sz="1600" b="1" dirty="0"/>
              <a:t>Stellenbosch</a:t>
            </a:r>
          </a:p>
        </p:txBody>
      </p:sp>
      <p:sp>
        <p:nvSpPr>
          <p:cNvPr id="58" name="Oval 57">
            <a:extLst>
              <a:ext uri="{FF2B5EF4-FFF2-40B4-BE49-F238E27FC236}">
                <a16:creationId xmlns:a16="http://schemas.microsoft.com/office/drawing/2014/main" id="{EEBF3E26-2773-01E4-EC02-34B0A8268BAD}"/>
              </a:ext>
            </a:extLst>
          </p:cNvPr>
          <p:cNvSpPr/>
          <p:nvPr/>
        </p:nvSpPr>
        <p:spPr>
          <a:xfrm>
            <a:off x="2397665" y="4807053"/>
            <a:ext cx="257784" cy="240223"/>
          </a:xfrm>
          <a:prstGeom prst="ellipse">
            <a:avLst/>
          </a:prstGeom>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3</a:t>
            </a:r>
          </a:p>
        </p:txBody>
      </p:sp>
      <p:sp>
        <p:nvSpPr>
          <p:cNvPr id="59" name="TextBox 58">
            <a:extLst>
              <a:ext uri="{FF2B5EF4-FFF2-40B4-BE49-F238E27FC236}">
                <a16:creationId xmlns:a16="http://schemas.microsoft.com/office/drawing/2014/main" id="{172927CA-F3CA-A6DC-BFE0-5C1BBEC0CAFB}"/>
              </a:ext>
            </a:extLst>
          </p:cNvPr>
          <p:cNvSpPr txBox="1"/>
          <p:nvPr/>
        </p:nvSpPr>
        <p:spPr>
          <a:xfrm>
            <a:off x="4126922" y="5427851"/>
            <a:ext cx="954107" cy="338554"/>
          </a:xfrm>
          <a:prstGeom prst="rect">
            <a:avLst/>
          </a:prstGeom>
          <a:noFill/>
        </p:spPr>
        <p:txBody>
          <a:bodyPr wrap="none" rtlCol="0">
            <a:spAutoFit/>
          </a:bodyPr>
          <a:lstStyle/>
          <a:p>
            <a:r>
              <a:rPr lang="en-US" sz="1600" b="1" dirty="0"/>
              <a:t>George</a:t>
            </a:r>
          </a:p>
        </p:txBody>
      </p:sp>
      <p:sp>
        <p:nvSpPr>
          <p:cNvPr id="60" name="Oval 59">
            <a:extLst>
              <a:ext uri="{FF2B5EF4-FFF2-40B4-BE49-F238E27FC236}">
                <a16:creationId xmlns:a16="http://schemas.microsoft.com/office/drawing/2014/main" id="{D73C3A56-472A-39FC-63E9-9B582BB39050}"/>
              </a:ext>
            </a:extLst>
          </p:cNvPr>
          <p:cNvSpPr/>
          <p:nvPr/>
        </p:nvSpPr>
        <p:spPr>
          <a:xfrm>
            <a:off x="3867423" y="5501891"/>
            <a:ext cx="257784" cy="240223"/>
          </a:xfrm>
          <a:prstGeom prst="ellipse">
            <a:avLst/>
          </a:prstGeom>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sp>
        <p:nvSpPr>
          <p:cNvPr id="61" name="Oval 60">
            <a:extLst>
              <a:ext uri="{FF2B5EF4-FFF2-40B4-BE49-F238E27FC236}">
                <a16:creationId xmlns:a16="http://schemas.microsoft.com/office/drawing/2014/main" id="{EF28651C-24EB-2AFD-3CA5-0BAE0EBD9BA3}"/>
              </a:ext>
            </a:extLst>
          </p:cNvPr>
          <p:cNvSpPr/>
          <p:nvPr/>
        </p:nvSpPr>
        <p:spPr>
          <a:xfrm>
            <a:off x="3727931" y="4595247"/>
            <a:ext cx="257784" cy="240223"/>
          </a:xfrm>
          <a:prstGeom prst="ellipse">
            <a:avLst/>
          </a:prstGeom>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sp>
        <p:nvSpPr>
          <p:cNvPr id="62" name="TextBox 61">
            <a:extLst>
              <a:ext uri="{FF2B5EF4-FFF2-40B4-BE49-F238E27FC236}">
                <a16:creationId xmlns:a16="http://schemas.microsoft.com/office/drawing/2014/main" id="{30A74F9D-5A9D-3AA2-E6AE-7DAAD0075FD0}"/>
              </a:ext>
            </a:extLst>
          </p:cNvPr>
          <p:cNvSpPr txBox="1"/>
          <p:nvPr/>
        </p:nvSpPr>
        <p:spPr>
          <a:xfrm>
            <a:off x="3952184" y="4547100"/>
            <a:ext cx="776175" cy="338554"/>
          </a:xfrm>
          <a:prstGeom prst="rect">
            <a:avLst/>
          </a:prstGeom>
          <a:noFill/>
        </p:spPr>
        <p:txBody>
          <a:bodyPr wrap="none" rtlCol="0">
            <a:spAutoFit/>
          </a:bodyPr>
          <a:lstStyle/>
          <a:p>
            <a:r>
              <a:rPr lang="en-US" sz="1600" b="1" dirty="0"/>
              <a:t>Karoo</a:t>
            </a:r>
          </a:p>
        </p:txBody>
      </p:sp>
      <p:sp>
        <p:nvSpPr>
          <p:cNvPr id="63" name="TextBox 62">
            <a:extLst>
              <a:ext uri="{FF2B5EF4-FFF2-40B4-BE49-F238E27FC236}">
                <a16:creationId xmlns:a16="http://schemas.microsoft.com/office/drawing/2014/main" id="{216B9BC5-F318-5553-FF79-EDA8C506E5D0}"/>
              </a:ext>
            </a:extLst>
          </p:cNvPr>
          <p:cNvSpPr txBox="1"/>
          <p:nvPr/>
        </p:nvSpPr>
        <p:spPr>
          <a:xfrm>
            <a:off x="8062775" y="1307217"/>
            <a:ext cx="3861662" cy="4194674"/>
          </a:xfrm>
          <a:prstGeom prst="rect">
            <a:avLst/>
          </a:prstGeom>
          <a:noFill/>
        </p:spPr>
        <p:txBody>
          <a:bodyPr wrap="square" rtlCol="0">
            <a:spAutoFit/>
          </a:bodyPr>
          <a:lstStyle/>
          <a:p>
            <a:pPr marL="355600" indent="-355600">
              <a:lnSpc>
                <a:spcPct val="150000"/>
              </a:lnSpc>
              <a:buFont typeface="Arial" panose="020B0604020202020204" pitchFamily="34" charset="0"/>
              <a:buChar char="•"/>
            </a:pPr>
            <a:r>
              <a:rPr lang="en-US" dirty="0"/>
              <a:t>Five sites provided by WC</a:t>
            </a:r>
          </a:p>
          <a:p>
            <a:pPr marL="355600" indent="-349250">
              <a:lnSpc>
                <a:spcPct val="150000"/>
              </a:lnSpc>
              <a:buFont typeface="Arial" panose="020B0604020202020204" pitchFamily="34" charset="0"/>
              <a:buChar char="•"/>
              <a:tabLst>
                <a:tab pos="525463" algn="l"/>
              </a:tabLst>
            </a:pPr>
            <a:r>
              <a:rPr lang="en-US" dirty="0"/>
              <a:t>Sandbox project to provide location agnostic analysis</a:t>
            </a:r>
          </a:p>
          <a:p>
            <a:pPr marL="349250" indent="-342900">
              <a:lnSpc>
                <a:spcPct val="150000"/>
              </a:lnSpc>
              <a:buAutoNum type="arabicParenR"/>
              <a:tabLst>
                <a:tab pos="525463" algn="l"/>
              </a:tabLst>
            </a:pPr>
            <a:r>
              <a:rPr lang="en-US" dirty="0"/>
              <a:t>Technical founding</a:t>
            </a:r>
          </a:p>
          <a:p>
            <a:pPr marL="349250" indent="-342900">
              <a:lnSpc>
                <a:spcPct val="150000"/>
              </a:lnSpc>
              <a:buAutoNum type="arabicParenR"/>
              <a:tabLst>
                <a:tab pos="525463" algn="l"/>
              </a:tabLst>
            </a:pPr>
            <a:r>
              <a:rPr lang="en-US" dirty="0"/>
              <a:t>Ground and airspace requirements</a:t>
            </a:r>
          </a:p>
          <a:p>
            <a:pPr marL="349250" indent="-342900">
              <a:lnSpc>
                <a:spcPct val="150000"/>
              </a:lnSpc>
              <a:buAutoNum type="arabicParenR"/>
              <a:tabLst>
                <a:tab pos="525463" algn="l"/>
              </a:tabLst>
            </a:pPr>
            <a:r>
              <a:rPr lang="en-US" dirty="0"/>
              <a:t>Representation of 10 key elements against each site</a:t>
            </a:r>
          </a:p>
          <a:p>
            <a:pPr marL="349250" indent="-342900">
              <a:lnSpc>
                <a:spcPct val="150000"/>
              </a:lnSpc>
              <a:buAutoNum type="arabicParenR"/>
              <a:tabLst>
                <a:tab pos="525463" algn="l"/>
              </a:tabLst>
            </a:pPr>
            <a:r>
              <a:rPr lang="en-US" dirty="0"/>
              <a:t>Scoring of all five sites against technically founded criteria</a:t>
            </a:r>
          </a:p>
        </p:txBody>
      </p:sp>
      <p:pic>
        <p:nvPicPr>
          <p:cNvPr id="2" name="Picture 1">
            <a:extLst>
              <a:ext uri="{FF2B5EF4-FFF2-40B4-BE49-F238E27FC236}">
                <a16:creationId xmlns:a16="http://schemas.microsoft.com/office/drawing/2014/main" id="{562BE97D-2467-CA18-1B14-1A48B6DD8B7D}"/>
              </a:ext>
            </a:extLst>
          </p:cNvPr>
          <p:cNvPicPr>
            <a:picLocks noChangeAspect="1"/>
          </p:cNvPicPr>
          <p:nvPr/>
        </p:nvPicPr>
        <p:blipFill>
          <a:blip r:embed="rId3"/>
          <a:srcRect l="5758" t="5118" r="3398" b="6904"/>
          <a:stretch/>
        </p:blipFill>
        <p:spPr>
          <a:xfrm>
            <a:off x="10060109" y="489392"/>
            <a:ext cx="460760" cy="507899"/>
          </a:xfrm>
          <a:prstGeom prst="rect">
            <a:avLst/>
          </a:prstGeom>
        </p:spPr>
      </p:pic>
      <p:sp>
        <p:nvSpPr>
          <p:cNvPr id="3" name="Round Same-side Corner of Rectangle 2">
            <a:extLst>
              <a:ext uri="{FF2B5EF4-FFF2-40B4-BE49-F238E27FC236}">
                <a16:creationId xmlns:a16="http://schemas.microsoft.com/office/drawing/2014/main" id="{9C069B7E-304A-F62C-04E8-438CA6D02894}"/>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6DE17C0-4D7D-47C7-2AD8-FC50A8F567BF}"/>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492674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1AAD902-CFF0-BE8D-BA4E-A17BCF073F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47750"/>
            <a:ext cx="12178748" cy="4755751"/>
          </a:xfrm>
          <a:prstGeom prst="rect">
            <a:avLst/>
          </a:prstGeom>
        </p:spPr>
      </p:pic>
      <p:pic>
        <p:nvPicPr>
          <p:cNvPr id="6" name="Graphic 5">
            <a:extLst>
              <a:ext uri="{FF2B5EF4-FFF2-40B4-BE49-F238E27FC236}">
                <a16:creationId xmlns:a16="http://schemas.microsoft.com/office/drawing/2014/main" id="{E2AE11DB-86BA-D93B-C1CC-38D9E64B9B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5531" y="1259613"/>
            <a:ext cx="11993217" cy="4424464"/>
          </a:xfrm>
          <a:prstGeom prst="rect">
            <a:avLst/>
          </a:prstGeom>
        </p:spPr>
      </p:pic>
      <p:sp>
        <p:nvSpPr>
          <p:cNvPr id="7" name="Title 3">
            <a:extLst>
              <a:ext uri="{FF2B5EF4-FFF2-40B4-BE49-F238E27FC236}">
                <a16:creationId xmlns:a16="http://schemas.microsoft.com/office/drawing/2014/main" id="{EBD27F35-DC3D-A2A1-1915-084564C665FA}"/>
              </a:ext>
            </a:extLst>
          </p:cNvPr>
          <p:cNvSpPr>
            <a:spLocks noGrp="1"/>
          </p:cNvSpPr>
          <p:nvPr>
            <p:ph type="title" idx="4294967295"/>
          </p:nvPr>
        </p:nvSpPr>
        <p:spPr>
          <a:xfrm>
            <a:off x="5009322" y="2239616"/>
            <a:ext cx="6785112" cy="2491409"/>
          </a:xfrm>
        </p:spPr>
        <p:txBody>
          <a:bodyPr>
            <a:normAutofit/>
          </a:bodyPr>
          <a:lstStyle/>
          <a:p>
            <a:pPr>
              <a:lnSpc>
                <a:spcPct val="114000"/>
              </a:lnSpc>
              <a:spcAft>
                <a:spcPts val="600"/>
              </a:spcAft>
            </a:pPr>
            <a:r>
              <a:rPr lang="en-US" dirty="0">
                <a:solidFill>
                  <a:schemeClr val="bg1"/>
                </a:solidFill>
              </a:rPr>
              <a:t>High-level site-specific analysis</a:t>
            </a:r>
          </a:p>
        </p:txBody>
      </p:sp>
    </p:spTree>
    <p:extLst>
      <p:ext uri="{BB962C8B-B14F-4D97-AF65-F5344CB8AC3E}">
        <p14:creationId xmlns:p14="http://schemas.microsoft.com/office/powerpoint/2010/main" val="1033610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a:extLst>
              <a:ext uri="{FF2B5EF4-FFF2-40B4-BE49-F238E27FC236}">
                <a16:creationId xmlns:a16="http://schemas.microsoft.com/office/drawing/2014/main" id="{49679674-3C28-C942-842D-F10F28544864}"/>
              </a:ext>
            </a:extLst>
          </p:cNvPr>
          <p:cNvSpPr/>
          <p:nvPr/>
        </p:nvSpPr>
        <p:spPr>
          <a:xfrm>
            <a:off x="475270" y="1565522"/>
            <a:ext cx="1658553"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Saldanha</a:t>
            </a:r>
          </a:p>
          <a:p>
            <a:pPr algn="ctr"/>
            <a:endParaRPr lang="en-GB" sz="16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north of Saldanha Bay</a:t>
            </a:r>
          </a:p>
        </p:txBody>
      </p:sp>
      <p:sp>
        <p:nvSpPr>
          <p:cNvPr id="2" name="Title 1">
            <a:extLst>
              <a:ext uri="{FF2B5EF4-FFF2-40B4-BE49-F238E27FC236}">
                <a16:creationId xmlns:a16="http://schemas.microsoft.com/office/drawing/2014/main" id="{F686CAF6-1151-0DF8-2733-2CA26AC7AB84}"/>
              </a:ext>
            </a:extLst>
          </p:cNvPr>
          <p:cNvSpPr>
            <a:spLocks noGrp="1"/>
          </p:cNvSpPr>
          <p:nvPr>
            <p:ph type="title"/>
          </p:nvPr>
        </p:nvSpPr>
        <p:spPr>
          <a:xfrm>
            <a:off x="567538" y="250548"/>
            <a:ext cx="10932548" cy="787814"/>
          </a:xfrm>
        </p:spPr>
        <p:txBody>
          <a:bodyPr>
            <a:normAutofit/>
          </a:bodyPr>
          <a:lstStyle/>
          <a:p>
            <a:r>
              <a:rPr lang="en-US" b="0" dirty="0"/>
              <a:t>6 Selected locations and scoring</a:t>
            </a:r>
          </a:p>
        </p:txBody>
      </p:sp>
      <p:sp>
        <p:nvSpPr>
          <p:cNvPr id="25" name="Teardrop 24">
            <a:extLst>
              <a:ext uri="{FF2B5EF4-FFF2-40B4-BE49-F238E27FC236}">
                <a16:creationId xmlns:a16="http://schemas.microsoft.com/office/drawing/2014/main" id="{4C97F66F-9B6B-5CEE-3448-0CDDC90C8F2B}"/>
              </a:ext>
            </a:extLst>
          </p:cNvPr>
          <p:cNvSpPr/>
          <p:nvPr/>
        </p:nvSpPr>
        <p:spPr>
          <a:xfrm rot="8100000">
            <a:off x="1060159" y="131050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9F732B1-C484-1DD1-0314-860419D3A479}"/>
              </a:ext>
            </a:extLst>
          </p:cNvPr>
          <p:cNvSpPr txBox="1"/>
          <p:nvPr/>
        </p:nvSpPr>
        <p:spPr>
          <a:xfrm>
            <a:off x="1095951" y="132876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1</a:t>
            </a:r>
          </a:p>
        </p:txBody>
      </p:sp>
      <p:sp>
        <p:nvSpPr>
          <p:cNvPr id="32" name="Rounded Rectangle 31">
            <a:extLst>
              <a:ext uri="{FF2B5EF4-FFF2-40B4-BE49-F238E27FC236}">
                <a16:creationId xmlns:a16="http://schemas.microsoft.com/office/drawing/2014/main" id="{B947116D-4703-8CB4-F99C-471CF6F19596}"/>
              </a:ext>
            </a:extLst>
          </p:cNvPr>
          <p:cNvSpPr/>
          <p:nvPr/>
        </p:nvSpPr>
        <p:spPr>
          <a:xfrm>
            <a:off x="2376369" y="1565522"/>
            <a:ext cx="1658554"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Atlantis</a:t>
            </a:r>
            <a:endParaRPr lang="en-GB" sz="1600" dirty="0">
              <a:solidFill>
                <a:schemeClr val="tx1"/>
              </a:solidFill>
              <a:latin typeface="Century Gothic" panose="020B0502020202020204" pitchFamily="34" charset="0"/>
            </a:endParaRPr>
          </a:p>
          <a:p>
            <a:pPr algn="ctr"/>
            <a:endParaRPr lang="en-GB" sz="1600" b="1"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a:t>
            </a:r>
          </a:p>
          <a:p>
            <a:pPr algn="ctr"/>
            <a:r>
              <a:rPr lang="en-GB" sz="1600" dirty="0">
                <a:solidFill>
                  <a:schemeClr val="tx1"/>
                </a:solidFill>
                <a:latin typeface="Century Gothic" panose="020B0502020202020204" pitchFamily="34" charset="0"/>
              </a:rPr>
              <a:t>W of Atlantis SEZ</a:t>
            </a:r>
            <a:endParaRPr lang="en-GB" sz="2000" dirty="0">
              <a:solidFill>
                <a:schemeClr val="tx1"/>
              </a:solidFill>
              <a:latin typeface="Century Gothic" panose="020B0502020202020204" pitchFamily="34" charset="0"/>
            </a:endParaRPr>
          </a:p>
        </p:txBody>
      </p:sp>
      <p:sp>
        <p:nvSpPr>
          <p:cNvPr id="33" name="Teardrop 32">
            <a:extLst>
              <a:ext uri="{FF2B5EF4-FFF2-40B4-BE49-F238E27FC236}">
                <a16:creationId xmlns:a16="http://schemas.microsoft.com/office/drawing/2014/main" id="{2D9E86F5-2A60-DFB4-A825-5E2F2A3BF454}"/>
              </a:ext>
            </a:extLst>
          </p:cNvPr>
          <p:cNvSpPr/>
          <p:nvPr/>
        </p:nvSpPr>
        <p:spPr>
          <a:xfrm rot="8100000">
            <a:off x="2956008" y="131050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55B6BA07-58E7-ADED-B06B-A0B196F4B01F}"/>
              </a:ext>
            </a:extLst>
          </p:cNvPr>
          <p:cNvSpPr txBox="1"/>
          <p:nvPr/>
        </p:nvSpPr>
        <p:spPr>
          <a:xfrm>
            <a:off x="3002191" y="132876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2</a:t>
            </a:r>
          </a:p>
        </p:txBody>
      </p:sp>
      <p:sp>
        <p:nvSpPr>
          <p:cNvPr id="35" name="Rounded Rectangle 34">
            <a:extLst>
              <a:ext uri="{FF2B5EF4-FFF2-40B4-BE49-F238E27FC236}">
                <a16:creationId xmlns:a16="http://schemas.microsoft.com/office/drawing/2014/main" id="{B49524F0-7900-CCC1-0CB0-27521B5ACCB5}"/>
              </a:ext>
            </a:extLst>
          </p:cNvPr>
          <p:cNvSpPr/>
          <p:nvPr/>
        </p:nvSpPr>
        <p:spPr>
          <a:xfrm>
            <a:off x="4223062" y="1565522"/>
            <a:ext cx="1791298"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Stellenbosch</a:t>
            </a:r>
          </a:p>
          <a:p>
            <a:pPr algn="ctr"/>
            <a:endParaRPr lang="en-GB" sz="16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a:t>
            </a:r>
          </a:p>
          <a:p>
            <a:pPr algn="ctr"/>
            <a:r>
              <a:rPr lang="en-GB" sz="1600" dirty="0">
                <a:solidFill>
                  <a:schemeClr val="tx1"/>
                </a:solidFill>
                <a:latin typeface="Century Gothic" panose="020B0502020202020204" pitchFamily="34" charset="0"/>
              </a:rPr>
              <a:t>E of Somerset West</a:t>
            </a:r>
          </a:p>
          <a:p>
            <a:pPr algn="ctr"/>
            <a:endParaRPr lang="en-GB" sz="1600" dirty="0">
              <a:solidFill>
                <a:schemeClr val="tx1"/>
              </a:solidFill>
              <a:latin typeface="Century Gothic" panose="020B0502020202020204" pitchFamily="34" charset="0"/>
            </a:endParaRPr>
          </a:p>
        </p:txBody>
      </p:sp>
      <p:sp>
        <p:nvSpPr>
          <p:cNvPr id="37" name="TextBox 36">
            <a:extLst>
              <a:ext uri="{FF2B5EF4-FFF2-40B4-BE49-F238E27FC236}">
                <a16:creationId xmlns:a16="http://schemas.microsoft.com/office/drawing/2014/main" id="{1C6D7447-64CF-51CC-AF6D-3075B974A42B}"/>
              </a:ext>
            </a:extLst>
          </p:cNvPr>
          <p:cNvSpPr txBox="1"/>
          <p:nvPr/>
        </p:nvSpPr>
        <p:spPr>
          <a:xfrm>
            <a:off x="4703044" y="1328768"/>
            <a:ext cx="34037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3</a:t>
            </a:r>
          </a:p>
        </p:txBody>
      </p:sp>
      <p:sp>
        <p:nvSpPr>
          <p:cNvPr id="38" name="Rounded Rectangle 37">
            <a:extLst>
              <a:ext uri="{FF2B5EF4-FFF2-40B4-BE49-F238E27FC236}">
                <a16:creationId xmlns:a16="http://schemas.microsoft.com/office/drawing/2014/main" id="{B1BA6B99-9E70-844F-7B76-6F55187D8508}"/>
              </a:ext>
            </a:extLst>
          </p:cNvPr>
          <p:cNvSpPr/>
          <p:nvPr/>
        </p:nvSpPr>
        <p:spPr>
          <a:xfrm>
            <a:off x="6167794" y="1565522"/>
            <a:ext cx="1635507"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George</a:t>
            </a:r>
          </a:p>
          <a:p>
            <a:pPr algn="ctr"/>
            <a:endParaRPr lang="en-GB" sz="2000" b="1"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a:t>
            </a:r>
          </a:p>
          <a:p>
            <a:pPr algn="ctr"/>
            <a:r>
              <a:rPr lang="en-GB" sz="1600" dirty="0">
                <a:solidFill>
                  <a:schemeClr val="tx1"/>
                </a:solidFill>
                <a:latin typeface="Century Gothic" panose="020B0502020202020204" pitchFamily="34" charset="0"/>
              </a:rPr>
              <a:t>North of George</a:t>
            </a:r>
          </a:p>
        </p:txBody>
      </p:sp>
      <p:sp>
        <p:nvSpPr>
          <p:cNvPr id="39" name="Teardrop 38">
            <a:extLst>
              <a:ext uri="{FF2B5EF4-FFF2-40B4-BE49-F238E27FC236}">
                <a16:creationId xmlns:a16="http://schemas.microsoft.com/office/drawing/2014/main" id="{1E6F6E58-48F9-A333-4264-5E575434CC9D}"/>
              </a:ext>
            </a:extLst>
          </p:cNvPr>
          <p:cNvSpPr/>
          <p:nvPr/>
        </p:nvSpPr>
        <p:spPr>
          <a:xfrm rot="8100000">
            <a:off x="6776805" y="1329231"/>
            <a:ext cx="392372"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2E7BF407-DD36-2D15-B765-0EC923869262}"/>
              </a:ext>
            </a:extLst>
          </p:cNvPr>
          <p:cNvSpPr txBox="1"/>
          <p:nvPr/>
        </p:nvSpPr>
        <p:spPr>
          <a:xfrm>
            <a:off x="6821689" y="1328768"/>
            <a:ext cx="29174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4</a:t>
            </a:r>
          </a:p>
        </p:txBody>
      </p:sp>
      <p:sp>
        <p:nvSpPr>
          <p:cNvPr id="41" name="Rounded Rectangle 40">
            <a:extLst>
              <a:ext uri="{FF2B5EF4-FFF2-40B4-BE49-F238E27FC236}">
                <a16:creationId xmlns:a16="http://schemas.microsoft.com/office/drawing/2014/main" id="{E85D37B4-3096-E3AC-5EDD-839380980A19}"/>
              </a:ext>
            </a:extLst>
          </p:cNvPr>
          <p:cNvSpPr/>
          <p:nvPr/>
        </p:nvSpPr>
        <p:spPr>
          <a:xfrm>
            <a:off x="7940224" y="1565522"/>
            <a:ext cx="1717069"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Karoo </a:t>
            </a:r>
          </a:p>
          <a:p>
            <a:pPr algn="ctr"/>
            <a:r>
              <a:rPr lang="en-GB" sz="2000" b="1" dirty="0">
                <a:solidFill>
                  <a:schemeClr val="tx1"/>
                </a:solidFill>
                <a:latin typeface="Century Gothic" panose="020B0502020202020204" pitchFamily="34" charset="0"/>
              </a:rPr>
              <a:t>Beaufort West</a:t>
            </a:r>
          </a:p>
          <a:p>
            <a:pPr algn="ctr"/>
            <a:endParaRPr lang="en-GB" sz="16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South of BW</a:t>
            </a:r>
          </a:p>
        </p:txBody>
      </p:sp>
      <p:sp>
        <p:nvSpPr>
          <p:cNvPr id="42" name="Teardrop 41">
            <a:extLst>
              <a:ext uri="{FF2B5EF4-FFF2-40B4-BE49-F238E27FC236}">
                <a16:creationId xmlns:a16="http://schemas.microsoft.com/office/drawing/2014/main" id="{9A2FEE2C-D8CF-E1EB-9C49-51A4B3BA878A}"/>
              </a:ext>
            </a:extLst>
          </p:cNvPr>
          <p:cNvSpPr/>
          <p:nvPr/>
        </p:nvSpPr>
        <p:spPr>
          <a:xfrm rot="8100000">
            <a:off x="8607610" y="131050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A2DF9187-91D9-6C5B-3B7C-FECB5CB332D5}"/>
              </a:ext>
            </a:extLst>
          </p:cNvPr>
          <p:cNvSpPr txBox="1"/>
          <p:nvPr/>
        </p:nvSpPr>
        <p:spPr>
          <a:xfrm>
            <a:off x="8653793" y="132876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5</a:t>
            </a:r>
          </a:p>
        </p:txBody>
      </p:sp>
      <p:sp>
        <p:nvSpPr>
          <p:cNvPr id="44" name="Rounded Rectangle 43">
            <a:extLst>
              <a:ext uri="{FF2B5EF4-FFF2-40B4-BE49-F238E27FC236}">
                <a16:creationId xmlns:a16="http://schemas.microsoft.com/office/drawing/2014/main" id="{0B47072B-1FBE-3909-4AC6-AA9820A25165}"/>
              </a:ext>
            </a:extLst>
          </p:cNvPr>
          <p:cNvSpPr/>
          <p:nvPr/>
        </p:nvSpPr>
        <p:spPr>
          <a:xfrm>
            <a:off x="475270" y="3816968"/>
            <a:ext cx="1658553"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4.10 </a:t>
            </a:r>
          </a:p>
        </p:txBody>
      </p:sp>
      <p:sp>
        <p:nvSpPr>
          <p:cNvPr id="45" name="Rounded Rectangle 44">
            <a:extLst>
              <a:ext uri="{FF2B5EF4-FFF2-40B4-BE49-F238E27FC236}">
                <a16:creationId xmlns:a16="http://schemas.microsoft.com/office/drawing/2014/main" id="{EE8010B4-EDF5-5667-35FA-BCAF8F6CCA56}"/>
              </a:ext>
            </a:extLst>
          </p:cNvPr>
          <p:cNvSpPr/>
          <p:nvPr/>
        </p:nvSpPr>
        <p:spPr>
          <a:xfrm>
            <a:off x="2376369" y="3816968"/>
            <a:ext cx="1658552"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3.39</a:t>
            </a:r>
          </a:p>
        </p:txBody>
      </p:sp>
      <p:sp>
        <p:nvSpPr>
          <p:cNvPr id="46" name="Rounded Rectangle 45">
            <a:extLst>
              <a:ext uri="{FF2B5EF4-FFF2-40B4-BE49-F238E27FC236}">
                <a16:creationId xmlns:a16="http://schemas.microsoft.com/office/drawing/2014/main" id="{E96D5938-5384-0CF3-FC75-9F8E45B72F16}"/>
              </a:ext>
            </a:extLst>
          </p:cNvPr>
          <p:cNvSpPr/>
          <p:nvPr/>
        </p:nvSpPr>
        <p:spPr>
          <a:xfrm>
            <a:off x="4223063" y="3816968"/>
            <a:ext cx="1791298"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2.54 </a:t>
            </a:r>
          </a:p>
        </p:txBody>
      </p:sp>
      <p:sp>
        <p:nvSpPr>
          <p:cNvPr id="47" name="Rounded Rectangle 46">
            <a:extLst>
              <a:ext uri="{FF2B5EF4-FFF2-40B4-BE49-F238E27FC236}">
                <a16:creationId xmlns:a16="http://schemas.microsoft.com/office/drawing/2014/main" id="{F9022B63-4B66-41D4-D00C-D13EBF7A3DC8}"/>
              </a:ext>
            </a:extLst>
          </p:cNvPr>
          <p:cNvSpPr/>
          <p:nvPr/>
        </p:nvSpPr>
        <p:spPr>
          <a:xfrm>
            <a:off x="6167795" y="3816968"/>
            <a:ext cx="1635506"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3.67</a:t>
            </a:r>
          </a:p>
        </p:txBody>
      </p:sp>
      <p:sp>
        <p:nvSpPr>
          <p:cNvPr id="48" name="Rounded Rectangle 47">
            <a:extLst>
              <a:ext uri="{FF2B5EF4-FFF2-40B4-BE49-F238E27FC236}">
                <a16:creationId xmlns:a16="http://schemas.microsoft.com/office/drawing/2014/main" id="{1A6AB294-2660-DECD-F70A-1756ACCA27AC}"/>
              </a:ext>
            </a:extLst>
          </p:cNvPr>
          <p:cNvSpPr/>
          <p:nvPr/>
        </p:nvSpPr>
        <p:spPr>
          <a:xfrm>
            <a:off x="7940224" y="3816968"/>
            <a:ext cx="1717069"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Century Gothic" panose="020B0502020202020204" pitchFamily="34" charset="0"/>
              </a:rPr>
              <a:t>Score: 3.92</a:t>
            </a:r>
          </a:p>
        </p:txBody>
      </p:sp>
      <p:sp>
        <p:nvSpPr>
          <p:cNvPr id="5" name="Teardrop 4">
            <a:extLst>
              <a:ext uri="{FF2B5EF4-FFF2-40B4-BE49-F238E27FC236}">
                <a16:creationId xmlns:a16="http://schemas.microsoft.com/office/drawing/2014/main" id="{08F67A3E-C565-DED2-F509-83692822EFDA}"/>
              </a:ext>
            </a:extLst>
          </p:cNvPr>
          <p:cNvSpPr/>
          <p:nvPr/>
        </p:nvSpPr>
        <p:spPr>
          <a:xfrm rot="8100000">
            <a:off x="4922889" y="1314619"/>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54B27EC-ACD6-D439-1EC0-16039233F4A4}"/>
              </a:ext>
            </a:extLst>
          </p:cNvPr>
          <p:cNvSpPr txBox="1"/>
          <p:nvPr/>
        </p:nvSpPr>
        <p:spPr>
          <a:xfrm>
            <a:off x="4969072" y="1332884"/>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Century Gothic" panose="020F0302020204030204"/>
              </a:rPr>
              <a:t>3</a:t>
            </a: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7" name="Rounded Rectangle 6">
            <a:extLst>
              <a:ext uri="{FF2B5EF4-FFF2-40B4-BE49-F238E27FC236}">
                <a16:creationId xmlns:a16="http://schemas.microsoft.com/office/drawing/2014/main" id="{D1255EA3-0BC6-8E76-5C2E-C3E96F84A0D0}"/>
              </a:ext>
            </a:extLst>
          </p:cNvPr>
          <p:cNvSpPr/>
          <p:nvPr/>
        </p:nvSpPr>
        <p:spPr>
          <a:xfrm>
            <a:off x="9783018" y="1565522"/>
            <a:ext cx="1717068" cy="2266399"/>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Karoo </a:t>
            </a:r>
          </a:p>
          <a:p>
            <a:pPr algn="ctr"/>
            <a:r>
              <a:rPr lang="en-GB" sz="2000" b="1" dirty="0">
                <a:solidFill>
                  <a:schemeClr val="tx1"/>
                </a:solidFill>
                <a:latin typeface="Century Gothic" panose="020B0502020202020204" pitchFamily="34" charset="0"/>
              </a:rPr>
              <a:t>Prince Albert</a:t>
            </a:r>
          </a:p>
          <a:p>
            <a:pPr algn="ctr"/>
            <a:endParaRPr lang="en-GB" sz="16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7km W of PA</a:t>
            </a:r>
          </a:p>
        </p:txBody>
      </p:sp>
      <p:sp>
        <p:nvSpPr>
          <p:cNvPr id="8" name="Teardrop 7">
            <a:extLst>
              <a:ext uri="{FF2B5EF4-FFF2-40B4-BE49-F238E27FC236}">
                <a16:creationId xmlns:a16="http://schemas.microsoft.com/office/drawing/2014/main" id="{85CAB34E-78EF-88A0-ACC0-0ADADFE68AE3}"/>
              </a:ext>
            </a:extLst>
          </p:cNvPr>
          <p:cNvSpPr/>
          <p:nvPr/>
        </p:nvSpPr>
        <p:spPr>
          <a:xfrm rot="8100000">
            <a:off x="10323587" y="1299787"/>
            <a:ext cx="425297"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B8F3DBB-DDF8-8369-47ED-36162A9C16F4}"/>
              </a:ext>
            </a:extLst>
          </p:cNvPr>
          <p:cNvSpPr txBox="1"/>
          <p:nvPr/>
        </p:nvSpPr>
        <p:spPr>
          <a:xfrm>
            <a:off x="10374209" y="1328768"/>
            <a:ext cx="31622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Century Gothic" panose="020F0302020204030204"/>
              </a:rPr>
              <a:t>6</a:t>
            </a: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1" name="Rounded Rectangle 10">
            <a:extLst>
              <a:ext uri="{FF2B5EF4-FFF2-40B4-BE49-F238E27FC236}">
                <a16:creationId xmlns:a16="http://schemas.microsoft.com/office/drawing/2014/main" id="{AAD7DB51-51DF-C1B6-8291-9406E0F8347B}"/>
              </a:ext>
            </a:extLst>
          </p:cNvPr>
          <p:cNvSpPr/>
          <p:nvPr/>
        </p:nvSpPr>
        <p:spPr>
          <a:xfrm>
            <a:off x="9783018" y="3816968"/>
            <a:ext cx="1717068" cy="738664"/>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Century Gothic" panose="020B0502020202020204" pitchFamily="34" charset="0"/>
              </a:rPr>
              <a:t>Score: 3.23</a:t>
            </a:r>
          </a:p>
        </p:txBody>
      </p:sp>
      <p:pic>
        <p:nvPicPr>
          <p:cNvPr id="3" name="Picture 2">
            <a:extLst>
              <a:ext uri="{FF2B5EF4-FFF2-40B4-BE49-F238E27FC236}">
                <a16:creationId xmlns:a16="http://schemas.microsoft.com/office/drawing/2014/main" id="{D5472778-40B4-7622-22DE-D94AE7CB0609}"/>
              </a:ext>
            </a:extLst>
          </p:cNvPr>
          <p:cNvPicPr>
            <a:picLocks noChangeAspect="1"/>
          </p:cNvPicPr>
          <p:nvPr/>
        </p:nvPicPr>
        <p:blipFill>
          <a:blip r:embed="rId2"/>
          <a:stretch>
            <a:fillRect/>
          </a:stretch>
        </p:blipFill>
        <p:spPr>
          <a:xfrm>
            <a:off x="459216" y="4664204"/>
            <a:ext cx="1674608" cy="1197391"/>
          </a:xfrm>
          <a:prstGeom prst="rect">
            <a:avLst/>
          </a:prstGeom>
        </p:spPr>
      </p:pic>
      <p:pic>
        <p:nvPicPr>
          <p:cNvPr id="4" name="Picture 3">
            <a:extLst>
              <a:ext uri="{FF2B5EF4-FFF2-40B4-BE49-F238E27FC236}">
                <a16:creationId xmlns:a16="http://schemas.microsoft.com/office/drawing/2014/main" id="{AD78828F-6BB5-49F9-7B64-73D7E9C23315}"/>
              </a:ext>
            </a:extLst>
          </p:cNvPr>
          <p:cNvPicPr>
            <a:picLocks noChangeAspect="1"/>
          </p:cNvPicPr>
          <p:nvPr/>
        </p:nvPicPr>
        <p:blipFill>
          <a:blip r:embed="rId3"/>
          <a:srcRect l="14311" t="-1271" r="12476" b="1271"/>
          <a:stretch/>
        </p:blipFill>
        <p:spPr>
          <a:xfrm>
            <a:off x="2376367" y="4664204"/>
            <a:ext cx="1658553" cy="1241061"/>
          </a:xfrm>
          <a:prstGeom prst="rect">
            <a:avLst/>
          </a:prstGeom>
        </p:spPr>
      </p:pic>
      <p:pic>
        <p:nvPicPr>
          <p:cNvPr id="9" name="Picture 8">
            <a:extLst>
              <a:ext uri="{FF2B5EF4-FFF2-40B4-BE49-F238E27FC236}">
                <a16:creationId xmlns:a16="http://schemas.microsoft.com/office/drawing/2014/main" id="{F8908ADD-ECCD-3913-29F4-2ED184C59B12}"/>
              </a:ext>
            </a:extLst>
          </p:cNvPr>
          <p:cNvPicPr>
            <a:picLocks noChangeAspect="1"/>
          </p:cNvPicPr>
          <p:nvPr/>
        </p:nvPicPr>
        <p:blipFill>
          <a:blip r:embed="rId4"/>
          <a:stretch>
            <a:fillRect/>
          </a:stretch>
        </p:blipFill>
        <p:spPr>
          <a:xfrm>
            <a:off x="4223061" y="4701923"/>
            <a:ext cx="1821273" cy="1203341"/>
          </a:xfrm>
          <a:prstGeom prst="rect">
            <a:avLst/>
          </a:prstGeom>
        </p:spPr>
      </p:pic>
      <p:pic>
        <p:nvPicPr>
          <p:cNvPr id="17" name="Picture 16">
            <a:extLst>
              <a:ext uri="{FF2B5EF4-FFF2-40B4-BE49-F238E27FC236}">
                <a16:creationId xmlns:a16="http://schemas.microsoft.com/office/drawing/2014/main" id="{52E8D93D-EB17-A146-9AB9-95851BDBF997}"/>
              </a:ext>
            </a:extLst>
          </p:cNvPr>
          <p:cNvPicPr>
            <a:picLocks noChangeAspect="1"/>
          </p:cNvPicPr>
          <p:nvPr/>
        </p:nvPicPr>
        <p:blipFill>
          <a:blip r:embed="rId5"/>
          <a:srcRect r="13295"/>
          <a:stretch/>
        </p:blipFill>
        <p:spPr>
          <a:xfrm>
            <a:off x="6167793" y="4699610"/>
            <a:ext cx="1635505" cy="1223971"/>
          </a:xfrm>
          <a:prstGeom prst="rect">
            <a:avLst/>
          </a:prstGeom>
        </p:spPr>
      </p:pic>
      <p:pic>
        <p:nvPicPr>
          <p:cNvPr id="18" name="Picture 17">
            <a:extLst>
              <a:ext uri="{FF2B5EF4-FFF2-40B4-BE49-F238E27FC236}">
                <a16:creationId xmlns:a16="http://schemas.microsoft.com/office/drawing/2014/main" id="{B3F6A5F3-7E3C-0106-C322-530B39CA32DC}"/>
              </a:ext>
            </a:extLst>
          </p:cNvPr>
          <p:cNvPicPr>
            <a:picLocks noChangeAspect="1"/>
          </p:cNvPicPr>
          <p:nvPr/>
        </p:nvPicPr>
        <p:blipFill>
          <a:blip r:embed="rId6"/>
          <a:srcRect l="29453" t="22115" r="18319" b="9770"/>
          <a:stretch/>
        </p:blipFill>
        <p:spPr>
          <a:xfrm>
            <a:off x="7940224" y="4725699"/>
            <a:ext cx="1760316" cy="1216775"/>
          </a:xfrm>
          <a:prstGeom prst="rect">
            <a:avLst/>
          </a:prstGeom>
        </p:spPr>
      </p:pic>
      <p:pic>
        <p:nvPicPr>
          <p:cNvPr id="19" name="Picture 18">
            <a:extLst>
              <a:ext uri="{FF2B5EF4-FFF2-40B4-BE49-F238E27FC236}">
                <a16:creationId xmlns:a16="http://schemas.microsoft.com/office/drawing/2014/main" id="{CD712C63-F7CC-145C-694B-82B913C44A78}"/>
              </a:ext>
            </a:extLst>
          </p:cNvPr>
          <p:cNvPicPr>
            <a:picLocks noChangeAspect="1"/>
          </p:cNvPicPr>
          <p:nvPr/>
        </p:nvPicPr>
        <p:blipFill>
          <a:blip r:embed="rId7"/>
          <a:srcRect l="11795"/>
          <a:stretch/>
        </p:blipFill>
        <p:spPr>
          <a:xfrm>
            <a:off x="9823798" y="4725699"/>
            <a:ext cx="1635508" cy="1231900"/>
          </a:xfrm>
          <a:prstGeom prst="rect">
            <a:avLst/>
          </a:prstGeom>
        </p:spPr>
      </p:pic>
      <p:pic>
        <p:nvPicPr>
          <p:cNvPr id="12" name="Picture 11">
            <a:extLst>
              <a:ext uri="{FF2B5EF4-FFF2-40B4-BE49-F238E27FC236}">
                <a16:creationId xmlns:a16="http://schemas.microsoft.com/office/drawing/2014/main" id="{A10980F1-82D0-5468-D62F-E9B0C59A46BD}"/>
              </a:ext>
            </a:extLst>
          </p:cNvPr>
          <p:cNvPicPr>
            <a:picLocks noChangeAspect="1"/>
          </p:cNvPicPr>
          <p:nvPr/>
        </p:nvPicPr>
        <p:blipFill>
          <a:blip r:embed="rId8"/>
          <a:stretch>
            <a:fillRect/>
          </a:stretch>
        </p:blipFill>
        <p:spPr>
          <a:xfrm>
            <a:off x="10048007" y="496629"/>
            <a:ext cx="487689" cy="487689"/>
          </a:xfrm>
          <a:prstGeom prst="rect">
            <a:avLst/>
          </a:prstGeom>
        </p:spPr>
      </p:pic>
      <p:sp>
        <p:nvSpPr>
          <p:cNvPr id="13" name="Round Same-side Corner of Rectangle 12">
            <a:extLst>
              <a:ext uri="{FF2B5EF4-FFF2-40B4-BE49-F238E27FC236}">
                <a16:creationId xmlns:a16="http://schemas.microsoft.com/office/drawing/2014/main" id="{E8933EDF-C529-D800-F7B1-6679BF754D35}"/>
              </a:ext>
            </a:extLst>
          </p:cNvPr>
          <p:cNvSpPr/>
          <p:nvPr/>
        </p:nvSpPr>
        <p:spPr>
          <a:xfrm rot="16200000">
            <a:off x="10626646" y="-48239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8B5F894-C07A-1840-47AA-DE316F2F45AE}"/>
              </a:ext>
            </a:extLst>
          </p:cNvPr>
          <p:cNvSpPr txBox="1"/>
          <p:nvPr/>
        </p:nvSpPr>
        <p:spPr>
          <a:xfrm>
            <a:off x="10563522" y="489392"/>
            <a:ext cx="1202491" cy="461665"/>
          </a:xfrm>
          <a:prstGeom prst="rect">
            <a:avLst/>
          </a:prstGeom>
          <a:noFill/>
        </p:spPr>
        <p:txBody>
          <a:bodyPr wrap="square" rtlCol="0">
            <a:spAutoFit/>
          </a:bodyPr>
          <a:lstStyle/>
          <a:p>
            <a:r>
              <a:rPr lang="en-US" sz="1200" i="1" dirty="0">
                <a:latin typeface="Century Gothic" panose="020B0502020202020204" pitchFamily="34" charset="0"/>
              </a:rPr>
              <a:t>Site-specific</a:t>
            </a:r>
          </a:p>
          <a:p>
            <a:r>
              <a:rPr lang="en-US" sz="1200" i="1" dirty="0">
                <a:latin typeface="Century Gothic" panose="020B0502020202020204" pitchFamily="34" charset="0"/>
              </a:rPr>
              <a:t>Analysis</a:t>
            </a:r>
          </a:p>
        </p:txBody>
      </p:sp>
    </p:spTree>
    <p:extLst>
      <p:ext uri="{BB962C8B-B14F-4D97-AF65-F5344CB8AC3E}">
        <p14:creationId xmlns:p14="http://schemas.microsoft.com/office/powerpoint/2010/main" val="110715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486F6-8025-26D6-1ED1-A163FB1C8688}"/>
              </a:ext>
            </a:extLst>
          </p:cNvPr>
          <p:cNvSpPr>
            <a:spLocks noGrp="1"/>
          </p:cNvSpPr>
          <p:nvPr>
            <p:ph type="title"/>
          </p:nvPr>
        </p:nvSpPr>
        <p:spPr>
          <a:xfrm>
            <a:off x="39192" y="25570"/>
            <a:ext cx="10932548" cy="787814"/>
          </a:xfrm>
        </p:spPr>
        <p:txBody>
          <a:bodyPr/>
          <a:lstStyle/>
          <a:p>
            <a:r>
              <a:rPr lang="en-US" b="0" dirty="0"/>
              <a:t>WC Province GIS map with sandbox locations</a:t>
            </a:r>
          </a:p>
        </p:txBody>
      </p:sp>
      <p:pic>
        <p:nvPicPr>
          <p:cNvPr id="4" name="Picture 3">
            <a:extLst>
              <a:ext uri="{FF2B5EF4-FFF2-40B4-BE49-F238E27FC236}">
                <a16:creationId xmlns:a16="http://schemas.microsoft.com/office/drawing/2014/main" id="{299E585F-E31C-B2FC-4D6A-02970E1302F8}"/>
              </a:ext>
            </a:extLst>
          </p:cNvPr>
          <p:cNvPicPr>
            <a:picLocks noChangeAspect="1"/>
          </p:cNvPicPr>
          <p:nvPr/>
        </p:nvPicPr>
        <p:blipFill>
          <a:blip r:embed="rId2"/>
          <a:stretch>
            <a:fillRect/>
          </a:stretch>
        </p:blipFill>
        <p:spPr>
          <a:xfrm>
            <a:off x="10048007" y="496629"/>
            <a:ext cx="487689" cy="487689"/>
          </a:xfrm>
          <a:prstGeom prst="rect">
            <a:avLst/>
          </a:prstGeom>
        </p:spPr>
      </p:pic>
      <p:sp>
        <p:nvSpPr>
          <p:cNvPr id="5" name="Round Same-side Corner of Rectangle 4">
            <a:extLst>
              <a:ext uri="{FF2B5EF4-FFF2-40B4-BE49-F238E27FC236}">
                <a16:creationId xmlns:a16="http://schemas.microsoft.com/office/drawing/2014/main" id="{0265AD1D-834F-5F7B-38D5-6A8BD536C0AB}"/>
              </a:ext>
            </a:extLst>
          </p:cNvPr>
          <p:cNvSpPr/>
          <p:nvPr/>
        </p:nvSpPr>
        <p:spPr>
          <a:xfrm rot="16200000">
            <a:off x="10626646" y="-48239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ABA2DA3-3424-870D-C7F2-165EB0166AF8}"/>
              </a:ext>
            </a:extLst>
          </p:cNvPr>
          <p:cNvSpPr txBox="1"/>
          <p:nvPr/>
        </p:nvSpPr>
        <p:spPr>
          <a:xfrm>
            <a:off x="10563522" y="489392"/>
            <a:ext cx="1202491" cy="461665"/>
          </a:xfrm>
          <a:prstGeom prst="rect">
            <a:avLst/>
          </a:prstGeom>
          <a:noFill/>
        </p:spPr>
        <p:txBody>
          <a:bodyPr wrap="square" rtlCol="0">
            <a:spAutoFit/>
          </a:bodyPr>
          <a:lstStyle/>
          <a:p>
            <a:r>
              <a:rPr lang="en-US" sz="1200" i="1" dirty="0">
                <a:latin typeface="Century Gothic" panose="020B0502020202020204" pitchFamily="34" charset="0"/>
              </a:rPr>
              <a:t>Site-specific</a:t>
            </a:r>
          </a:p>
          <a:p>
            <a:r>
              <a:rPr lang="en-US" sz="1200" i="1" dirty="0">
                <a:latin typeface="Century Gothic" panose="020B0502020202020204" pitchFamily="34" charset="0"/>
              </a:rPr>
              <a:t>Analysis</a:t>
            </a:r>
          </a:p>
        </p:txBody>
      </p:sp>
      <p:pic>
        <p:nvPicPr>
          <p:cNvPr id="7" name="Picture 6">
            <a:extLst>
              <a:ext uri="{FF2B5EF4-FFF2-40B4-BE49-F238E27FC236}">
                <a16:creationId xmlns:a16="http://schemas.microsoft.com/office/drawing/2014/main" id="{756607BB-88BC-845A-E8D1-F1C8D4869F98}"/>
              </a:ext>
            </a:extLst>
          </p:cNvPr>
          <p:cNvPicPr>
            <a:picLocks noChangeAspect="1"/>
          </p:cNvPicPr>
          <p:nvPr/>
        </p:nvPicPr>
        <p:blipFill>
          <a:blip r:embed="rId3"/>
          <a:stretch>
            <a:fillRect/>
          </a:stretch>
        </p:blipFill>
        <p:spPr>
          <a:xfrm>
            <a:off x="685943" y="984318"/>
            <a:ext cx="8917275" cy="5250358"/>
          </a:xfrm>
          <a:prstGeom prst="rect">
            <a:avLst/>
          </a:prstGeom>
        </p:spPr>
      </p:pic>
    </p:spTree>
    <p:extLst>
      <p:ext uri="{BB962C8B-B14F-4D97-AF65-F5344CB8AC3E}">
        <p14:creationId xmlns:p14="http://schemas.microsoft.com/office/powerpoint/2010/main" val="3134577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A5BD2B8-93CD-6655-8D59-D13B971238BC}"/>
              </a:ext>
            </a:extLst>
          </p:cNvPr>
          <p:cNvSpPr/>
          <p:nvPr/>
        </p:nvSpPr>
        <p:spPr>
          <a:xfrm>
            <a:off x="4119693" y="4389767"/>
            <a:ext cx="1117735" cy="90371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A09A8F-28D6-5910-9FEC-042BF91EDBE1}"/>
              </a:ext>
            </a:extLst>
          </p:cNvPr>
          <p:cNvSpPr/>
          <p:nvPr/>
        </p:nvSpPr>
        <p:spPr>
          <a:xfrm>
            <a:off x="4119583" y="5293485"/>
            <a:ext cx="1117735" cy="85952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758B6B-45DD-3862-5CCA-44AAD67F250F}"/>
              </a:ext>
            </a:extLst>
          </p:cNvPr>
          <p:cNvSpPr>
            <a:spLocks noGrp="1"/>
          </p:cNvSpPr>
          <p:nvPr>
            <p:ph type="title"/>
          </p:nvPr>
        </p:nvSpPr>
        <p:spPr>
          <a:xfrm>
            <a:off x="112680" y="106995"/>
            <a:ext cx="10932548" cy="787814"/>
          </a:xfrm>
        </p:spPr>
        <p:txBody>
          <a:bodyPr/>
          <a:lstStyle/>
          <a:p>
            <a:r>
              <a:rPr lang="en-US" b="0" dirty="0"/>
              <a:t>Scoring and weighting methodology</a:t>
            </a:r>
          </a:p>
        </p:txBody>
      </p:sp>
      <p:graphicFrame>
        <p:nvGraphicFramePr>
          <p:cNvPr id="5" name="Table 4">
            <a:extLst>
              <a:ext uri="{FF2B5EF4-FFF2-40B4-BE49-F238E27FC236}">
                <a16:creationId xmlns:a16="http://schemas.microsoft.com/office/drawing/2014/main" id="{6E46926D-21CF-7414-AF08-E86E3FF9DF1B}"/>
              </a:ext>
            </a:extLst>
          </p:cNvPr>
          <p:cNvGraphicFramePr>
            <a:graphicFrameLocks noGrp="1"/>
          </p:cNvGraphicFramePr>
          <p:nvPr/>
        </p:nvGraphicFramePr>
        <p:xfrm>
          <a:off x="5228763" y="1159913"/>
          <a:ext cx="6477372" cy="1899056"/>
        </p:xfrm>
        <a:graphic>
          <a:graphicData uri="http://schemas.openxmlformats.org/drawingml/2006/table">
            <a:tbl>
              <a:tblPr firstRow="1" firstCol="1" bandRow="1">
                <a:tableStyleId>{5940675A-B579-460E-94D1-54222C63F5DA}</a:tableStyleId>
              </a:tblPr>
              <a:tblGrid>
                <a:gridCol w="700275">
                  <a:extLst>
                    <a:ext uri="{9D8B030D-6E8A-4147-A177-3AD203B41FA5}">
                      <a16:colId xmlns:a16="http://schemas.microsoft.com/office/drawing/2014/main" val="251677405"/>
                    </a:ext>
                  </a:extLst>
                </a:gridCol>
                <a:gridCol w="700275">
                  <a:extLst>
                    <a:ext uri="{9D8B030D-6E8A-4147-A177-3AD203B41FA5}">
                      <a16:colId xmlns:a16="http://schemas.microsoft.com/office/drawing/2014/main" val="1850188637"/>
                    </a:ext>
                  </a:extLst>
                </a:gridCol>
                <a:gridCol w="1009920">
                  <a:extLst>
                    <a:ext uri="{9D8B030D-6E8A-4147-A177-3AD203B41FA5}">
                      <a16:colId xmlns:a16="http://schemas.microsoft.com/office/drawing/2014/main" val="665561465"/>
                    </a:ext>
                  </a:extLst>
                </a:gridCol>
                <a:gridCol w="1009920">
                  <a:extLst>
                    <a:ext uri="{9D8B030D-6E8A-4147-A177-3AD203B41FA5}">
                      <a16:colId xmlns:a16="http://schemas.microsoft.com/office/drawing/2014/main" val="3731530974"/>
                    </a:ext>
                  </a:extLst>
                </a:gridCol>
                <a:gridCol w="843188">
                  <a:extLst>
                    <a:ext uri="{9D8B030D-6E8A-4147-A177-3AD203B41FA5}">
                      <a16:colId xmlns:a16="http://schemas.microsoft.com/office/drawing/2014/main" val="467582068"/>
                    </a:ext>
                  </a:extLst>
                </a:gridCol>
                <a:gridCol w="742468">
                  <a:extLst>
                    <a:ext uri="{9D8B030D-6E8A-4147-A177-3AD203B41FA5}">
                      <a16:colId xmlns:a16="http://schemas.microsoft.com/office/drawing/2014/main" val="1998390924"/>
                    </a:ext>
                  </a:extLst>
                </a:gridCol>
                <a:gridCol w="741788">
                  <a:extLst>
                    <a:ext uri="{9D8B030D-6E8A-4147-A177-3AD203B41FA5}">
                      <a16:colId xmlns:a16="http://schemas.microsoft.com/office/drawing/2014/main" val="3395084038"/>
                    </a:ext>
                  </a:extLst>
                </a:gridCol>
                <a:gridCol w="729538">
                  <a:extLst>
                    <a:ext uri="{9D8B030D-6E8A-4147-A177-3AD203B41FA5}">
                      <a16:colId xmlns:a16="http://schemas.microsoft.com/office/drawing/2014/main" val="2439824007"/>
                    </a:ext>
                  </a:extLst>
                </a:gridCol>
              </a:tblGrid>
              <a:tr h="237382">
                <a:tc gridSpan="3">
                  <a:txBody>
                    <a:bodyPr/>
                    <a:lstStyle/>
                    <a:p>
                      <a:pPr>
                        <a:lnSpc>
                          <a:spcPct val="107000"/>
                        </a:lnSpc>
                        <a:spcAft>
                          <a:spcPts val="800"/>
                        </a:spcAft>
                      </a:pPr>
                      <a:r>
                        <a:rPr lang="en-US" sz="1000" dirty="0">
                          <a:effectLst/>
                        </a:rPr>
                        <a:t> </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hMerge="1">
                  <a:txBody>
                    <a:bodyPr/>
                    <a:lstStyle/>
                    <a:p>
                      <a:endParaRPr lang="en-GB"/>
                    </a:p>
                  </a:txBody>
                  <a:tcPr/>
                </a:tc>
                <a:tc hMerge="1">
                  <a:txBody>
                    <a:bodyPr/>
                    <a:lstStyle/>
                    <a:p>
                      <a:endParaRPr lang="en-GB"/>
                    </a:p>
                  </a:txBody>
                  <a:tcPr/>
                </a:tc>
                <a:tc gridSpan="5">
                  <a:txBody>
                    <a:bodyPr/>
                    <a:lstStyle/>
                    <a:p>
                      <a:pPr algn="ctr">
                        <a:lnSpc>
                          <a:spcPct val="107000"/>
                        </a:lnSpc>
                        <a:spcAft>
                          <a:spcPts val="800"/>
                        </a:spcAft>
                      </a:pPr>
                      <a:r>
                        <a:rPr lang="en-US" sz="1000" b="1" dirty="0">
                          <a:effectLst/>
                        </a:rPr>
                        <a:t>Severity</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66451558"/>
                  </a:ext>
                </a:extLst>
              </a:tr>
              <a:tr h="237382">
                <a:tc gridSpan="3">
                  <a:txBody>
                    <a:bodyPr/>
                    <a:lstStyle/>
                    <a:p>
                      <a:pPr algn="ctr">
                        <a:lnSpc>
                          <a:spcPct val="107000"/>
                        </a:lnSpc>
                        <a:spcAft>
                          <a:spcPts val="800"/>
                        </a:spcAft>
                      </a:pPr>
                      <a:r>
                        <a:rPr lang="en-US" sz="1000" b="1" dirty="0">
                          <a:effectLst/>
                        </a:rPr>
                        <a:t>Risk Matrix</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hMerge="1">
                  <a:txBody>
                    <a:bodyPr/>
                    <a:lstStyle/>
                    <a:p>
                      <a:endParaRPr lang="en-GB"/>
                    </a:p>
                  </a:txBody>
                  <a:tcPr/>
                </a:tc>
                <a:tc hMerge="1">
                  <a:txBody>
                    <a:bodyPr/>
                    <a:lstStyle/>
                    <a:p>
                      <a:endParaRPr lang="en-GB"/>
                    </a:p>
                  </a:txBody>
                  <a:tcPr/>
                </a:tc>
                <a:tc>
                  <a:txBody>
                    <a:bodyPr/>
                    <a:lstStyle/>
                    <a:p>
                      <a:pPr algn="ctr">
                        <a:lnSpc>
                          <a:spcPct val="107000"/>
                        </a:lnSpc>
                        <a:spcAft>
                          <a:spcPts val="800"/>
                        </a:spcAft>
                      </a:pPr>
                      <a:r>
                        <a:rPr lang="en-US" sz="1000" b="1" dirty="0">
                          <a:effectLst/>
                        </a:rPr>
                        <a:t>5</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US" sz="1000" b="1" dirty="0">
                          <a:effectLst/>
                        </a:rPr>
                        <a:t>4</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US" sz="1000" b="1" dirty="0">
                          <a:effectLst/>
                        </a:rPr>
                        <a:t>3</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US" sz="1000" b="1" dirty="0">
                          <a:effectLst/>
                        </a:rPr>
                        <a:t>2</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US" sz="1000" b="1" dirty="0">
                          <a:effectLst/>
                        </a:rPr>
                        <a:t>1</a:t>
                      </a:r>
                      <a:endParaRPr lang="en-GB" sz="1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lumMod val="95000"/>
                      </a:schemeClr>
                    </a:solidFill>
                  </a:tcPr>
                </a:tc>
                <a:extLst>
                  <a:ext uri="{0D108BD9-81ED-4DB2-BD59-A6C34878D82A}">
                    <a16:rowId xmlns:a16="http://schemas.microsoft.com/office/drawing/2014/main" val="3101814527"/>
                  </a:ext>
                </a:extLst>
              </a:tr>
              <a:tr h="237382">
                <a:tc gridSpan="3">
                  <a:txBody>
                    <a:bodyPr/>
                    <a:lstStyle/>
                    <a:p>
                      <a:pPr>
                        <a:lnSpc>
                          <a:spcPct val="107000"/>
                        </a:lnSpc>
                        <a:spcAft>
                          <a:spcPts val="800"/>
                        </a:spcAft>
                      </a:pPr>
                      <a:r>
                        <a:rPr lang="en-US" sz="1000" dirty="0">
                          <a:effectLst/>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hMerge="1">
                  <a:txBody>
                    <a:bodyPr/>
                    <a:lstStyle/>
                    <a:p>
                      <a:endParaRPr lang="en-GB"/>
                    </a:p>
                  </a:txBody>
                  <a:tcPr/>
                </a:tc>
                <a:tc hMerge="1">
                  <a:txBody>
                    <a:bodyPr/>
                    <a:lstStyle/>
                    <a:p>
                      <a:endParaRPr lang="en-GB"/>
                    </a:p>
                  </a:txBody>
                  <a:tcPr/>
                </a:tc>
                <a:tc>
                  <a:txBody>
                    <a:bodyPr/>
                    <a:lstStyle/>
                    <a:p>
                      <a:pPr algn="ctr">
                        <a:lnSpc>
                          <a:spcPct val="107000"/>
                        </a:lnSpc>
                        <a:spcAft>
                          <a:spcPts val="800"/>
                        </a:spcAft>
                      </a:pPr>
                      <a:r>
                        <a:rPr lang="en-US" sz="1000" dirty="0">
                          <a:effectLst/>
                        </a:rPr>
                        <a:t>Catastrophic</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Hazardous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Major</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Minor</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N/A</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4046627458"/>
                  </a:ext>
                </a:extLst>
              </a:tr>
              <a:tr h="237382">
                <a:tc rowSpan="5">
                  <a:txBody>
                    <a:bodyPr/>
                    <a:lstStyle/>
                    <a:p>
                      <a:pPr marL="71755" marR="71755" algn="ctr">
                        <a:lnSpc>
                          <a:spcPct val="107000"/>
                        </a:lnSpc>
                        <a:spcAft>
                          <a:spcPts val="800"/>
                        </a:spcAft>
                      </a:pPr>
                      <a:r>
                        <a:rPr lang="en-US" sz="1200" b="1" dirty="0">
                          <a:effectLst/>
                        </a:rPr>
                        <a:t>Probability</a:t>
                      </a:r>
                    </a:p>
                    <a:p>
                      <a:pPr marL="71755" marR="71755" algn="ctr">
                        <a:lnSpc>
                          <a:spcPct val="107000"/>
                        </a:lnSpc>
                        <a:spcAft>
                          <a:spcPts val="800"/>
                        </a:spcAft>
                      </a:pPr>
                      <a:r>
                        <a:rPr lang="en-US" sz="900" dirty="0">
                          <a:effectLst/>
                        </a:rPr>
                        <a:t>Proximity + Density</a:t>
                      </a:r>
                      <a:endParaRPr lang="en-GB" sz="9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noFill/>
                  </a:tcPr>
                </a:tc>
                <a:tc>
                  <a:txBody>
                    <a:bodyPr/>
                    <a:lstStyle/>
                    <a:p>
                      <a:pPr algn="ctr">
                        <a:lnSpc>
                          <a:spcPct val="107000"/>
                        </a:lnSpc>
                        <a:spcAft>
                          <a:spcPts val="800"/>
                        </a:spcAft>
                      </a:pPr>
                      <a:r>
                        <a:rPr lang="en-US" sz="1000" dirty="0">
                          <a:effectLst/>
                        </a:rPr>
                        <a:t>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Certain</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0000"/>
                    </a:solidFill>
                  </a:tcPr>
                </a:tc>
                <a:tc>
                  <a:txBody>
                    <a:bodyPr/>
                    <a:lstStyle/>
                    <a:p>
                      <a:pPr algn="ctr">
                        <a:lnSpc>
                          <a:spcPct val="107000"/>
                        </a:lnSpc>
                        <a:spcAft>
                          <a:spcPts val="800"/>
                        </a:spcAft>
                      </a:pPr>
                      <a:r>
                        <a:rPr lang="en-US" sz="10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0000"/>
                    </a:solidFill>
                  </a:tcPr>
                </a:tc>
                <a:tc>
                  <a:txBody>
                    <a:bodyPr/>
                    <a:lstStyle/>
                    <a:p>
                      <a:pPr algn="ctr">
                        <a:lnSpc>
                          <a:spcPct val="107000"/>
                        </a:lnSpc>
                        <a:spcAft>
                          <a:spcPts val="800"/>
                        </a:spcAft>
                      </a:pPr>
                      <a:r>
                        <a:rPr lang="en-US" sz="1000" dirty="0">
                          <a:effectLst/>
                        </a:rPr>
                        <a:t>15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6600"/>
                    </a:solidFill>
                  </a:tcPr>
                </a:tc>
                <a:tc>
                  <a:txBody>
                    <a:bodyPr/>
                    <a:lstStyle/>
                    <a:p>
                      <a:pPr algn="ctr">
                        <a:lnSpc>
                          <a:spcPct val="107000"/>
                        </a:lnSpc>
                        <a:spcAft>
                          <a:spcPts val="800"/>
                        </a:spcAft>
                      </a:pPr>
                      <a:r>
                        <a:rPr lang="en-US" sz="1000" dirty="0">
                          <a:effectLst/>
                        </a:rPr>
                        <a:t>10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C000"/>
                    </a:solidFill>
                  </a:tcPr>
                </a:tc>
                <a:tc>
                  <a:txBody>
                    <a:bodyPr/>
                    <a:lstStyle/>
                    <a:p>
                      <a:pPr algn="ctr">
                        <a:lnSpc>
                          <a:spcPct val="107000"/>
                        </a:lnSpc>
                        <a:spcAft>
                          <a:spcPts val="800"/>
                        </a:spcAft>
                      </a:pPr>
                      <a:r>
                        <a:rPr lang="en-US" sz="1000" dirty="0">
                          <a:effectLst/>
                        </a:rPr>
                        <a:t>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extLst>
                  <a:ext uri="{0D108BD9-81ED-4DB2-BD59-A6C34878D82A}">
                    <a16:rowId xmlns:a16="http://schemas.microsoft.com/office/drawing/2014/main" val="45352487"/>
                  </a:ext>
                </a:extLst>
              </a:tr>
              <a:tr h="237382">
                <a:tc vMerge="1">
                  <a:txBody>
                    <a:bodyPr/>
                    <a:lstStyle/>
                    <a:p>
                      <a:endParaRPr lang="en-GB"/>
                    </a:p>
                  </a:txBody>
                  <a:tcPr/>
                </a:tc>
                <a:tc>
                  <a:txBody>
                    <a:bodyPr/>
                    <a:lstStyle/>
                    <a:p>
                      <a:pPr algn="ctr">
                        <a:lnSpc>
                          <a:spcPct val="107000"/>
                        </a:lnSpc>
                        <a:spcAft>
                          <a:spcPts val="800"/>
                        </a:spcAft>
                      </a:pPr>
                      <a:r>
                        <a:rPr lang="en-US" sz="1000" dirty="0">
                          <a:effectLst/>
                        </a:rPr>
                        <a:t>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High</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0000"/>
                    </a:solidFill>
                  </a:tcPr>
                </a:tc>
                <a:tc>
                  <a:txBody>
                    <a:bodyPr/>
                    <a:lstStyle/>
                    <a:p>
                      <a:pPr algn="ctr">
                        <a:lnSpc>
                          <a:spcPct val="107000"/>
                        </a:lnSpc>
                        <a:spcAft>
                          <a:spcPts val="800"/>
                        </a:spcAft>
                      </a:pPr>
                      <a:r>
                        <a:rPr lang="en-US" sz="1000" dirty="0">
                          <a:effectLst/>
                        </a:rPr>
                        <a:t>16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6600"/>
                    </a:solidFill>
                  </a:tcPr>
                </a:tc>
                <a:tc>
                  <a:txBody>
                    <a:bodyPr/>
                    <a:lstStyle/>
                    <a:p>
                      <a:pPr algn="ctr">
                        <a:lnSpc>
                          <a:spcPct val="107000"/>
                        </a:lnSpc>
                        <a:spcAft>
                          <a:spcPts val="800"/>
                        </a:spcAft>
                      </a:pPr>
                      <a:r>
                        <a:rPr lang="en-US" sz="1000" dirty="0">
                          <a:effectLst/>
                        </a:rPr>
                        <a:t>12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C000"/>
                    </a:solidFill>
                  </a:tcPr>
                </a:tc>
                <a:tc>
                  <a:txBody>
                    <a:bodyPr/>
                    <a:lstStyle/>
                    <a:p>
                      <a:pPr algn="ctr">
                        <a:lnSpc>
                          <a:spcPct val="107000"/>
                        </a:lnSpc>
                        <a:spcAft>
                          <a:spcPts val="800"/>
                        </a:spcAft>
                      </a:pPr>
                      <a:r>
                        <a:rPr lang="en-US" sz="1000" dirty="0">
                          <a:effectLst/>
                        </a:rPr>
                        <a:t>8</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FF00"/>
                    </a:solidFill>
                  </a:tcPr>
                </a:tc>
                <a:tc>
                  <a:txBody>
                    <a:bodyPr/>
                    <a:lstStyle/>
                    <a:p>
                      <a:pPr algn="ctr">
                        <a:lnSpc>
                          <a:spcPct val="107000"/>
                        </a:lnSpc>
                        <a:spcAft>
                          <a:spcPts val="800"/>
                        </a:spcAft>
                      </a:pPr>
                      <a:r>
                        <a:rPr lang="en-US" sz="1000" dirty="0">
                          <a:effectLst/>
                        </a:rPr>
                        <a:t>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extLst>
                  <a:ext uri="{0D108BD9-81ED-4DB2-BD59-A6C34878D82A}">
                    <a16:rowId xmlns:a16="http://schemas.microsoft.com/office/drawing/2014/main" val="3506110483"/>
                  </a:ext>
                </a:extLst>
              </a:tr>
              <a:tr h="237382">
                <a:tc vMerge="1">
                  <a:txBody>
                    <a:bodyPr/>
                    <a:lstStyle/>
                    <a:p>
                      <a:endParaRPr lang="en-GB"/>
                    </a:p>
                  </a:txBody>
                  <a:tcPr/>
                </a:tc>
                <a:tc>
                  <a:txBody>
                    <a:bodyPr/>
                    <a:lstStyle/>
                    <a:p>
                      <a:pPr algn="ctr">
                        <a:lnSpc>
                          <a:spcPct val="107000"/>
                        </a:lnSpc>
                        <a:spcAft>
                          <a:spcPts val="800"/>
                        </a:spcAft>
                      </a:pPr>
                      <a:r>
                        <a:rPr lang="en-US" sz="1000" dirty="0">
                          <a:effectLst/>
                        </a:rPr>
                        <a:t>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Medium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15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6600"/>
                    </a:solidFill>
                  </a:tcPr>
                </a:tc>
                <a:tc>
                  <a:txBody>
                    <a:bodyPr/>
                    <a:lstStyle/>
                    <a:p>
                      <a:pPr algn="ctr">
                        <a:lnSpc>
                          <a:spcPct val="107000"/>
                        </a:lnSpc>
                        <a:spcAft>
                          <a:spcPts val="800"/>
                        </a:spcAft>
                      </a:pPr>
                      <a:r>
                        <a:rPr lang="en-US" sz="1000" dirty="0">
                          <a:effectLst/>
                        </a:rPr>
                        <a:t>12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C000"/>
                    </a:solidFill>
                  </a:tcPr>
                </a:tc>
                <a:tc>
                  <a:txBody>
                    <a:bodyPr/>
                    <a:lstStyle/>
                    <a:p>
                      <a:pPr algn="ctr">
                        <a:lnSpc>
                          <a:spcPct val="107000"/>
                        </a:lnSpc>
                        <a:spcAft>
                          <a:spcPts val="800"/>
                        </a:spcAft>
                      </a:pPr>
                      <a:r>
                        <a:rPr lang="en-US" sz="1000" dirty="0">
                          <a:effectLst/>
                        </a:rPr>
                        <a:t>9</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FF00"/>
                    </a:solidFill>
                  </a:tcPr>
                </a:tc>
                <a:tc>
                  <a:txBody>
                    <a:bodyPr/>
                    <a:lstStyle/>
                    <a:p>
                      <a:pPr algn="ctr">
                        <a:lnSpc>
                          <a:spcPct val="107000"/>
                        </a:lnSpc>
                        <a:spcAft>
                          <a:spcPts val="800"/>
                        </a:spcAft>
                      </a:pPr>
                      <a:r>
                        <a:rPr lang="en-US" sz="1000" dirty="0">
                          <a:effectLst/>
                        </a:rPr>
                        <a:t>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FF00"/>
                    </a:solidFill>
                  </a:tcPr>
                </a:tc>
                <a:tc>
                  <a:txBody>
                    <a:bodyPr/>
                    <a:lstStyle/>
                    <a:p>
                      <a:pPr algn="ctr">
                        <a:lnSpc>
                          <a:spcPct val="107000"/>
                        </a:lnSpc>
                        <a:spcAft>
                          <a:spcPts val="800"/>
                        </a:spcAft>
                      </a:pPr>
                      <a:r>
                        <a:rPr lang="en-US" sz="1000" dirty="0">
                          <a:effectLst/>
                        </a:rPr>
                        <a:t>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extLst>
                  <a:ext uri="{0D108BD9-81ED-4DB2-BD59-A6C34878D82A}">
                    <a16:rowId xmlns:a16="http://schemas.microsoft.com/office/drawing/2014/main" val="210607117"/>
                  </a:ext>
                </a:extLst>
              </a:tr>
              <a:tr h="237382">
                <a:tc vMerge="1">
                  <a:txBody>
                    <a:bodyPr/>
                    <a:lstStyle/>
                    <a:p>
                      <a:endParaRPr lang="en-GB"/>
                    </a:p>
                  </a:txBody>
                  <a:tcPr/>
                </a:tc>
                <a:tc>
                  <a:txBody>
                    <a:bodyPr/>
                    <a:lstStyle/>
                    <a:p>
                      <a:pPr algn="ctr">
                        <a:lnSpc>
                          <a:spcPct val="107000"/>
                        </a:lnSpc>
                        <a:spcAft>
                          <a:spcPts val="800"/>
                        </a:spcAft>
                      </a:pPr>
                      <a:r>
                        <a:rPr lang="en-US" sz="1000" dirty="0">
                          <a:effectLst/>
                        </a:rPr>
                        <a:t>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Low</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10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C000"/>
                    </a:solidFill>
                  </a:tcPr>
                </a:tc>
                <a:tc>
                  <a:txBody>
                    <a:bodyPr/>
                    <a:lstStyle/>
                    <a:p>
                      <a:pPr algn="ctr">
                        <a:lnSpc>
                          <a:spcPct val="107000"/>
                        </a:lnSpc>
                        <a:spcAft>
                          <a:spcPts val="800"/>
                        </a:spcAft>
                      </a:pPr>
                      <a:r>
                        <a:rPr lang="en-US" sz="1000" dirty="0">
                          <a:effectLst/>
                        </a:rPr>
                        <a:t>8</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FF00"/>
                    </a:solidFill>
                  </a:tcPr>
                </a:tc>
                <a:tc>
                  <a:txBody>
                    <a:bodyPr/>
                    <a:lstStyle/>
                    <a:p>
                      <a:pPr algn="ctr">
                        <a:lnSpc>
                          <a:spcPct val="107000"/>
                        </a:lnSpc>
                        <a:spcAft>
                          <a:spcPts val="800"/>
                        </a:spcAft>
                      </a:pPr>
                      <a:r>
                        <a:rPr lang="en-US" sz="1000" dirty="0">
                          <a:effectLst/>
                        </a:rPr>
                        <a:t>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FFFF00"/>
                    </a:solidFill>
                  </a:tcPr>
                </a:tc>
                <a:tc>
                  <a:txBody>
                    <a:bodyPr/>
                    <a:lstStyle/>
                    <a:p>
                      <a:pPr algn="ctr">
                        <a:lnSpc>
                          <a:spcPct val="107000"/>
                        </a:lnSpc>
                        <a:spcAft>
                          <a:spcPts val="800"/>
                        </a:spcAft>
                      </a:pPr>
                      <a:r>
                        <a:rPr lang="en-US" sz="1000" dirty="0">
                          <a:effectLst/>
                        </a:rPr>
                        <a:t>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pPr algn="ctr">
                        <a:lnSpc>
                          <a:spcPct val="107000"/>
                        </a:lnSpc>
                        <a:spcAft>
                          <a:spcPts val="800"/>
                        </a:spcAft>
                      </a:pPr>
                      <a:r>
                        <a:rPr lang="en-US" sz="1000" dirty="0">
                          <a:effectLst/>
                        </a:rPr>
                        <a:t>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extLst>
                  <a:ext uri="{0D108BD9-81ED-4DB2-BD59-A6C34878D82A}">
                    <a16:rowId xmlns:a16="http://schemas.microsoft.com/office/drawing/2014/main" val="1450162531"/>
                  </a:ext>
                </a:extLst>
              </a:tr>
              <a:tr h="237382">
                <a:tc vMerge="1">
                  <a:txBody>
                    <a:bodyPr/>
                    <a:lstStyle/>
                    <a:p>
                      <a:endParaRPr lang="en-GB"/>
                    </a:p>
                  </a:txBody>
                  <a:tcPr/>
                </a:tc>
                <a:tc>
                  <a:txBody>
                    <a:bodyPr/>
                    <a:lstStyle/>
                    <a:p>
                      <a:pPr algn="ctr">
                        <a:lnSpc>
                          <a:spcPct val="107000"/>
                        </a:lnSpc>
                        <a:spcAft>
                          <a:spcPts val="800"/>
                        </a:spcAft>
                      </a:pPr>
                      <a:r>
                        <a:rPr lang="en-US" sz="1000">
                          <a:effectLst/>
                        </a:rPr>
                        <a:t>1</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N/A</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US" sz="1000" dirty="0">
                          <a:effectLst/>
                        </a:rPr>
                        <a:t>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pPr algn="ctr">
                        <a:lnSpc>
                          <a:spcPct val="107000"/>
                        </a:lnSpc>
                        <a:spcAft>
                          <a:spcPts val="800"/>
                        </a:spcAft>
                      </a:pPr>
                      <a:r>
                        <a:rPr lang="en-US" sz="1000" dirty="0">
                          <a:effectLst/>
                        </a:rPr>
                        <a:t>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pPr algn="ctr">
                        <a:lnSpc>
                          <a:spcPct val="107000"/>
                        </a:lnSpc>
                        <a:spcAft>
                          <a:spcPts val="800"/>
                        </a:spcAft>
                      </a:pPr>
                      <a:r>
                        <a:rPr lang="en-US" sz="1000" dirty="0">
                          <a:effectLst/>
                        </a:rPr>
                        <a:t>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pPr algn="ctr">
                        <a:lnSpc>
                          <a:spcPct val="107000"/>
                        </a:lnSpc>
                        <a:spcAft>
                          <a:spcPts val="800"/>
                        </a:spcAft>
                      </a:pPr>
                      <a:r>
                        <a:rPr lang="en-US" sz="1000" dirty="0">
                          <a:effectLst/>
                        </a:rPr>
                        <a:t>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pPr algn="ctr">
                        <a:lnSpc>
                          <a:spcPct val="107000"/>
                        </a:lnSpc>
                        <a:spcAft>
                          <a:spcPts val="800"/>
                        </a:spcAft>
                      </a:pPr>
                      <a:r>
                        <a:rPr lang="en-US" sz="1000" dirty="0">
                          <a:effectLst/>
                        </a:rPr>
                        <a:t>1</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extLst>
                  <a:ext uri="{0D108BD9-81ED-4DB2-BD59-A6C34878D82A}">
                    <a16:rowId xmlns:a16="http://schemas.microsoft.com/office/drawing/2014/main" val="3955457012"/>
                  </a:ext>
                </a:extLst>
              </a:tr>
            </a:tbl>
          </a:graphicData>
        </a:graphic>
      </p:graphicFrame>
      <p:graphicFrame>
        <p:nvGraphicFramePr>
          <p:cNvPr id="6" name="Table 5">
            <a:extLst>
              <a:ext uri="{FF2B5EF4-FFF2-40B4-BE49-F238E27FC236}">
                <a16:creationId xmlns:a16="http://schemas.microsoft.com/office/drawing/2014/main" id="{6E53949C-7F9B-4B50-C84D-2088059FF163}"/>
              </a:ext>
            </a:extLst>
          </p:cNvPr>
          <p:cNvGraphicFramePr>
            <a:graphicFrameLocks noGrp="1"/>
          </p:cNvGraphicFramePr>
          <p:nvPr/>
        </p:nvGraphicFramePr>
        <p:xfrm>
          <a:off x="5228763" y="3058365"/>
          <a:ext cx="6477371" cy="1296000"/>
        </p:xfrm>
        <a:graphic>
          <a:graphicData uri="http://schemas.openxmlformats.org/drawingml/2006/table">
            <a:tbl>
              <a:tblPr firstRow="1" firstCol="1" bandRow="1">
                <a:tableStyleId>{5940675A-B579-460E-94D1-54222C63F5DA}</a:tableStyleId>
              </a:tblPr>
              <a:tblGrid>
                <a:gridCol w="936647">
                  <a:extLst>
                    <a:ext uri="{9D8B030D-6E8A-4147-A177-3AD203B41FA5}">
                      <a16:colId xmlns:a16="http://schemas.microsoft.com/office/drawing/2014/main" val="2228688137"/>
                    </a:ext>
                  </a:extLst>
                </a:gridCol>
                <a:gridCol w="1104523">
                  <a:extLst>
                    <a:ext uri="{9D8B030D-6E8A-4147-A177-3AD203B41FA5}">
                      <a16:colId xmlns:a16="http://schemas.microsoft.com/office/drawing/2014/main" val="1837108129"/>
                    </a:ext>
                  </a:extLst>
                </a:gridCol>
                <a:gridCol w="896293">
                  <a:extLst>
                    <a:ext uri="{9D8B030D-6E8A-4147-A177-3AD203B41FA5}">
                      <a16:colId xmlns:a16="http://schemas.microsoft.com/office/drawing/2014/main" val="2310815618"/>
                    </a:ext>
                  </a:extLst>
                </a:gridCol>
                <a:gridCol w="3539908">
                  <a:extLst>
                    <a:ext uri="{9D8B030D-6E8A-4147-A177-3AD203B41FA5}">
                      <a16:colId xmlns:a16="http://schemas.microsoft.com/office/drawing/2014/main" val="1040609044"/>
                    </a:ext>
                  </a:extLst>
                </a:gridCol>
              </a:tblGrid>
              <a:tr h="216000">
                <a:tc>
                  <a:txBody>
                    <a:bodyPr/>
                    <a:lstStyle/>
                    <a:p>
                      <a:pPr>
                        <a:lnSpc>
                          <a:spcPct val="107000"/>
                        </a:lnSpc>
                        <a:spcAft>
                          <a:spcPts val="800"/>
                        </a:spcAft>
                      </a:pPr>
                      <a:r>
                        <a:rPr lang="en-US" sz="1200" b="1" dirty="0">
                          <a:solidFill>
                            <a:schemeClr val="bg1"/>
                          </a:solidFill>
                          <a:effectLst/>
                        </a:rPr>
                        <a:t>Risk Score</a:t>
                      </a:r>
                      <a:endParaRPr lang="en-GB"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tx1"/>
                    </a:solidFill>
                  </a:tcPr>
                </a:tc>
                <a:tc>
                  <a:txBody>
                    <a:bodyPr/>
                    <a:lstStyle/>
                    <a:p>
                      <a:pPr>
                        <a:lnSpc>
                          <a:spcPct val="107000"/>
                        </a:lnSpc>
                        <a:spcAft>
                          <a:spcPts val="800"/>
                        </a:spcAft>
                      </a:pPr>
                      <a:r>
                        <a:rPr lang="en-GB" sz="1200" b="1" dirty="0">
                          <a:solidFill>
                            <a:schemeClr val="bg1"/>
                          </a:solidFill>
                          <a:effectLst/>
                        </a:rPr>
                        <a:t>Matrix Score</a:t>
                      </a:r>
                      <a:endParaRPr lang="en-GB"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tx1"/>
                    </a:solidFill>
                  </a:tcPr>
                </a:tc>
                <a:tc>
                  <a:txBody>
                    <a:bodyPr/>
                    <a:lstStyle/>
                    <a:p>
                      <a:pPr>
                        <a:lnSpc>
                          <a:spcPct val="107000"/>
                        </a:lnSpc>
                        <a:spcAft>
                          <a:spcPts val="800"/>
                        </a:spcAft>
                      </a:pPr>
                      <a:r>
                        <a:rPr lang="en-US" sz="1200" b="1" dirty="0">
                          <a:solidFill>
                            <a:schemeClr val="bg1"/>
                          </a:solidFill>
                          <a:effectLst/>
                        </a:rPr>
                        <a:t>Risk Level</a:t>
                      </a:r>
                      <a:endParaRPr lang="en-GB"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tx1"/>
                    </a:solidFill>
                  </a:tcPr>
                </a:tc>
                <a:tc>
                  <a:txBody>
                    <a:bodyPr/>
                    <a:lstStyle/>
                    <a:p>
                      <a:pPr>
                        <a:lnSpc>
                          <a:spcPct val="107000"/>
                        </a:lnSpc>
                        <a:spcAft>
                          <a:spcPts val="800"/>
                        </a:spcAft>
                      </a:pPr>
                      <a:r>
                        <a:rPr lang="en-US" sz="1200" b="1" dirty="0">
                          <a:solidFill>
                            <a:schemeClr val="bg1"/>
                          </a:solidFill>
                          <a:effectLst/>
                        </a:rPr>
                        <a:t>Sandbox Location Viability</a:t>
                      </a:r>
                      <a:endParaRPr lang="en-GB"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tx1"/>
                    </a:solidFill>
                  </a:tcPr>
                </a:tc>
                <a:extLst>
                  <a:ext uri="{0D108BD9-81ED-4DB2-BD59-A6C34878D82A}">
                    <a16:rowId xmlns:a16="http://schemas.microsoft.com/office/drawing/2014/main" val="3250641955"/>
                  </a:ext>
                </a:extLst>
              </a:tr>
              <a:tr h="216000">
                <a:tc>
                  <a:txBody>
                    <a:bodyPr/>
                    <a:lstStyle/>
                    <a:p>
                      <a:pPr>
                        <a:lnSpc>
                          <a:spcPct val="107000"/>
                        </a:lnSpc>
                        <a:spcAft>
                          <a:spcPts val="800"/>
                        </a:spcAft>
                      </a:pPr>
                      <a:r>
                        <a:rPr lang="en-US" sz="1000" dirty="0">
                          <a:effectLst/>
                        </a:rPr>
                        <a:t>20 to 25</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GB" sz="1000" dirty="0">
                          <a:effectLst/>
                        </a:rPr>
                        <a:t>1</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Extreme</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Completely non-viable from a safety risk point of view.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2878673578"/>
                  </a:ext>
                </a:extLst>
              </a:tr>
              <a:tr h="216000">
                <a:tc>
                  <a:txBody>
                    <a:bodyPr/>
                    <a:lstStyle/>
                    <a:p>
                      <a:pPr>
                        <a:lnSpc>
                          <a:spcPct val="107000"/>
                        </a:lnSpc>
                        <a:spcAft>
                          <a:spcPts val="800"/>
                        </a:spcAft>
                      </a:pPr>
                      <a:r>
                        <a:rPr lang="en-US" sz="1000" dirty="0">
                          <a:effectLst/>
                        </a:rPr>
                        <a:t>15 to 19</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GB" sz="1000" dirty="0">
                          <a:effectLst/>
                        </a:rPr>
                        <a:t>2</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High</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Non-viable from a safety risk point of view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1952399747"/>
                  </a:ext>
                </a:extLst>
              </a:tr>
              <a:tr h="216000">
                <a:tc>
                  <a:txBody>
                    <a:bodyPr/>
                    <a:lstStyle/>
                    <a:p>
                      <a:pPr>
                        <a:lnSpc>
                          <a:spcPct val="107000"/>
                        </a:lnSpc>
                        <a:spcAft>
                          <a:spcPts val="800"/>
                        </a:spcAft>
                      </a:pPr>
                      <a:r>
                        <a:rPr lang="en-US" sz="1000" dirty="0">
                          <a:effectLst/>
                        </a:rPr>
                        <a:t>10 to 14</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GB" sz="1000" dirty="0">
                          <a:effectLst/>
                        </a:rPr>
                        <a:t>3</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Medium</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Mildly viable from a safety point of view.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1091415299"/>
                  </a:ext>
                </a:extLst>
              </a:tr>
              <a:tr h="216000">
                <a:tc>
                  <a:txBody>
                    <a:bodyPr/>
                    <a:lstStyle/>
                    <a:p>
                      <a:pPr>
                        <a:lnSpc>
                          <a:spcPct val="107000"/>
                        </a:lnSpc>
                        <a:spcAft>
                          <a:spcPts val="800"/>
                        </a:spcAft>
                      </a:pPr>
                      <a:r>
                        <a:rPr lang="en-US" sz="1000" dirty="0">
                          <a:effectLst/>
                        </a:rPr>
                        <a:t>6 to 9</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GB" sz="1000" dirty="0">
                          <a:effectLst/>
                        </a:rPr>
                        <a:t>4</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Low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Potentially viable from a safety risk point of view.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3221834636"/>
                  </a:ext>
                </a:extLst>
              </a:tr>
              <a:tr h="216000">
                <a:tc>
                  <a:txBody>
                    <a:bodyPr/>
                    <a:lstStyle/>
                    <a:p>
                      <a:pPr>
                        <a:lnSpc>
                          <a:spcPct val="107000"/>
                        </a:lnSpc>
                        <a:spcAft>
                          <a:spcPts val="800"/>
                        </a:spcAft>
                      </a:pPr>
                      <a:r>
                        <a:rPr lang="en-US" sz="1000" dirty="0">
                          <a:effectLst/>
                        </a:rPr>
                        <a:t>1 to 5</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gn="ctr">
                        <a:lnSpc>
                          <a:spcPct val="107000"/>
                        </a:lnSpc>
                        <a:spcAft>
                          <a:spcPts val="800"/>
                        </a:spcAft>
                      </a:pPr>
                      <a:r>
                        <a:rPr lang="en-GB" sz="1000" dirty="0">
                          <a:effectLst/>
                        </a:rPr>
                        <a:t>5</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N/A</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tc>
                  <a:txBody>
                    <a:bodyPr/>
                    <a:lstStyle/>
                    <a:p>
                      <a:pPr>
                        <a:lnSpc>
                          <a:spcPct val="107000"/>
                        </a:lnSpc>
                        <a:spcAft>
                          <a:spcPts val="800"/>
                        </a:spcAft>
                      </a:pPr>
                      <a:r>
                        <a:rPr lang="en-US" sz="1000" dirty="0">
                          <a:effectLst/>
                        </a:rPr>
                        <a:t>Completely viable from a safety risk point of view.</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2848551322"/>
                  </a:ext>
                </a:extLst>
              </a:tr>
            </a:tbl>
          </a:graphicData>
        </a:graphic>
      </p:graphicFrame>
      <p:sp>
        <p:nvSpPr>
          <p:cNvPr id="7" name="Rectangle 6">
            <a:extLst>
              <a:ext uri="{FF2B5EF4-FFF2-40B4-BE49-F238E27FC236}">
                <a16:creationId xmlns:a16="http://schemas.microsoft.com/office/drawing/2014/main" id="{FA475F80-F5C7-5388-2F87-4C9473ACF8B6}"/>
              </a:ext>
            </a:extLst>
          </p:cNvPr>
          <p:cNvSpPr/>
          <p:nvPr/>
        </p:nvSpPr>
        <p:spPr>
          <a:xfrm>
            <a:off x="5228763" y="4378309"/>
            <a:ext cx="4232110" cy="1810693"/>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marL="342900" lvl="0" indent="-342900">
              <a:lnSpc>
                <a:spcPct val="107000"/>
              </a:lnSpc>
              <a:buFont typeface="Symbol" panose="05050102010706020507" pitchFamily="18" charset="2"/>
              <a:buChar char=""/>
            </a:pPr>
            <a:r>
              <a:rPr lang="en-GB" sz="1000" dirty="0"/>
              <a:t>Airspace availability and airspace and ground risk (3) [25%]</a:t>
            </a:r>
          </a:p>
          <a:p>
            <a:pPr marL="342900" lvl="0" indent="-342900">
              <a:lnSpc>
                <a:spcPct val="107000"/>
              </a:lnSpc>
              <a:buFont typeface="Symbol" panose="05050102010706020507" pitchFamily="18" charset="2"/>
              <a:buChar char=""/>
            </a:pPr>
            <a:r>
              <a:rPr lang="en-GB" sz="1000" dirty="0"/>
              <a:t>Proximity to existing infrastructure (8) [13%]</a:t>
            </a:r>
          </a:p>
          <a:p>
            <a:pPr marL="342900" lvl="0" indent="-342900">
              <a:lnSpc>
                <a:spcPct val="107000"/>
              </a:lnSpc>
              <a:buFont typeface="Symbol" panose="05050102010706020507" pitchFamily="18" charset="2"/>
              <a:buChar char=""/>
            </a:pPr>
            <a:r>
              <a:rPr lang="en-GB" sz="1000" dirty="0"/>
              <a:t>Environmental impact (4) [5%]</a:t>
            </a:r>
          </a:p>
          <a:p>
            <a:pPr marL="342900" lvl="0" indent="-342900">
              <a:lnSpc>
                <a:spcPct val="107000"/>
              </a:lnSpc>
              <a:buFont typeface="Symbol" panose="05050102010706020507" pitchFamily="18" charset="2"/>
              <a:buChar char=""/>
            </a:pPr>
            <a:r>
              <a:rPr lang="en-GB" sz="1000" dirty="0"/>
              <a:t>Community impact &amp; acceptance (3) [7%]</a:t>
            </a:r>
          </a:p>
          <a:p>
            <a:pPr marL="342900" lvl="0" indent="-342900">
              <a:lnSpc>
                <a:spcPct val="107000"/>
              </a:lnSpc>
              <a:buFont typeface="Symbol" panose="05050102010706020507" pitchFamily="18" charset="2"/>
              <a:buChar char=""/>
            </a:pPr>
            <a:r>
              <a:rPr lang="en-GB" sz="1000" dirty="0"/>
              <a:t>Access to talent &amp; R&amp;D ecosystem (2) [3%]</a:t>
            </a:r>
          </a:p>
          <a:p>
            <a:pPr marL="342900" lvl="0" indent="-342900">
              <a:lnSpc>
                <a:spcPct val="107000"/>
              </a:lnSpc>
              <a:buFont typeface="Symbol" panose="05050102010706020507" pitchFamily="18" charset="2"/>
              <a:buChar char=""/>
            </a:pPr>
            <a:r>
              <a:rPr lang="en-GB" sz="1000" dirty="0"/>
              <a:t>Security (2) [20%]</a:t>
            </a:r>
          </a:p>
          <a:p>
            <a:pPr marL="342900" lvl="0" indent="-342900">
              <a:lnSpc>
                <a:spcPct val="107000"/>
              </a:lnSpc>
              <a:buFont typeface="Symbol" panose="05050102010706020507" pitchFamily="18" charset="2"/>
              <a:buChar char=""/>
            </a:pPr>
            <a:r>
              <a:rPr lang="en-GB" sz="1000" dirty="0"/>
              <a:t>Regulatory &amp; zoning compliance (2) [5%]</a:t>
            </a:r>
          </a:p>
          <a:p>
            <a:pPr marL="342900" lvl="0" indent="-342900">
              <a:lnSpc>
                <a:spcPct val="107000"/>
              </a:lnSpc>
              <a:buFont typeface="Symbol" panose="05050102010706020507" pitchFamily="18" charset="2"/>
              <a:buChar char=""/>
            </a:pPr>
            <a:r>
              <a:rPr lang="en-GB" sz="1000" dirty="0"/>
              <a:t>Future growth &amp; scalability (4) [12%]</a:t>
            </a:r>
          </a:p>
          <a:p>
            <a:pPr marL="342900" lvl="0" indent="-342900">
              <a:lnSpc>
                <a:spcPct val="107000"/>
              </a:lnSpc>
              <a:buFont typeface="Symbol" panose="05050102010706020507" pitchFamily="18" charset="2"/>
              <a:buChar char=""/>
            </a:pPr>
            <a:r>
              <a:rPr lang="en-GB" sz="1000" dirty="0"/>
              <a:t>Domestic and FDI attraction potential (3) [2%]</a:t>
            </a:r>
          </a:p>
          <a:p>
            <a:pPr marL="342900" lvl="0" indent="-342900">
              <a:lnSpc>
                <a:spcPct val="107000"/>
              </a:lnSpc>
              <a:buFont typeface="Symbol" panose="05050102010706020507" pitchFamily="18" charset="2"/>
              <a:buChar char=""/>
            </a:pPr>
            <a:r>
              <a:rPr lang="en-GB" sz="1000" dirty="0"/>
              <a:t>Industry acceptance &amp; support (2) [8%]</a:t>
            </a:r>
          </a:p>
        </p:txBody>
      </p:sp>
      <p:sp>
        <p:nvSpPr>
          <p:cNvPr id="8" name="Arrow: Pentagon 9">
            <a:extLst>
              <a:ext uri="{FF2B5EF4-FFF2-40B4-BE49-F238E27FC236}">
                <a16:creationId xmlns:a16="http://schemas.microsoft.com/office/drawing/2014/main" id="{D328E2AA-1362-2696-60EB-BDD335EED92E}"/>
              </a:ext>
            </a:extLst>
          </p:cNvPr>
          <p:cNvSpPr/>
          <p:nvPr/>
        </p:nvSpPr>
        <p:spPr>
          <a:xfrm>
            <a:off x="9460873" y="4367464"/>
            <a:ext cx="1584355" cy="1785541"/>
          </a:xfrm>
          <a:prstGeom prst="homePlate">
            <a:avLst>
              <a:gd name="adj" fmla="val 43847"/>
            </a:avLst>
          </a:prstGeom>
          <a:solidFill>
            <a:schemeClr val="accent6"/>
          </a:solid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GB" sz="1050" dirty="0">
                <a:solidFill>
                  <a:schemeClr val="bg1"/>
                </a:solidFill>
              </a:rPr>
              <a:t>General Proximities</a:t>
            </a:r>
          </a:p>
          <a:p>
            <a:endParaRPr lang="en-GB" sz="1050" dirty="0">
              <a:solidFill>
                <a:schemeClr val="bg1"/>
              </a:solidFill>
            </a:endParaRPr>
          </a:p>
          <a:p>
            <a:r>
              <a:rPr lang="en-GB" sz="1050" dirty="0">
                <a:solidFill>
                  <a:schemeClr val="bg1"/>
                </a:solidFill>
              </a:rPr>
              <a:t>Stakeholder Input</a:t>
            </a:r>
          </a:p>
          <a:p>
            <a:endParaRPr lang="en-GB" sz="1050" dirty="0">
              <a:solidFill>
                <a:schemeClr val="bg1"/>
              </a:solidFill>
            </a:endParaRPr>
          </a:p>
          <a:p>
            <a:r>
              <a:rPr lang="en-GB" sz="1050" dirty="0">
                <a:solidFill>
                  <a:schemeClr val="bg1"/>
                </a:solidFill>
              </a:rPr>
              <a:t>Municipal Data</a:t>
            </a:r>
          </a:p>
          <a:p>
            <a:endParaRPr lang="en-GB" sz="1050" dirty="0">
              <a:solidFill>
                <a:schemeClr val="bg1"/>
              </a:solidFill>
            </a:endParaRPr>
          </a:p>
          <a:p>
            <a:r>
              <a:rPr lang="en-GB" sz="1050" dirty="0">
                <a:solidFill>
                  <a:schemeClr val="bg1"/>
                </a:solidFill>
              </a:rPr>
              <a:t>Case Studies</a:t>
            </a:r>
          </a:p>
        </p:txBody>
      </p:sp>
      <p:sp>
        <p:nvSpPr>
          <p:cNvPr id="9" name="Rectangle 8">
            <a:extLst>
              <a:ext uri="{FF2B5EF4-FFF2-40B4-BE49-F238E27FC236}">
                <a16:creationId xmlns:a16="http://schemas.microsoft.com/office/drawing/2014/main" id="{B5DFA6A7-76F2-D5B4-AC68-E570FBD9F053}"/>
              </a:ext>
            </a:extLst>
          </p:cNvPr>
          <p:cNvSpPr/>
          <p:nvPr/>
        </p:nvSpPr>
        <p:spPr>
          <a:xfrm>
            <a:off x="11045228" y="4348739"/>
            <a:ext cx="660906" cy="1785541"/>
          </a:xfrm>
          <a:prstGeom prst="rect">
            <a:avLst/>
          </a:prstGeom>
          <a:solidFill>
            <a:srgbClr val="00A1A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00" b="1" dirty="0">
                <a:solidFill>
                  <a:schemeClr val="bg1"/>
                </a:solidFill>
              </a:rPr>
              <a:t>Scoring</a:t>
            </a:r>
          </a:p>
          <a:p>
            <a:pPr algn="ctr"/>
            <a:endParaRPr lang="en-GB" sz="1000" dirty="0">
              <a:solidFill>
                <a:schemeClr val="bg1"/>
              </a:solidFill>
            </a:endParaRPr>
          </a:p>
          <a:p>
            <a:pPr algn="ctr"/>
            <a:r>
              <a:rPr lang="en-GB" sz="1000" b="1" dirty="0">
                <a:solidFill>
                  <a:schemeClr val="bg1"/>
                </a:solidFill>
              </a:rPr>
              <a:t>1</a:t>
            </a:r>
          </a:p>
          <a:p>
            <a:pPr algn="ctr"/>
            <a:endParaRPr lang="en-GB" sz="1000" b="1" dirty="0">
              <a:solidFill>
                <a:schemeClr val="bg1"/>
              </a:solidFill>
            </a:endParaRPr>
          </a:p>
          <a:p>
            <a:pPr algn="ctr"/>
            <a:r>
              <a:rPr lang="en-GB" sz="1000" b="1" dirty="0">
                <a:solidFill>
                  <a:schemeClr val="bg1"/>
                </a:solidFill>
              </a:rPr>
              <a:t>2</a:t>
            </a:r>
          </a:p>
          <a:p>
            <a:pPr algn="ctr"/>
            <a:endParaRPr lang="en-GB" sz="1000" b="1" dirty="0">
              <a:solidFill>
                <a:schemeClr val="bg1"/>
              </a:solidFill>
            </a:endParaRPr>
          </a:p>
          <a:p>
            <a:pPr algn="ctr"/>
            <a:r>
              <a:rPr lang="en-GB" sz="1000" b="1" dirty="0">
                <a:solidFill>
                  <a:schemeClr val="bg1"/>
                </a:solidFill>
              </a:rPr>
              <a:t>3</a:t>
            </a:r>
          </a:p>
          <a:p>
            <a:pPr algn="ctr"/>
            <a:endParaRPr lang="en-GB" sz="1000" b="1" dirty="0">
              <a:solidFill>
                <a:schemeClr val="bg1"/>
              </a:solidFill>
            </a:endParaRPr>
          </a:p>
          <a:p>
            <a:pPr algn="ctr"/>
            <a:r>
              <a:rPr lang="en-GB" sz="1000" b="1" dirty="0">
                <a:solidFill>
                  <a:schemeClr val="bg1"/>
                </a:solidFill>
              </a:rPr>
              <a:t>4</a:t>
            </a:r>
          </a:p>
          <a:p>
            <a:pPr algn="ctr"/>
            <a:endParaRPr lang="en-GB" sz="1000" b="1" dirty="0">
              <a:solidFill>
                <a:schemeClr val="bg1"/>
              </a:solidFill>
            </a:endParaRPr>
          </a:p>
          <a:p>
            <a:pPr algn="ctr"/>
            <a:r>
              <a:rPr lang="en-GB" sz="1000" b="1" dirty="0">
                <a:solidFill>
                  <a:schemeClr val="bg1"/>
                </a:solidFill>
              </a:rPr>
              <a:t>5</a:t>
            </a:r>
          </a:p>
        </p:txBody>
      </p:sp>
      <p:sp>
        <p:nvSpPr>
          <p:cNvPr id="10" name="Rectangle: Top Corners Rounded 16">
            <a:extLst>
              <a:ext uri="{FF2B5EF4-FFF2-40B4-BE49-F238E27FC236}">
                <a16:creationId xmlns:a16="http://schemas.microsoft.com/office/drawing/2014/main" id="{BF8D71A2-7C87-5417-3A8D-6E54E821E976}"/>
              </a:ext>
            </a:extLst>
          </p:cNvPr>
          <p:cNvSpPr/>
          <p:nvPr/>
        </p:nvSpPr>
        <p:spPr>
          <a:xfrm rot="16200000">
            <a:off x="4266622" y="4288098"/>
            <a:ext cx="905383" cy="1018900"/>
          </a:xfrm>
          <a:prstGeom prst="round2SameRect">
            <a:avLst>
              <a:gd name="adj1" fmla="val 18896"/>
              <a:gd name="adj2" fmla="val 0"/>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GB" dirty="0"/>
          </a:p>
        </p:txBody>
      </p:sp>
      <p:sp>
        <p:nvSpPr>
          <p:cNvPr id="11" name="Rectangle: Top Corners Rounded 17">
            <a:extLst>
              <a:ext uri="{FF2B5EF4-FFF2-40B4-BE49-F238E27FC236}">
                <a16:creationId xmlns:a16="http://schemas.microsoft.com/office/drawing/2014/main" id="{A86B99DD-FFF3-FEAF-908A-29F6BCA4B16B}"/>
              </a:ext>
            </a:extLst>
          </p:cNvPr>
          <p:cNvSpPr/>
          <p:nvPr/>
        </p:nvSpPr>
        <p:spPr>
          <a:xfrm rot="16200000">
            <a:off x="4275286" y="5191816"/>
            <a:ext cx="905383" cy="1018900"/>
          </a:xfrm>
          <a:prstGeom prst="round2SameRect">
            <a:avLst>
              <a:gd name="adj1" fmla="val 18896"/>
              <a:gd name="adj2" fmla="val 0"/>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GB" dirty="0"/>
          </a:p>
        </p:txBody>
      </p:sp>
      <p:sp>
        <p:nvSpPr>
          <p:cNvPr id="12" name="TextBox 11">
            <a:extLst>
              <a:ext uri="{FF2B5EF4-FFF2-40B4-BE49-F238E27FC236}">
                <a16:creationId xmlns:a16="http://schemas.microsoft.com/office/drawing/2014/main" id="{21C9D6BB-2916-EF50-7E56-EE9590087ED9}"/>
              </a:ext>
            </a:extLst>
          </p:cNvPr>
          <p:cNvSpPr txBox="1"/>
          <p:nvPr/>
        </p:nvSpPr>
        <p:spPr>
          <a:xfrm>
            <a:off x="4172376" y="4566715"/>
            <a:ext cx="1111202" cy="461665"/>
          </a:xfrm>
          <a:prstGeom prst="rect">
            <a:avLst/>
          </a:prstGeom>
          <a:noFill/>
        </p:spPr>
        <p:txBody>
          <a:bodyPr wrap="none" rtlCol="0">
            <a:spAutoFit/>
          </a:bodyPr>
          <a:lstStyle/>
          <a:p>
            <a:pPr algn="ctr"/>
            <a:r>
              <a:rPr lang="en-GB" sz="1200" b="1" dirty="0">
                <a:solidFill>
                  <a:schemeClr val="bg2"/>
                </a:solidFill>
              </a:rPr>
              <a:t>Accessibility</a:t>
            </a:r>
          </a:p>
          <a:p>
            <a:pPr algn="ctr"/>
            <a:r>
              <a:rPr lang="en-GB" sz="1200" b="1" dirty="0">
                <a:solidFill>
                  <a:schemeClr val="bg2"/>
                </a:solidFill>
              </a:rPr>
              <a:t>Factors</a:t>
            </a:r>
          </a:p>
        </p:txBody>
      </p:sp>
      <p:sp>
        <p:nvSpPr>
          <p:cNvPr id="13" name="TextBox 12">
            <a:extLst>
              <a:ext uri="{FF2B5EF4-FFF2-40B4-BE49-F238E27FC236}">
                <a16:creationId xmlns:a16="http://schemas.microsoft.com/office/drawing/2014/main" id="{332AE9CB-4E0F-2316-5057-C5BD2DBE251F}"/>
              </a:ext>
            </a:extLst>
          </p:cNvPr>
          <p:cNvSpPr txBox="1"/>
          <p:nvPr/>
        </p:nvSpPr>
        <p:spPr>
          <a:xfrm>
            <a:off x="4269018" y="5492889"/>
            <a:ext cx="930063" cy="461665"/>
          </a:xfrm>
          <a:prstGeom prst="rect">
            <a:avLst/>
          </a:prstGeom>
          <a:noFill/>
        </p:spPr>
        <p:txBody>
          <a:bodyPr wrap="none" rtlCol="0">
            <a:spAutoFit/>
          </a:bodyPr>
          <a:lstStyle/>
          <a:p>
            <a:pPr algn="ctr"/>
            <a:r>
              <a:rPr lang="en-GB" sz="1200" b="1" dirty="0">
                <a:solidFill>
                  <a:srgbClr val="002060"/>
                </a:solidFill>
              </a:rPr>
              <a:t>Economic</a:t>
            </a:r>
          </a:p>
          <a:p>
            <a:pPr algn="ctr"/>
            <a:r>
              <a:rPr lang="en-GB" sz="1200" b="1" dirty="0">
                <a:solidFill>
                  <a:srgbClr val="002060"/>
                </a:solidFill>
              </a:rPr>
              <a:t>Factors</a:t>
            </a:r>
          </a:p>
        </p:txBody>
      </p:sp>
      <p:sp>
        <p:nvSpPr>
          <p:cNvPr id="17" name="Rectangle 16">
            <a:extLst>
              <a:ext uri="{FF2B5EF4-FFF2-40B4-BE49-F238E27FC236}">
                <a16:creationId xmlns:a16="http://schemas.microsoft.com/office/drawing/2014/main" id="{A3FC2213-58A5-AEA8-3150-7D09D7B4F290}"/>
              </a:ext>
            </a:extLst>
          </p:cNvPr>
          <p:cNvSpPr/>
          <p:nvPr/>
        </p:nvSpPr>
        <p:spPr>
          <a:xfrm>
            <a:off x="4119583" y="1159913"/>
            <a:ext cx="1117735" cy="3194452"/>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F0B936B-61A8-7F36-48A8-EEC0DB4FEE07}"/>
              </a:ext>
            </a:extLst>
          </p:cNvPr>
          <p:cNvSpPr txBox="1"/>
          <p:nvPr/>
        </p:nvSpPr>
        <p:spPr>
          <a:xfrm>
            <a:off x="4206712" y="1440406"/>
            <a:ext cx="1022050" cy="2554545"/>
          </a:xfrm>
          <a:prstGeom prst="rect">
            <a:avLst/>
          </a:prstGeom>
          <a:noFill/>
        </p:spPr>
        <p:txBody>
          <a:bodyPr wrap="square">
            <a:spAutoFit/>
          </a:bodyPr>
          <a:lstStyle/>
          <a:p>
            <a:pPr algn="ctr"/>
            <a:r>
              <a:rPr lang="en-GB" sz="1600" b="1" dirty="0">
                <a:solidFill>
                  <a:schemeClr val="bg2"/>
                </a:solidFill>
              </a:rPr>
              <a:t>Ground Risk</a:t>
            </a:r>
          </a:p>
          <a:p>
            <a:pPr algn="ctr"/>
            <a:r>
              <a:rPr lang="en-GB" sz="1600" b="1" dirty="0">
                <a:solidFill>
                  <a:schemeClr val="bg2"/>
                </a:solidFill>
              </a:rPr>
              <a:t>(78)</a:t>
            </a:r>
          </a:p>
          <a:p>
            <a:pPr algn="ctr"/>
            <a:endParaRPr lang="en-GB" sz="1600" dirty="0">
              <a:solidFill>
                <a:schemeClr val="tx1"/>
              </a:solidFill>
            </a:endParaRPr>
          </a:p>
          <a:p>
            <a:pPr algn="ctr"/>
            <a:r>
              <a:rPr lang="en-GB" sz="1600" b="1" dirty="0">
                <a:solidFill>
                  <a:srgbClr val="00A1A1"/>
                </a:solidFill>
              </a:rPr>
              <a:t>Air Risk</a:t>
            </a:r>
          </a:p>
          <a:p>
            <a:pPr algn="ctr"/>
            <a:r>
              <a:rPr lang="en-GB" sz="1600" b="1" dirty="0">
                <a:solidFill>
                  <a:srgbClr val="00A1A1"/>
                </a:solidFill>
              </a:rPr>
              <a:t>(17)</a:t>
            </a:r>
          </a:p>
          <a:p>
            <a:pPr algn="ctr"/>
            <a:endParaRPr lang="en-GB" sz="1600" dirty="0">
              <a:solidFill>
                <a:schemeClr val="tx1"/>
              </a:solidFill>
            </a:endParaRPr>
          </a:p>
          <a:p>
            <a:pPr algn="ctr"/>
            <a:r>
              <a:rPr lang="en-GB" sz="1600" b="1" dirty="0">
                <a:solidFill>
                  <a:schemeClr val="accent6"/>
                </a:solidFill>
              </a:rPr>
              <a:t>Climatic Risk</a:t>
            </a:r>
          </a:p>
          <a:p>
            <a:pPr algn="ctr"/>
            <a:r>
              <a:rPr lang="en-GB" sz="1600" b="1" dirty="0">
                <a:solidFill>
                  <a:schemeClr val="accent6"/>
                </a:solidFill>
              </a:rPr>
              <a:t>(4)</a:t>
            </a:r>
          </a:p>
        </p:txBody>
      </p:sp>
      <p:sp>
        <p:nvSpPr>
          <p:cNvPr id="20" name="Rectangle 19">
            <a:extLst>
              <a:ext uri="{FF2B5EF4-FFF2-40B4-BE49-F238E27FC236}">
                <a16:creationId xmlns:a16="http://schemas.microsoft.com/office/drawing/2014/main" id="{ECA42D45-8BE6-785A-32A7-415915075F9B}"/>
              </a:ext>
            </a:extLst>
          </p:cNvPr>
          <p:cNvSpPr/>
          <p:nvPr/>
        </p:nvSpPr>
        <p:spPr>
          <a:xfrm>
            <a:off x="5228763" y="4367465"/>
            <a:ext cx="4223446" cy="17855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E8A0554-7FC8-D9C0-E26B-1797F13E9BBF}"/>
              </a:ext>
            </a:extLst>
          </p:cNvPr>
          <p:cNvGrpSpPr/>
          <p:nvPr/>
        </p:nvGrpSpPr>
        <p:grpSpPr>
          <a:xfrm>
            <a:off x="112679" y="1049828"/>
            <a:ext cx="3960753" cy="5139174"/>
            <a:chOff x="4271955" y="2594778"/>
            <a:chExt cx="2819978" cy="2221958"/>
          </a:xfrm>
        </p:grpSpPr>
        <p:sp>
          <p:nvSpPr>
            <p:cNvPr id="22" name="Triangle 21">
              <a:extLst>
                <a:ext uri="{FF2B5EF4-FFF2-40B4-BE49-F238E27FC236}">
                  <a16:creationId xmlns:a16="http://schemas.microsoft.com/office/drawing/2014/main" id="{130775E5-D846-A692-15F6-CE7AA5170CBB}"/>
                </a:ext>
              </a:extLst>
            </p:cNvPr>
            <p:cNvSpPr/>
            <p:nvPr/>
          </p:nvSpPr>
          <p:spPr>
            <a:xfrm rot="10800000">
              <a:off x="4972319" y="3713238"/>
              <a:ext cx="1408137" cy="1103498"/>
            </a:xfrm>
            <a:prstGeom prst="triangle">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ZA"/>
            </a:p>
          </p:txBody>
        </p:sp>
        <p:sp>
          <p:nvSpPr>
            <p:cNvPr id="23" name="Triangle 4">
              <a:extLst>
                <a:ext uri="{FF2B5EF4-FFF2-40B4-BE49-F238E27FC236}">
                  <a16:creationId xmlns:a16="http://schemas.microsoft.com/office/drawing/2014/main" id="{D4BAD132-DD53-38EE-9C2F-F914F233CFB8}"/>
                </a:ext>
              </a:extLst>
            </p:cNvPr>
            <p:cNvSpPr txBox="1"/>
            <p:nvPr/>
          </p:nvSpPr>
          <p:spPr>
            <a:xfrm>
              <a:off x="5274673" y="3780153"/>
              <a:ext cx="803427" cy="5517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GB" sz="1200" kern="1200" dirty="0"/>
                <a:t>Best Location</a:t>
              </a:r>
            </a:p>
          </p:txBody>
        </p:sp>
        <p:sp>
          <p:nvSpPr>
            <p:cNvPr id="24" name="Triangle 23">
              <a:extLst>
                <a:ext uri="{FF2B5EF4-FFF2-40B4-BE49-F238E27FC236}">
                  <a16:creationId xmlns:a16="http://schemas.microsoft.com/office/drawing/2014/main" id="{18047E67-BE2C-DD43-D1EB-28AD727E0690}"/>
                </a:ext>
              </a:extLst>
            </p:cNvPr>
            <p:cNvSpPr/>
            <p:nvPr/>
          </p:nvSpPr>
          <p:spPr>
            <a:xfrm>
              <a:off x="4271955" y="3698275"/>
              <a:ext cx="1408137" cy="1103497"/>
            </a:xfrm>
            <a:prstGeom prst="triangle">
              <a:avLst/>
            </a:prstGeom>
            <a:solidFill>
              <a:srgbClr val="00A1A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ZA"/>
            </a:p>
          </p:txBody>
        </p:sp>
        <p:sp>
          <p:nvSpPr>
            <p:cNvPr id="25" name="Triangle 4">
              <a:extLst>
                <a:ext uri="{FF2B5EF4-FFF2-40B4-BE49-F238E27FC236}">
                  <a16:creationId xmlns:a16="http://schemas.microsoft.com/office/drawing/2014/main" id="{8B4C67BD-9071-44BC-B6B1-7C05DEC5DA40}"/>
                </a:ext>
              </a:extLst>
            </p:cNvPr>
            <p:cNvSpPr txBox="1"/>
            <p:nvPr/>
          </p:nvSpPr>
          <p:spPr>
            <a:xfrm>
              <a:off x="4446118" y="4525898"/>
              <a:ext cx="1052398" cy="2254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GB" sz="1200" kern="1200" dirty="0"/>
                <a:t>Economics</a:t>
              </a:r>
            </a:p>
          </p:txBody>
        </p:sp>
        <p:sp>
          <p:nvSpPr>
            <p:cNvPr id="26" name="Triangle 25">
              <a:extLst>
                <a:ext uri="{FF2B5EF4-FFF2-40B4-BE49-F238E27FC236}">
                  <a16:creationId xmlns:a16="http://schemas.microsoft.com/office/drawing/2014/main" id="{CEA887E1-2B9D-44E3-A0C8-41E09511989F}"/>
                </a:ext>
              </a:extLst>
            </p:cNvPr>
            <p:cNvSpPr/>
            <p:nvPr/>
          </p:nvSpPr>
          <p:spPr>
            <a:xfrm>
              <a:off x="5683796" y="3698275"/>
              <a:ext cx="1408137" cy="1103497"/>
            </a:xfrm>
            <a:prstGeom prst="triangl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ZA"/>
            </a:p>
          </p:txBody>
        </p:sp>
        <p:sp>
          <p:nvSpPr>
            <p:cNvPr id="27" name="Triangle 4">
              <a:extLst>
                <a:ext uri="{FF2B5EF4-FFF2-40B4-BE49-F238E27FC236}">
                  <a16:creationId xmlns:a16="http://schemas.microsoft.com/office/drawing/2014/main" id="{51E86B07-F212-58B1-5C01-43AD0F6BC625}"/>
                </a:ext>
              </a:extLst>
            </p:cNvPr>
            <p:cNvSpPr txBox="1"/>
            <p:nvPr/>
          </p:nvSpPr>
          <p:spPr>
            <a:xfrm>
              <a:off x="5853125" y="4476060"/>
              <a:ext cx="1044989" cy="3251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GB" sz="1200" kern="1200" dirty="0"/>
                <a:t>Accessibility</a:t>
              </a:r>
            </a:p>
          </p:txBody>
        </p:sp>
        <p:sp>
          <p:nvSpPr>
            <p:cNvPr id="28" name="Triangle 27">
              <a:extLst>
                <a:ext uri="{FF2B5EF4-FFF2-40B4-BE49-F238E27FC236}">
                  <a16:creationId xmlns:a16="http://schemas.microsoft.com/office/drawing/2014/main" id="{6DEC210D-100F-D5B6-5E6D-20D892C4994E}"/>
                </a:ext>
              </a:extLst>
            </p:cNvPr>
            <p:cNvSpPr/>
            <p:nvPr/>
          </p:nvSpPr>
          <p:spPr>
            <a:xfrm>
              <a:off x="4972319" y="2594778"/>
              <a:ext cx="1408137" cy="1103497"/>
            </a:xfrm>
            <a:prstGeom prst="triangle">
              <a:avLst/>
            </a:prstGeom>
            <a:solidFill>
              <a:schemeClr val="bg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ZA"/>
            </a:p>
          </p:txBody>
        </p:sp>
        <p:sp>
          <p:nvSpPr>
            <p:cNvPr id="29" name="Triangle 4">
              <a:extLst>
                <a:ext uri="{FF2B5EF4-FFF2-40B4-BE49-F238E27FC236}">
                  <a16:creationId xmlns:a16="http://schemas.microsoft.com/office/drawing/2014/main" id="{8B0D9FC1-AF91-8ABC-0F12-9D6233B04847}"/>
                </a:ext>
              </a:extLst>
            </p:cNvPr>
            <p:cNvSpPr txBox="1"/>
            <p:nvPr/>
          </p:nvSpPr>
          <p:spPr>
            <a:xfrm>
              <a:off x="5324353" y="3161489"/>
              <a:ext cx="704069" cy="5517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GB" sz="1200" kern="1200" dirty="0">
                  <a:solidFill>
                    <a:schemeClr val="bg1"/>
                  </a:solidFill>
                </a:rPr>
                <a:t>Safety</a:t>
              </a:r>
            </a:p>
          </p:txBody>
        </p:sp>
      </p:grpSp>
      <p:pic>
        <p:nvPicPr>
          <p:cNvPr id="3" name="Picture 2">
            <a:extLst>
              <a:ext uri="{FF2B5EF4-FFF2-40B4-BE49-F238E27FC236}">
                <a16:creationId xmlns:a16="http://schemas.microsoft.com/office/drawing/2014/main" id="{B2FB810B-F300-944E-6AEB-3CC9C69719BC}"/>
              </a:ext>
            </a:extLst>
          </p:cNvPr>
          <p:cNvPicPr>
            <a:picLocks noChangeAspect="1"/>
          </p:cNvPicPr>
          <p:nvPr/>
        </p:nvPicPr>
        <p:blipFill>
          <a:blip r:embed="rId2"/>
          <a:stretch>
            <a:fillRect/>
          </a:stretch>
        </p:blipFill>
        <p:spPr>
          <a:xfrm>
            <a:off x="10048007" y="496629"/>
            <a:ext cx="487689" cy="487689"/>
          </a:xfrm>
          <a:prstGeom prst="rect">
            <a:avLst/>
          </a:prstGeom>
        </p:spPr>
      </p:pic>
      <p:sp>
        <p:nvSpPr>
          <p:cNvPr id="4" name="Round Same-side Corner of Rectangle 3">
            <a:extLst>
              <a:ext uri="{FF2B5EF4-FFF2-40B4-BE49-F238E27FC236}">
                <a16:creationId xmlns:a16="http://schemas.microsoft.com/office/drawing/2014/main" id="{6CA45A72-089F-1037-A797-6B36D2C86DEB}"/>
              </a:ext>
            </a:extLst>
          </p:cNvPr>
          <p:cNvSpPr/>
          <p:nvPr/>
        </p:nvSpPr>
        <p:spPr>
          <a:xfrm rot="16200000">
            <a:off x="10626646" y="-48239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2AC122F-641C-06D5-EB4F-6528206299E5}"/>
              </a:ext>
            </a:extLst>
          </p:cNvPr>
          <p:cNvSpPr txBox="1"/>
          <p:nvPr/>
        </p:nvSpPr>
        <p:spPr>
          <a:xfrm>
            <a:off x="10563522" y="489392"/>
            <a:ext cx="1202491" cy="461665"/>
          </a:xfrm>
          <a:prstGeom prst="rect">
            <a:avLst/>
          </a:prstGeom>
          <a:noFill/>
        </p:spPr>
        <p:txBody>
          <a:bodyPr wrap="square" rtlCol="0">
            <a:spAutoFit/>
          </a:bodyPr>
          <a:lstStyle/>
          <a:p>
            <a:r>
              <a:rPr lang="en-US" sz="1200" i="1" dirty="0">
                <a:latin typeface="Century Gothic" panose="020B0502020202020204" pitchFamily="34" charset="0"/>
              </a:rPr>
              <a:t>Site-specific</a:t>
            </a:r>
          </a:p>
          <a:p>
            <a:r>
              <a:rPr lang="en-US" sz="1200" i="1" dirty="0">
                <a:latin typeface="Century Gothic" panose="020B0502020202020204" pitchFamily="34" charset="0"/>
              </a:rPr>
              <a:t>Analysis</a:t>
            </a:r>
          </a:p>
        </p:txBody>
      </p:sp>
    </p:spTree>
    <p:extLst>
      <p:ext uri="{BB962C8B-B14F-4D97-AF65-F5344CB8AC3E}">
        <p14:creationId xmlns:p14="http://schemas.microsoft.com/office/powerpoint/2010/main" val="1794450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C4C24-882C-D0C1-9805-6B778FB2F37A}"/>
              </a:ext>
            </a:extLst>
          </p:cNvPr>
          <p:cNvSpPr>
            <a:spLocks noGrp="1"/>
          </p:cNvSpPr>
          <p:nvPr>
            <p:ph type="title"/>
          </p:nvPr>
        </p:nvSpPr>
        <p:spPr>
          <a:xfrm>
            <a:off x="171950" y="127986"/>
            <a:ext cx="10932548" cy="787814"/>
          </a:xfrm>
        </p:spPr>
        <p:txBody>
          <a:bodyPr/>
          <a:lstStyle/>
          <a:p>
            <a:r>
              <a:rPr lang="en-US" b="0" dirty="0"/>
              <a:t>Review of Saldanha</a:t>
            </a:r>
          </a:p>
        </p:txBody>
      </p:sp>
      <p:sp>
        <p:nvSpPr>
          <p:cNvPr id="5" name="TextBox 4">
            <a:extLst>
              <a:ext uri="{FF2B5EF4-FFF2-40B4-BE49-F238E27FC236}">
                <a16:creationId xmlns:a16="http://schemas.microsoft.com/office/drawing/2014/main" id="{E631BF6A-226D-3F5E-A5DB-EB161C7F50BF}"/>
              </a:ext>
            </a:extLst>
          </p:cNvPr>
          <p:cNvSpPr txBox="1"/>
          <p:nvPr/>
        </p:nvSpPr>
        <p:spPr>
          <a:xfrm>
            <a:off x="4956878" y="1254015"/>
            <a:ext cx="7235122" cy="3416320"/>
          </a:xfrm>
          <a:prstGeom prst="rect">
            <a:avLst/>
          </a:prstGeom>
          <a:noFill/>
        </p:spPr>
        <p:txBody>
          <a:bodyPr wrap="square" rtlCol="0">
            <a:spAutoFit/>
          </a:bodyPr>
          <a:lstStyle/>
          <a:p>
            <a:pPr>
              <a:lnSpc>
                <a:spcPct val="150000"/>
              </a:lnSpc>
            </a:pPr>
            <a:r>
              <a:rPr lang="en-US" sz="2400" b="1" dirty="0">
                <a:solidFill>
                  <a:srgbClr val="D63727"/>
                </a:solidFill>
              </a:rPr>
              <a:t>Key highlights of scoring</a:t>
            </a:r>
          </a:p>
          <a:p>
            <a:pPr marL="360363" indent="-360363" rtl="0" fontAlgn="base">
              <a:buFont typeface="Arial" panose="020B0604020202020204" pitchFamily="34" charset="0"/>
              <a:buChar char="•"/>
            </a:pPr>
            <a:r>
              <a:rPr lang="en-ZA" sz="1800" b="0" i="0" u="none" strike="noStrike" dirty="0">
                <a:solidFill>
                  <a:srgbClr val="000000"/>
                </a:solidFill>
                <a:effectLst/>
                <a:latin typeface="Century Gothic" panose="020B0502020202020204" pitchFamily="34" charset="0"/>
              </a:rPr>
              <a:t>Well-located in terms of 2 hours from CPT CBD/airport</a:t>
            </a:r>
            <a:endParaRPr lang="en-ZA" sz="1800" b="0" i="0" u="none" strike="noStrike" dirty="0">
              <a:solidFill>
                <a:srgbClr val="000000"/>
              </a:solidFill>
              <a:effectLst/>
              <a:latin typeface="Arial" panose="020B0604020202020204" pitchFamily="34" charset="0"/>
            </a:endParaRPr>
          </a:p>
          <a:p>
            <a:pPr marL="360363" indent="-360363" rtl="0" fontAlgn="base">
              <a:buFont typeface="Arial" panose="020B0604020202020204" pitchFamily="34" charset="0"/>
              <a:buChar char="•"/>
            </a:pPr>
            <a:r>
              <a:rPr lang="en-ZA" sz="1800" b="0" i="0" u="none" strike="noStrike" dirty="0">
                <a:solidFill>
                  <a:srgbClr val="000000"/>
                </a:solidFill>
                <a:effectLst/>
                <a:latin typeface="Century Gothic" panose="020B0502020202020204" pitchFamily="34" charset="0"/>
              </a:rPr>
              <a:t>Existing and functional SEZ</a:t>
            </a:r>
            <a:endParaRPr lang="en-ZA" sz="1800" b="0" i="0" u="none" strike="noStrike" dirty="0">
              <a:solidFill>
                <a:srgbClr val="000000"/>
              </a:solidFill>
              <a:effectLst/>
              <a:latin typeface="Arial" panose="020B0604020202020204" pitchFamily="34" charset="0"/>
            </a:endParaRPr>
          </a:p>
          <a:p>
            <a:pPr marL="360363" indent="-360363" rtl="0" fontAlgn="base">
              <a:buFont typeface="Arial" panose="020B0604020202020204" pitchFamily="34" charset="0"/>
              <a:buChar char="•"/>
            </a:pPr>
            <a:r>
              <a:rPr lang="en-ZA" sz="1800" b="0" i="0" u="none" strike="noStrike" dirty="0">
                <a:solidFill>
                  <a:srgbClr val="000000"/>
                </a:solidFill>
                <a:effectLst/>
                <a:latin typeface="Century Gothic" panose="020B0502020202020204" pitchFamily="34" charset="0"/>
              </a:rPr>
              <a:t>Airport in Saldanha FASD with hangarage and facilities</a:t>
            </a:r>
            <a:endParaRPr lang="en-ZA" sz="1800" b="0" i="0" u="none" strike="noStrike" dirty="0">
              <a:solidFill>
                <a:srgbClr val="000000"/>
              </a:solidFill>
              <a:effectLst/>
              <a:latin typeface="Arial" panose="020B0604020202020204" pitchFamily="34" charset="0"/>
            </a:endParaRPr>
          </a:p>
          <a:p>
            <a:pPr marL="360363" indent="-360363" rtl="0" fontAlgn="base">
              <a:buFont typeface="Arial" panose="020B0604020202020204" pitchFamily="34" charset="0"/>
              <a:buChar char="•"/>
            </a:pPr>
            <a:r>
              <a:rPr lang="en-ZA" sz="1800" b="0" i="0" u="none" strike="noStrike" dirty="0">
                <a:solidFill>
                  <a:srgbClr val="000000"/>
                </a:solidFill>
                <a:effectLst/>
                <a:latin typeface="Century Gothic" panose="020B0502020202020204" pitchFamily="34" charset="0"/>
              </a:rPr>
              <a:t>Commercial industry potential in area for operators</a:t>
            </a:r>
            <a:endParaRPr lang="en-ZA" sz="1800" b="0" i="0" u="none" strike="noStrike" dirty="0">
              <a:solidFill>
                <a:srgbClr val="000000"/>
              </a:solidFill>
              <a:effectLst/>
              <a:latin typeface="Arial" panose="020B0604020202020204" pitchFamily="34" charset="0"/>
            </a:endParaRPr>
          </a:p>
          <a:p>
            <a:pPr marL="360363" indent="-360363" rtl="0" fontAlgn="base">
              <a:buFont typeface="Arial" panose="020B0604020202020204" pitchFamily="34" charset="0"/>
              <a:buChar char="•"/>
            </a:pPr>
            <a:r>
              <a:rPr lang="en-ZA" sz="1800" b="0" i="0" u="none" strike="noStrike" dirty="0">
                <a:solidFill>
                  <a:srgbClr val="000000"/>
                </a:solidFill>
                <a:effectLst/>
                <a:latin typeface="Century Gothic" panose="020B0502020202020204" pitchFamily="34" charset="0"/>
              </a:rPr>
              <a:t>Complex, restricted airspace (SAAF) with National Key Points</a:t>
            </a:r>
            <a:endParaRPr lang="en-ZA" sz="1800" b="0" i="0" u="none" strike="noStrike" dirty="0">
              <a:solidFill>
                <a:srgbClr val="000000"/>
              </a:solidFill>
              <a:effectLst/>
              <a:latin typeface="Arial" panose="020B0604020202020204" pitchFamily="34" charset="0"/>
            </a:endParaRPr>
          </a:p>
          <a:p>
            <a:pPr marL="360363" indent="-360363" rtl="0" fontAlgn="base">
              <a:buFont typeface="Arial" panose="020B0604020202020204" pitchFamily="34" charset="0"/>
              <a:buChar char="•"/>
            </a:pPr>
            <a:r>
              <a:rPr lang="en-ZA" dirty="0">
                <a:solidFill>
                  <a:srgbClr val="000000"/>
                </a:solidFill>
                <a:latin typeface="Century Gothic" panose="020B0502020202020204" pitchFamily="34" charset="0"/>
              </a:rPr>
              <a:t>Coastal location allows for future options for expansion over the ocean (may have other restrictions)</a:t>
            </a:r>
          </a:p>
          <a:p>
            <a:pPr marL="360363" indent="-360363" fontAlgn="base">
              <a:buFont typeface="Arial" panose="020B0604020202020204" pitchFamily="34" charset="0"/>
              <a:buChar char="•"/>
            </a:pPr>
            <a:r>
              <a:rPr lang="en-ZA" dirty="0">
                <a:solidFill>
                  <a:srgbClr val="000000"/>
                </a:solidFill>
                <a:latin typeface="Century Gothic" panose="020B0502020202020204" pitchFamily="34" charset="0"/>
              </a:rPr>
              <a:t>Second option north of </a:t>
            </a:r>
            <a:r>
              <a:rPr lang="en-ZA" dirty="0" err="1">
                <a:solidFill>
                  <a:srgbClr val="000000"/>
                </a:solidFill>
                <a:latin typeface="Century Gothic" panose="020B0502020202020204" pitchFamily="34" charset="0"/>
              </a:rPr>
              <a:t>Elandsbaai</a:t>
            </a:r>
            <a:r>
              <a:rPr lang="en-ZA" dirty="0">
                <a:solidFill>
                  <a:srgbClr val="000000"/>
                </a:solidFill>
                <a:latin typeface="Century Gothic" panose="020B0502020202020204" pitchFamily="34" charset="0"/>
              </a:rPr>
              <a:t> with adjoining corridor to </a:t>
            </a:r>
            <a:r>
              <a:rPr lang="en-ZA" sz="1800" b="0" i="0" u="none" strike="noStrike" dirty="0">
                <a:solidFill>
                  <a:srgbClr val="000000"/>
                </a:solidFill>
                <a:effectLst/>
                <a:latin typeface="Century Gothic" panose="020B0502020202020204" pitchFamily="34" charset="0"/>
              </a:rPr>
              <a:t>avoid</a:t>
            </a:r>
            <a:r>
              <a:rPr lang="en-ZA" dirty="0">
                <a:solidFill>
                  <a:srgbClr val="000000"/>
                </a:solidFill>
                <a:latin typeface="Arial" panose="020B0604020202020204" pitchFamily="34" charset="0"/>
              </a:rPr>
              <a:t> </a:t>
            </a:r>
            <a:r>
              <a:rPr lang="en-ZA" dirty="0">
                <a:solidFill>
                  <a:srgbClr val="000000"/>
                </a:solidFill>
                <a:latin typeface="+mj-lt"/>
              </a:rPr>
              <a:t>major airspace congestion and </a:t>
            </a:r>
            <a:r>
              <a:rPr lang="en-ZA" dirty="0">
                <a:solidFill>
                  <a:srgbClr val="000000"/>
                </a:solidFill>
              </a:rPr>
              <a:t>p</a:t>
            </a:r>
            <a:r>
              <a:rPr lang="en-ZA" sz="1800" b="0" i="0" u="none" strike="noStrike" dirty="0">
                <a:solidFill>
                  <a:srgbClr val="000000"/>
                </a:solidFill>
                <a:effectLst/>
              </a:rPr>
              <a:t>r</a:t>
            </a:r>
            <a:r>
              <a:rPr lang="en-ZA" sz="1800" b="0" i="0" u="none" strike="noStrike" dirty="0">
                <a:solidFill>
                  <a:srgbClr val="000000"/>
                </a:solidFill>
                <a:effectLst/>
                <a:latin typeface="Century Gothic" panose="020B0502020202020204" pitchFamily="34" charset="0"/>
              </a:rPr>
              <a:t>esence of protected areas and ‘critical biodiversity areas’</a:t>
            </a:r>
          </a:p>
        </p:txBody>
      </p:sp>
      <p:sp>
        <p:nvSpPr>
          <p:cNvPr id="6" name="TextBox 5">
            <a:extLst>
              <a:ext uri="{FF2B5EF4-FFF2-40B4-BE49-F238E27FC236}">
                <a16:creationId xmlns:a16="http://schemas.microsoft.com/office/drawing/2014/main" id="{95622B28-462D-FDE4-E43D-8E601A57368F}"/>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3" name="Table 2">
            <a:extLst>
              <a:ext uri="{FF2B5EF4-FFF2-40B4-BE49-F238E27FC236}">
                <a16:creationId xmlns:a16="http://schemas.microsoft.com/office/drawing/2014/main" id="{60DA97C4-E42E-9CEE-371F-6D9F098726F1}"/>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0.93</a:t>
                      </a:r>
                    </a:p>
                  </a:txBody>
                  <a:tcPr>
                    <a:solidFill>
                      <a:srgbClr val="F2F2F2"/>
                    </a:solidFill>
                  </a:tcPr>
                </a:tc>
                <a:tc>
                  <a:txBody>
                    <a:bodyPr/>
                    <a:lstStyle/>
                    <a:p>
                      <a:pPr algn="ctr"/>
                      <a:r>
                        <a:rPr lang="en-US" sz="1600" dirty="0">
                          <a:solidFill>
                            <a:srgbClr val="002060"/>
                          </a:solidFill>
                        </a:rPr>
                        <a:t>1.00</a:t>
                      </a:r>
                    </a:p>
                  </a:txBody>
                  <a:tcPr>
                    <a:solidFill>
                      <a:srgbClr val="F2F2F2"/>
                    </a:solidFill>
                  </a:tcPr>
                </a:tc>
                <a:tc>
                  <a:txBody>
                    <a:bodyPr/>
                    <a:lstStyle/>
                    <a:p>
                      <a:pPr algn="ctr"/>
                      <a:r>
                        <a:rPr lang="en-US" sz="1600" dirty="0">
                          <a:solidFill>
                            <a:srgbClr val="002060"/>
                          </a:solidFill>
                        </a:rPr>
                        <a:t>0.60</a:t>
                      </a:r>
                    </a:p>
                  </a:txBody>
                  <a:tcPr>
                    <a:solidFill>
                      <a:srgbClr val="F2F2F2"/>
                    </a:solidFill>
                  </a:tcPr>
                </a:tc>
                <a:tc>
                  <a:txBody>
                    <a:bodyPr/>
                    <a:lstStyle/>
                    <a:p>
                      <a:pPr algn="ctr"/>
                      <a:r>
                        <a:rPr lang="en-US" sz="1600" dirty="0">
                          <a:solidFill>
                            <a:srgbClr val="002060"/>
                          </a:solidFill>
                        </a:rPr>
                        <a:t>0.38</a:t>
                      </a:r>
                    </a:p>
                  </a:txBody>
                  <a:tcPr>
                    <a:solidFill>
                      <a:srgbClr val="F2F2F2"/>
                    </a:solidFill>
                  </a:tcPr>
                </a:tc>
                <a:tc>
                  <a:txBody>
                    <a:bodyPr/>
                    <a:lstStyle/>
                    <a:p>
                      <a:pPr algn="ctr"/>
                      <a:r>
                        <a:rPr lang="en-US" sz="1600" dirty="0">
                          <a:solidFill>
                            <a:srgbClr val="002060"/>
                          </a:solidFill>
                        </a:rPr>
                        <a:t>0.40</a:t>
                      </a:r>
                    </a:p>
                  </a:txBody>
                  <a:tcPr>
                    <a:solidFill>
                      <a:srgbClr val="F2F2F2"/>
                    </a:solidFill>
                  </a:tcPr>
                </a:tc>
                <a:tc>
                  <a:txBody>
                    <a:bodyPr/>
                    <a:lstStyle/>
                    <a:p>
                      <a:pPr algn="ctr"/>
                      <a:r>
                        <a:rPr lang="en-US" sz="1600" dirty="0">
                          <a:solidFill>
                            <a:srgbClr val="002060"/>
                          </a:solidFill>
                        </a:rPr>
                        <a:t>0.26</a:t>
                      </a:r>
                    </a:p>
                  </a:txBody>
                  <a:tcPr>
                    <a:solidFill>
                      <a:srgbClr val="F2F2F2"/>
                    </a:solidFill>
                  </a:tcPr>
                </a:tc>
                <a:tc>
                  <a:txBody>
                    <a:bodyPr/>
                    <a:lstStyle/>
                    <a:p>
                      <a:pPr algn="ctr"/>
                      <a:r>
                        <a:rPr lang="en-US" sz="1600" dirty="0">
                          <a:solidFill>
                            <a:srgbClr val="002060"/>
                          </a:solidFill>
                        </a:rPr>
                        <a:t>0.10</a:t>
                      </a:r>
                    </a:p>
                  </a:txBody>
                  <a:tcPr>
                    <a:solidFill>
                      <a:srgbClr val="F2F2F2"/>
                    </a:solidFill>
                  </a:tcPr>
                </a:tc>
                <a:tc>
                  <a:txBody>
                    <a:bodyPr/>
                    <a:lstStyle/>
                    <a:p>
                      <a:pPr algn="ctr"/>
                      <a:r>
                        <a:rPr lang="en-US" sz="1600" dirty="0">
                          <a:solidFill>
                            <a:srgbClr val="002060"/>
                          </a:solidFill>
                        </a:rPr>
                        <a:t>0.20</a:t>
                      </a:r>
                    </a:p>
                  </a:txBody>
                  <a:tcPr>
                    <a:solidFill>
                      <a:srgbClr val="F2F2F2"/>
                    </a:solidFill>
                  </a:tcPr>
                </a:tc>
                <a:tc>
                  <a:txBody>
                    <a:bodyPr/>
                    <a:lstStyle/>
                    <a:p>
                      <a:pPr algn="ctr"/>
                      <a:r>
                        <a:rPr lang="en-US" sz="1600" dirty="0">
                          <a:solidFill>
                            <a:srgbClr val="002060"/>
                          </a:solidFill>
                        </a:rPr>
                        <a:t>0.15</a:t>
                      </a:r>
                    </a:p>
                  </a:txBody>
                  <a:tcPr>
                    <a:solidFill>
                      <a:srgbClr val="F2F2F2"/>
                    </a:solidFill>
                  </a:tcPr>
                </a:tc>
                <a:tc>
                  <a:txBody>
                    <a:bodyPr/>
                    <a:lstStyle/>
                    <a:p>
                      <a:pPr algn="ctr"/>
                      <a:r>
                        <a:rPr lang="en-US" sz="1600" dirty="0">
                          <a:solidFill>
                            <a:srgbClr val="002060"/>
                          </a:solidFill>
                        </a:rPr>
                        <a:t>0.08</a:t>
                      </a:r>
                    </a:p>
                  </a:txBody>
                  <a:tcPr>
                    <a:solidFill>
                      <a:srgbClr val="F2F2F2"/>
                    </a:solidFill>
                  </a:tcPr>
                </a:tc>
                <a:extLst>
                  <a:ext uri="{0D108BD9-81ED-4DB2-BD59-A6C34878D82A}">
                    <a16:rowId xmlns:a16="http://schemas.microsoft.com/office/drawing/2014/main" val="1597933215"/>
                  </a:ext>
                </a:extLst>
              </a:tr>
            </a:tbl>
          </a:graphicData>
        </a:graphic>
      </p:graphicFrame>
      <p:pic>
        <p:nvPicPr>
          <p:cNvPr id="7" name="Picture 6">
            <a:extLst>
              <a:ext uri="{FF2B5EF4-FFF2-40B4-BE49-F238E27FC236}">
                <a16:creationId xmlns:a16="http://schemas.microsoft.com/office/drawing/2014/main" id="{6E1820EB-B414-0646-8C04-DC0915518FFA}"/>
              </a:ext>
            </a:extLst>
          </p:cNvPr>
          <p:cNvPicPr>
            <a:picLocks noChangeAspect="1"/>
          </p:cNvPicPr>
          <p:nvPr/>
        </p:nvPicPr>
        <p:blipFill>
          <a:blip r:embed="rId2"/>
          <a:stretch>
            <a:fillRect/>
          </a:stretch>
        </p:blipFill>
        <p:spPr>
          <a:xfrm>
            <a:off x="9897528" y="160337"/>
            <a:ext cx="1674608" cy="1197391"/>
          </a:xfrm>
          <a:prstGeom prst="rect">
            <a:avLst/>
          </a:prstGeom>
        </p:spPr>
      </p:pic>
      <p:graphicFrame>
        <p:nvGraphicFramePr>
          <p:cNvPr id="13" name="Table 12">
            <a:extLst>
              <a:ext uri="{FF2B5EF4-FFF2-40B4-BE49-F238E27FC236}">
                <a16:creationId xmlns:a16="http://schemas.microsoft.com/office/drawing/2014/main" id="{723641DD-7E42-318B-2A2F-F89F120CBFCB}"/>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4.10</a:t>
                      </a:r>
                    </a:p>
                  </a:txBody>
                  <a:tcPr>
                    <a:solidFill>
                      <a:schemeClr val="tx2"/>
                    </a:solidFill>
                  </a:tcPr>
                </a:tc>
                <a:tc>
                  <a:txBody>
                    <a:bodyPr/>
                    <a:lstStyle/>
                    <a:p>
                      <a:pPr algn="ctr"/>
                      <a:r>
                        <a:rPr lang="en-US" dirty="0"/>
                        <a:t>1</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0" name="Picture 9">
            <a:extLst>
              <a:ext uri="{FF2B5EF4-FFF2-40B4-BE49-F238E27FC236}">
                <a16:creationId xmlns:a16="http://schemas.microsoft.com/office/drawing/2014/main" id="{976F4846-D789-D5A4-C42F-2E0828BAFDA8}"/>
              </a:ext>
            </a:extLst>
          </p:cNvPr>
          <p:cNvPicPr>
            <a:picLocks noChangeAspect="1"/>
          </p:cNvPicPr>
          <p:nvPr/>
        </p:nvPicPr>
        <p:blipFill>
          <a:blip r:embed="rId3"/>
          <a:srcRect r="29544"/>
          <a:stretch/>
        </p:blipFill>
        <p:spPr>
          <a:xfrm>
            <a:off x="348614" y="1108516"/>
            <a:ext cx="4436314" cy="3707319"/>
          </a:xfrm>
          <a:prstGeom prst="rect">
            <a:avLst/>
          </a:prstGeom>
        </p:spPr>
      </p:pic>
    </p:spTree>
    <p:extLst>
      <p:ext uri="{BB962C8B-B14F-4D97-AF65-F5344CB8AC3E}">
        <p14:creationId xmlns:p14="http://schemas.microsoft.com/office/powerpoint/2010/main" val="2700287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AAB04-F058-3168-6F64-0910D1915191}"/>
              </a:ext>
            </a:extLst>
          </p:cNvPr>
          <p:cNvSpPr>
            <a:spLocks noGrp="1"/>
          </p:cNvSpPr>
          <p:nvPr>
            <p:ph type="title"/>
          </p:nvPr>
        </p:nvSpPr>
        <p:spPr>
          <a:xfrm>
            <a:off x="583592" y="365126"/>
            <a:ext cx="10932548" cy="787814"/>
          </a:xfrm>
        </p:spPr>
        <p:txBody>
          <a:bodyPr/>
          <a:lstStyle/>
          <a:p>
            <a:r>
              <a:rPr lang="en-US" dirty="0"/>
              <a:t>Meeting Agenda</a:t>
            </a:r>
          </a:p>
        </p:txBody>
      </p:sp>
      <p:graphicFrame>
        <p:nvGraphicFramePr>
          <p:cNvPr id="4" name="Table 3">
            <a:extLst>
              <a:ext uri="{FF2B5EF4-FFF2-40B4-BE49-F238E27FC236}">
                <a16:creationId xmlns:a16="http://schemas.microsoft.com/office/drawing/2014/main" id="{9B2C88E7-011D-F85F-4038-7DEC3CEA6F57}"/>
              </a:ext>
            </a:extLst>
          </p:cNvPr>
          <p:cNvGraphicFramePr>
            <a:graphicFrameLocks noGrp="1"/>
          </p:cNvGraphicFramePr>
          <p:nvPr>
            <p:extLst>
              <p:ext uri="{D42A27DB-BD31-4B8C-83A1-F6EECF244321}">
                <p14:modId xmlns:p14="http://schemas.microsoft.com/office/powerpoint/2010/main" val="23252841"/>
              </p:ext>
            </p:extLst>
          </p:nvPr>
        </p:nvGraphicFramePr>
        <p:xfrm>
          <a:off x="583591" y="1547562"/>
          <a:ext cx="11241963" cy="4050552"/>
        </p:xfrm>
        <a:graphic>
          <a:graphicData uri="http://schemas.openxmlformats.org/drawingml/2006/table">
            <a:tbl>
              <a:tblPr firstRow="1" bandRow="1">
                <a:tableStyleId>{5C22544A-7EE6-4342-B048-85BDC9FD1C3A}</a:tableStyleId>
              </a:tblPr>
              <a:tblGrid>
                <a:gridCol w="726225">
                  <a:extLst>
                    <a:ext uri="{9D8B030D-6E8A-4147-A177-3AD203B41FA5}">
                      <a16:colId xmlns:a16="http://schemas.microsoft.com/office/drawing/2014/main" val="2484278987"/>
                    </a:ext>
                  </a:extLst>
                </a:gridCol>
                <a:gridCol w="4765992">
                  <a:extLst>
                    <a:ext uri="{9D8B030D-6E8A-4147-A177-3AD203B41FA5}">
                      <a16:colId xmlns:a16="http://schemas.microsoft.com/office/drawing/2014/main" val="3137003871"/>
                    </a:ext>
                  </a:extLst>
                </a:gridCol>
                <a:gridCol w="775231">
                  <a:extLst>
                    <a:ext uri="{9D8B030D-6E8A-4147-A177-3AD203B41FA5}">
                      <a16:colId xmlns:a16="http://schemas.microsoft.com/office/drawing/2014/main" val="3809950471"/>
                    </a:ext>
                  </a:extLst>
                </a:gridCol>
                <a:gridCol w="4974515">
                  <a:extLst>
                    <a:ext uri="{9D8B030D-6E8A-4147-A177-3AD203B41FA5}">
                      <a16:colId xmlns:a16="http://schemas.microsoft.com/office/drawing/2014/main" val="1246560649"/>
                    </a:ext>
                  </a:extLst>
                </a:gridCol>
              </a:tblGrid>
              <a:tr h="675092">
                <a:tc>
                  <a:txBody>
                    <a:bodyPr/>
                    <a:lstStyle/>
                    <a:p>
                      <a:r>
                        <a:rPr lang="en-US" sz="3600" b="0" dirty="0">
                          <a:solidFill>
                            <a:schemeClr val="bg2"/>
                          </a:solidFill>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Background &amp; sandbox definition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600" b="0" dirty="0">
                          <a:solidFill>
                            <a:schemeClr val="bg2"/>
                          </a:solidFill>
                        </a:rPr>
                        <a:t>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rPr>
                        <a:t>Initial Institutional Arrangements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5589388"/>
                  </a:ext>
                </a:extLst>
              </a:tr>
              <a:tr h="675092">
                <a:tc>
                  <a:txBody>
                    <a:bodyPr/>
                    <a:lstStyle/>
                    <a:p>
                      <a:r>
                        <a:rPr lang="en-US" sz="3600" b="0" dirty="0">
                          <a:solidFill>
                            <a:schemeClr val="bg2"/>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WC-DSBP and Business case Initiative objectives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600" b="0" dirty="0">
                          <a:solidFill>
                            <a:schemeClr val="bg2"/>
                          </a:solidFill>
                        </a:rPr>
                        <a:t>36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rPr>
                        <a:t>Initial Regulation Sandbox Approval Process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34634"/>
                  </a:ext>
                </a:extLst>
              </a:tr>
              <a:tr h="675092">
                <a:tc>
                  <a:txBody>
                    <a:bodyPr/>
                    <a:lstStyle/>
                    <a:p>
                      <a:r>
                        <a:rPr lang="en-US" sz="3600" b="0" dirty="0">
                          <a:solidFill>
                            <a:schemeClr val="bg2"/>
                          </a:solidFill>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Phased 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600" b="0" dirty="0">
                          <a:solidFill>
                            <a:schemeClr val="bg2"/>
                          </a:solidFill>
                        </a:rPr>
                        <a:t>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Initial Financial Model</a:t>
                      </a:r>
                      <a:r>
                        <a:rPr lang="en-US" sz="1800" b="0" dirty="0">
                          <a:solidFill>
                            <a:schemeClr val="tx1"/>
                          </a:solidFill>
                        </a:rPr>
                        <a:t> Framework</a:t>
                      </a:r>
                      <a:endParaRPr lang="en-GB" sz="1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1375677"/>
                  </a:ext>
                </a:extLst>
              </a:tr>
              <a:tr h="675092">
                <a:tc>
                  <a:txBody>
                    <a:bodyPr/>
                    <a:lstStyle/>
                    <a:p>
                      <a:r>
                        <a:rPr lang="en-US" sz="3600" b="0" dirty="0">
                          <a:solidFill>
                            <a:schemeClr val="bg2"/>
                          </a:solidFill>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Project Timelines</a:t>
                      </a:r>
                      <a:endParaRPr lang="en-US" sz="1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600" b="0" dirty="0">
                          <a:solidFill>
                            <a:schemeClr val="bg2"/>
                          </a:solidFill>
                        </a:rPr>
                        <a:t>56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Next Steps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115286"/>
                  </a:ext>
                </a:extLst>
              </a:tr>
              <a:tr h="675092">
                <a:tc>
                  <a:txBody>
                    <a:bodyPr/>
                    <a:lstStyle/>
                    <a:p>
                      <a:r>
                        <a:rPr lang="en-US" sz="3600" b="0" dirty="0">
                          <a:solidFill>
                            <a:schemeClr val="bg2"/>
                          </a:solidFill>
                        </a:rPr>
                        <a:t>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Location Selection Criteria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600" b="0" dirty="0">
                          <a:solidFill>
                            <a:schemeClr val="bg2"/>
                          </a:solidFill>
                        </a:rPr>
                        <a:t>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Appendices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3439265"/>
                  </a:ext>
                </a:extLst>
              </a:tr>
              <a:tr h="675092">
                <a:tc>
                  <a:txBody>
                    <a:bodyPr/>
                    <a:lstStyle/>
                    <a:p>
                      <a:r>
                        <a:rPr lang="en-US" sz="3600" b="0" dirty="0">
                          <a:solidFill>
                            <a:schemeClr val="bg2"/>
                          </a:solidFill>
                        </a:rPr>
                        <a:t>14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t>High-Level Site-Specific Analysis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3600" b="0" dirty="0">
                        <a:solidFill>
                          <a:schemeClr val="bg2"/>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9518475"/>
                  </a:ext>
                </a:extLst>
              </a:tr>
            </a:tbl>
          </a:graphicData>
        </a:graphic>
      </p:graphicFrame>
    </p:spTree>
    <p:extLst>
      <p:ext uri="{BB962C8B-B14F-4D97-AF65-F5344CB8AC3E}">
        <p14:creationId xmlns:p14="http://schemas.microsoft.com/office/powerpoint/2010/main" val="1682460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6C8B-0F7B-910E-FD5F-F300B17F6462}"/>
              </a:ext>
            </a:extLst>
          </p:cNvPr>
          <p:cNvSpPr>
            <a:spLocks noGrp="1"/>
          </p:cNvSpPr>
          <p:nvPr>
            <p:ph type="title"/>
          </p:nvPr>
        </p:nvSpPr>
        <p:spPr>
          <a:xfrm>
            <a:off x="219909" y="47411"/>
            <a:ext cx="10932548" cy="787814"/>
          </a:xfrm>
        </p:spPr>
        <p:txBody>
          <a:bodyPr/>
          <a:lstStyle/>
          <a:p>
            <a:r>
              <a:rPr lang="en-US" b="0" dirty="0"/>
              <a:t>Review of Atlantis</a:t>
            </a:r>
          </a:p>
        </p:txBody>
      </p:sp>
      <p:pic>
        <p:nvPicPr>
          <p:cNvPr id="3" name="Picture 2">
            <a:extLst>
              <a:ext uri="{FF2B5EF4-FFF2-40B4-BE49-F238E27FC236}">
                <a16:creationId xmlns:a16="http://schemas.microsoft.com/office/drawing/2014/main" id="{D749C972-9FC5-D3C8-04B4-FF4F18A5E0A8}"/>
              </a:ext>
            </a:extLst>
          </p:cNvPr>
          <p:cNvPicPr>
            <a:picLocks noChangeAspect="1"/>
          </p:cNvPicPr>
          <p:nvPr/>
        </p:nvPicPr>
        <p:blipFill>
          <a:blip r:embed="rId2"/>
          <a:srcRect l="14311" t="-1271" r="12476" b="1271"/>
          <a:stretch/>
        </p:blipFill>
        <p:spPr>
          <a:xfrm>
            <a:off x="9847430" y="198871"/>
            <a:ext cx="1658553" cy="1241061"/>
          </a:xfrm>
          <a:prstGeom prst="rect">
            <a:avLst/>
          </a:prstGeom>
        </p:spPr>
      </p:pic>
      <p:sp>
        <p:nvSpPr>
          <p:cNvPr id="5" name="TextBox 4">
            <a:extLst>
              <a:ext uri="{FF2B5EF4-FFF2-40B4-BE49-F238E27FC236}">
                <a16:creationId xmlns:a16="http://schemas.microsoft.com/office/drawing/2014/main" id="{DBA06FBD-8E14-B0DD-EA1E-778BD9A4B04A}"/>
              </a:ext>
            </a:extLst>
          </p:cNvPr>
          <p:cNvSpPr txBox="1"/>
          <p:nvPr/>
        </p:nvSpPr>
        <p:spPr>
          <a:xfrm>
            <a:off x="5658678" y="1472510"/>
            <a:ext cx="6332432" cy="3139321"/>
          </a:xfrm>
          <a:prstGeom prst="rect">
            <a:avLst/>
          </a:prstGeom>
          <a:noFill/>
        </p:spPr>
        <p:txBody>
          <a:bodyPr wrap="square" rtlCol="0">
            <a:spAutoFit/>
          </a:bodyPr>
          <a:lstStyle/>
          <a:p>
            <a:pPr>
              <a:lnSpc>
                <a:spcPct val="150000"/>
              </a:lnSpc>
            </a:pPr>
            <a:r>
              <a:rPr lang="en-US" sz="2400" b="1" dirty="0">
                <a:solidFill>
                  <a:srgbClr val="D63727"/>
                </a:solidFill>
              </a:rPr>
              <a:t>Key highlights of scoring</a:t>
            </a:r>
          </a:p>
          <a:p>
            <a:pPr marL="285750" indent="-285750">
              <a:buFont typeface="Arial" panose="020B0604020202020204" pitchFamily="34" charset="0"/>
              <a:buChar char="•"/>
            </a:pPr>
            <a:r>
              <a:rPr lang="en-US" dirty="0"/>
              <a:t>Well-located in terms of 1.5 hours from CPT CBD/airport</a:t>
            </a:r>
          </a:p>
          <a:p>
            <a:pPr marL="285750" indent="-285750">
              <a:buFont typeface="Arial" panose="020B0604020202020204" pitchFamily="34" charset="0"/>
              <a:buChar char="•"/>
            </a:pPr>
            <a:r>
              <a:rPr lang="en-US" dirty="0"/>
              <a:t>Existing and functional SEZ with ample space for expansion</a:t>
            </a:r>
          </a:p>
          <a:p>
            <a:pPr marL="285750" indent="-285750">
              <a:buFont typeface="Arial" panose="020B0604020202020204" pitchFamily="34" charset="0"/>
              <a:buChar char="•"/>
            </a:pPr>
            <a:r>
              <a:rPr lang="en-US" dirty="0"/>
              <a:t>Nearby airport Morningstar (private)</a:t>
            </a:r>
          </a:p>
          <a:p>
            <a:pPr marL="285750" indent="-285750">
              <a:buFont typeface="Arial" panose="020B0604020202020204" pitchFamily="34" charset="0"/>
              <a:buChar char="•"/>
            </a:pPr>
            <a:r>
              <a:rPr lang="en-US" dirty="0"/>
              <a:t>Proximity of Koeberg Nuclear Power Station (NKP and airspace) and </a:t>
            </a:r>
            <a:r>
              <a:rPr lang="en-US" dirty="0" err="1"/>
              <a:t>Ankerlig</a:t>
            </a:r>
            <a:r>
              <a:rPr lang="en-US" dirty="0"/>
              <a:t> Power Station</a:t>
            </a:r>
          </a:p>
          <a:p>
            <a:pPr marL="285750" indent="-285750">
              <a:buFont typeface="Arial" panose="020B0604020202020204" pitchFamily="34" charset="0"/>
              <a:buChar char="•"/>
            </a:pPr>
            <a:r>
              <a:rPr lang="en-US" dirty="0"/>
              <a:t>Atlantis sand dunes biosphere area (extends to Darling)</a:t>
            </a:r>
          </a:p>
        </p:txBody>
      </p:sp>
      <p:sp>
        <p:nvSpPr>
          <p:cNvPr id="6" name="TextBox 5">
            <a:extLst>
              <a:ext uri="{FF2B5EF4-FFF2-40B4-BE49-F238E27FC236}">
                <a16:creationId xmlns:a16="http://schemas.microsoft.com/office/drawing/2014/main" id="{CFBD35EF-1B55-3165-E80D-F2D95AC3705C}"/>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7" name="Table 6">
            <a:extLst>
              <a:ext uri="{FF2B5EF4-FFF2-40B4-BE49-F238E27FC236}">
                <a16:creationId xmlns:a16="http://schemas.microsoft.com/office/drawing/2014/main" id="{237C6ACD-DE00-E77C-CC21-F98A458DD556}"/>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0.93</a:t>
                      </a:r>
                    </a:p>
                  </a:txBody>
                  <a:tcPr>
                    <a:solidFill>
                      <a:srgbClr val="F2F2F2"/>
                    </a:solidFill>
                  </a:tcPr>
                </a:tc>
                <a:tc>
                  <a:txBody>
                    <a:bodyPr/>
                    <a:lstStyle/>
                    <a:p>
                      <a:pPr algn="ctr"/>
                      <a:r>
                        <a:rPr lang="en-US" sz="1600" dirty="0">
                          <a:solidFill>
                            <a:srgbClr val="002060"/>
                          </a:solidFill>
                        </a:rPr>
                        <a:t>0.40</a:t>
                      </a:r>
                    </a:p>
                  </a:txBody>
                  <a:tcPr>
                    <a:solidFill>
                      <a:srgbClr val="F2F2F2"/>
                    </a:solidFill>
                  </a:tcPr>
                </a:tc>
                <a:tc>
                  <a:txBody>
                    <a:bodyPr/>
                    <a:lstStyle/>
                    <a:p>
                      <a:pPr algn="ctr"/>
                      <a:r>
                        <a:rPr lang="en-US" sz="1600" dirty="0">
                          <a:solidFill>
                            <a:srgbClr val="002060"/>
                          </a:solidFill>
                        </a:rPr>
                        <a:t>0.57</a:t>
                      </a:r>
                    </a:p>
                  </a:txBody>
                  <a:tcPr>
                    <a:solidFill>
                      <a:srgbClr val="F2F2F2"/>
                    </a:solidFill>
                  </a:tcPr>
                </a:tc>
                <a:tc>
                  <a:txBody>
                    <a:bodyPr/>
                    <a:lstStyle/>
                    <a:p>
                      <a:pPr algn="ctr"/>
                      <a:r>
                        <a:rPr lang="en-US" sz="1600" dirty="0">
                          <a:solidFill>
                            <a:srgbClr val="002060"/>
                          </a:solidFill>
                        </a:rPr>
                        <a:t>0.35</a:t>
                      </a:r>
                    </a:p>
                  </a:txBody>
                  <a:tcPr>
                    <a:solidFill>
                      <a:srgbClr val="F2F2F2"/>
                    </a:solidFill>
                  </a:tcPr>
                </a:tc>
                <a:tc>
                  <a:txBody>
                    <a:bodyPr/>
                    <a:lstStyle/>
                    <a:p>
                      <a:pPr algn="ctr"/>
                      <a:r>
                        <a:rPr lang="en-US" sz="1600" dirty="0">
                          <a:solidFill>
                            <a:srgbClr val="002060"/>
                          </a:solidFill>
                        </a:rPr>
                        <a:t>0.40</a:t>
                      </a:r>
                    </a:p>
                  </a:txBody>
                  <a:tcPr>
                    <a:solidFill>
                      <a:srgbClr val="F2F2F2"/>
                    </a:solidFill>
                  </a:tcPr>
                </a:tc>
                <a:tc>
                  <a:txBody>
                    <a:bodyPr/>
                    <a:lstStyle/>
                    <a:p>
                      <a:pPr algn="ctr"/>
                      <a:r>
                        <a:rPr lang="en-US" sz="1600" dirty="0">
                          <a:solidFill>
                            <a:srgbClr val="002060"/>
                          </a:solidFill>
                        </a:rPr>
                        <a:t>0.26</a:t>
                      </a:r>
                    </a:p>
                  </a:txBody>
                  <a:tcPr>
                    <a:solidFill>
                      <a:srgbClr val="F2F2F2"/>
                    </a:solidFill>
                  </a:tcPr>
                </a:tc>
                <a:tc>
                  <a:txBody>
                    <a:bodyPr/>
                    <a:lstStyle/>
                    <a:p>
                      <a:pPr algn="ctr"/>
                      <a:r>
                        <a:rPr lang="en-US" sz="1600" dirty="0">
                          <a:solidFill>
                            <a:srgbClr val="002060"/>
                          </a:solidFill>
                        </a:rPr>
                        <a:t>0.08</a:t>
                      </a:r>
                    </a:p>
                  </a:txBody>
                  <a:tcPr>
                    <a:solidFill>
                      <a:srgbClr val="F2F2F2"/>
                    </a:solidFill>
                  </a:tcPr>
                </a:tc>
                <a:tc>
                  <a:txBody>
                    <a:bodyPr/>
                    <a:lstStyle/>
                    <a:p>
                      <a:pPr algn="ctr"/>
                      <a:r>
                        <a:rPr lang="en-US" sz="1600" dirty="0">
                          <a:solidFill>
                            <a:srgbClr val="002060"/>
                          </a:solidFill>
                        </a:rPr>
                        <a:t>0.20</a:t>
                      </a:r>
                    </a:p>
                  </a:txBody>
                  <a:tcPr>
                    <a:solidFill>
                      <a:srgbClr val="F2F2F2"/>
                    </a:solidFill>
                  </a:tcPr>
                </a:tc>
                <a:tc>
                  <a:txBody>
                    <a:bodyPr/>
                    <a:lstStyle/>
                    <a:p>
                      <a:pPr algn="ctr"/>
                      <a:r>
                        <a:rPr lang="en-US" sz="1600" dirty="0">
                          <a:solidFill>
                            <a:srgbClr val="002060"/>
                          </a:solidFill>
                        </a:rPr>
                        <a:t>0.15</a:t>
                      </a:r>
                    </a:p>
                  </a:txBody>
                  <a:tcPr>
                    <a:solidFill>
                      <a:srgbClr val="F2F2F2"/>
                    </a:solidFill>
                  </a:tcPr>
                </a:tc>
                <a:tc>
                  <a:txBody>
                    <a:bodyPr/>
                    <a:lstStyle/>
                    <a:p>
                      <a:pPr algn="ctr"/>
                      <a:r>
                        <a:rPr lang="en-US" sz="1600" dirty="0">
                          <a:solidFill>
                            <a:srgbClr val="002060"/>
                          </a:solidFill>
                        </a:rPr>
                        <a:t>0.05</a:t>
                      </a:r>
                    </a:p>
                  </a:txBody>
                  <a:tcPr>
                    <a:solidFill>
                      <a:srgbClr val="F2F2F2"/>
                    </a:solidFill>
                  </a:tcPr>
                </a:tc>
                <a:extLst>
                  <a:ext uri="{0D108BD9-81ED-4DB2-BD59-A6C34878D82A}">
                    <a16:rowId xmlns:a16="http://schemas.microsoft.com/office/drawing/2014/main" val="1597933215"/>
                  </a:ext>
                </a:extLst>
              </a:tr>
            </a:tbl>
          </a:graphicData>
        </a:graphic>
      </p:graphicFrame>
      <p:graphicFrame>
        <p:nvGraphicFramePr>
          <p:cNvPr id="8" name="Table 7">
            <a:extLst>
              <a:ext uri="{FF2B5EF4-FFF2-40B4-BE49-F238E27FC236}">
                <a16:creationId xmlns:a16="http://schemas.microsoft.com/office/drawing/2014/main" id="{9A0EE317-4A63-E236-8382-DDA6EA8BAD25}"/>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3.39</a:t>
                      </a:r>
                    </a:p>
                  </a:txBody>
                  <a:tcPr>
                    <a:solidFill>
                      <a:schemeClr val="tx2"/>
                    </a:solidFill>
                  </a:tcPr>
                </a:tc>
                <a:tc>
                  <a:txBody>
                    <a:bodyPr/>
                    <a:lstStyle/>
                    <a:p>
                      <a:pPr algn="ctr"/>
                      <a:r>
                        <a:rPr lang="en-US" dirty="0"/>
                        <a:t>4</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2" name="Picture 11">
            <a:extLst>
              <a:ext uri="{FF2B5EF4-FFF2-40B4-BE49-F238E27FC236}">
                <a16:creationId xmlns:a16="http://schemas.microsoft.com/office/drawing/2014/main" id="{94386E4C-DB02-B159-E52C-CC2A979AFF6D}"/>
              </a:ext>
            </a:extLst>
          </p:cNvPr>
          <p:cNvPicPr>
            <a:picLocks noChangeAspect="1"/>
          </p:cNvPicPr>
          <p:nvPr/>
        </p:nvPicPr>
        <p:blipFill>
          <a:blip r:embed="rId3"/>
          <a:srcRect r="25070"/>
          <a:stretch/>
        </p:blipFill>
        <p:spPr>
          <a:xfrm>
            <a:off x="219909" y="835225"/>
            <a:ext cx="5319500" cy="4179959"/>
          </a:xfrm>
          <a:prstGeom prst="rect">
            <a:avLst/>
          </a:prstGeom>
        </p:spPr>
      </p:pic>
    </p:spTree>
    <p:extLst>
      <p:ext uri="{BB962C8B-B14F-4D97-AF65-F5344CB8AC3E}">
        <p14:creationId xmlns:p14="http://schemas.microsoft.com/office/powerpoint/2010/main" val="641328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2CBF-261E-E71B-6545-C7D5DA36CAF1}"/>
              </a:ext>
            </a:extLst>
          </p:cNvPr>
          <p:cNvSpPr>
            <a:spLocks noGrp="1"/>
          </p:cNvSpPr>
          <p:nvPr>
            <p:ph type="title"/>
          </p:nvPr>
        </p:nvSpPr>
        <p:spPr>
          <a:xfrm>
            <a:off x="230301" y="115744"/>
            <a:ext cx="10932548" cy="787814"/>
          </a:xfrm>
        </p:spPr>
        <p:txBody>
          <a:bodyPr/>
          <a:lstStyle/>
          <a:p>
            <a:r>
              <a:rPr lang="en-US" b="0" dirty="0"/>
              <a:t>Review of Stellenbosch</a:t>
            </a:r>
          </a:p>
        </p:txBody>
      </p:sp>
      <p:pic>
        <p:nvPicPr>
          <p:cNvPr id="3" name="Picture 2">
            <a:extLst>
              <a:ext uri="{FF2B5EF4-FFF2-40B4-BE49-F238E27FC236}">
                <a16:creationId xmlns:a16="http://schemas.microsoft.com/office/drawing/2014/main" id="{D57C594A-E537-FF95-70D8-6176C773ECFA}"/>
              </a:ext>
            </a:extLst>
          </p:cNvPr>
          <p:cNvPicPr>
            <a:picLocks noChangeAspect="1"/>
          </p:cNvPicPr>
          <p:nvPr/>
        </p:nvPicPr>
        <p:blipFill>
          <a:blip r:embed="rId2"/>
          <a:stretch>
            <a:fillRect/>
          </a:stretch>
        </p:blipFill>
        <p:spPr>
          <a:xfrm>
            <a:off x="9647116" y="115744"/>
            <a:ext cx="1821273" cy="1203341"/>
          </a:xfrm>
          <a:prstGeom prst="rect">
            <a:avLst/>
          </a:prstGeom>
        </p:spPr>
      </p:pic>
      <p:sp>
        <p:nvSpPr>
          <p:cNvPr id="5" name="TextBox 4">
            <a:extLst>
              <a:ext uri="{FF2B5EF4-FFF2-40B4-BE49-F238E27FC236}">
                <a16:creationId xmlns:a16="http://schemas.microsoft.com/office/drawing/2014/main" id="{6B538C78-FA11-8DD6-24EE-8461EC59CE28}"/>
              </a:ext>
            </a:extLst>
          </p:cNvPr>
          <p:cNvSpPr txBox="1"/>
          <p:nvPr/>
        </p:nvSpPr>
        <p:spPr>
          <a:xfrm>
            <a:off x="5392092" y="1574311"/>
            <a:ext cx="6406861" cy="3139321"/>
          </a:xfrm>
          <a:prstGeom prst="rect">
            <a:avLst/>
          </a:prstGeom>
          <a:noFill/>
        </p:spPr>
        <p:txBody>
          <a:bodyPr wrap="square" rtlCol="0">
            <a:spAutoFit/>
          </a:bodyPr>
          <a:lstStyle/>
          <a:p>
            <a:pPr>
              <a:lnSpc>
                <a:spcPct val="150000"/>
              </a:lnSpc>
            </a:pPr>
            <a:r>
              <a:rPr lang="en-US" sz="2400" b="1" dirty="0">
                <a:solidFill>
                  <a:srgbClr val="FF0000"/>
                </a:solidFill>
              </a:rPr>
              <a:t>Key highlights of scoring</a:t>
            </a:r>
          </a:p>
          <a:p>
            <a:pPr marL="285750" indent="-285750">
              <a:buFont typeface="Arial" panose="020B0604020202020204" pitchFamily="34" charset="0"/>
              <a:buChar char="•"/>
            </a:pPr>
            <a:r>
              <a:rPr lang="en-US" dirty="0"/>
              <a:t>Well-located in terms of &lt;1 hour from CPT CBD/airport</a:t>
            </a:r>
          </a:p>
          <a:p>
            <a:pPr marL="285750" indent="-285750">
              <a:buFont typeface="Arial" panose="020B0604020202020204" pitchFamily="34" charset="0"/>
              <a:buChar char="•"/>
            </a:pPr>
            <a:r>
              <a:rPr lang="en-US" dirty="0"/>
              <a:t>Congested airspace with limited expansion capability</a:t>
            </a:r>
          </a:p>
          <a:p>
            <a:pPr marL="285750" indent="-285750">
              <a:buFont typeface="Arial" panose="020B0604020202020204" pitchFamily="34" charset="0"/>
              <a:buChar char="•"/>
            </a:pPr>
            <a:r>
              <a:rPr lang="en-US" dirty="0"/>
              <a:t>Excellent access to university and R&amp;D</a:t>
            </a:r>
          </a:p>
          <a:p>
            <a:pPr marL="285750" indent="-285750">
              <a:buFont typeface="Arial" panose="020B0604020202020204" pitchFamily="34" charset="0"/>
              <a:buChar char="•"/>
            </a:pPr>
            <a:r>
              <a:rPr lang="en-US" dirty="0"/>
              <a:t>Extensively built-up suburban area &amp; infrastructure</a:t>
            </a:r>
          </a:p>
          <a:p>
            <a:pPr marL="285750" indent="-285750">
              <a:buFont typeface="Arial" panose="020B0604020202020204" pitchFamily="34" charset="0"/>
              <a:buChar char="•"/>
            </a:pPr>
            <a:r>
              <a:rPr lang="en-US" dirty="0"/>
              <a:t>Risk due to proximity to mountains</a:t>
            </a:r>
          </a:p>
          <a:p>
            <a:pPr marL="285750" indent="-285750">
              <a:buFont typeface="Arial" panose="020B0604020202020204" pitchFamily="34" charset="0"/>
              <a:buChar char="•"/>
            </a:pPr>
            <a:r>
              <a:rPr lang="en-US" dirty="0"/>
              <a:t>Potential for community privacy and noise issues</a:t>
            </a:r>
          </a:p>
          <a:p>
            <a:pPr marL="285750" indent="-285750">
              <a:buFont typeface="Arial" panose="020B0604020202020204" pitchFamily="34" charset="0"/>
              <a:buChar char="•"/>
            </a:pPr>
            <a:r>
              <a:rPr lang="en-US" dirty="0"/>
              <a:t>Major biodiversity risks (national parks, protected areas)</a:t>
            </a:r>
          </a:p>
        </p:txBody>
      </p:sp>
      <p:sp>
        <p:nvSpPr>
          <p:cNvPr id="6" name="TextBox 5">
            <a:extLst>
              <a:ext uri="{FF2B5EF4-FFF2-40B4-BE49-F238E27FC236}">
                <a16:creationId xmlns:a16="http://schemas.microsoft.com/office/drawing/2014/main" id="{C961DE04-F329-2F08-0B35-05ABD3D2628B}"/>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7" name="Table 6">
            <a:extLst>
              <a:ext uri="{FF2B5EF4-FFF2-40B4-BE49-F238E27FC236}">
                <a16:creationId xmlns:a16="http://schemas.microsoft.com/office/drawing/2014/main" id="{C07963BB-E341-59D4-9E46-886A92460B91}"/>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0.65</a:t>
                      </a:r>
                    </a:p>
                  </a:txBody>
                  <a:tcPr>
                    <a:solidFill>
                      <a:srgbClr val="F2F2F2"/>
                    </a:solidFill>
                  </a:tcPr>
                </a:tc>
                <a:tc>
                  <a:txBody>
                    <a:bodyPr/>
                    <a:lstStyle/>
                    <a:p>
                      <a:pPr algn="ctr"/>
                      <a:r>
                        <a:rPr lang="en-US" sz="1600" dirty="0">
                          <a:solidFill>
                            <a:srgbClr val="002060"/>
                          </a:solidFill>
                        </a:rPr>
                        <a:t>0.40</a:t>
                      </a:r>
                    </a:p>
                  </a:txBody>
                  <a:tcPr>
                    <a:solidFill>
                      <a:srgbClr val="F2F2F2"/>
                    </a:solidFill>
                  </a:tcPr>
                </a:tc>
                <a:tc>
                  <a:txBody>
                    <a:bodyPr/>
                    <a:lstStyle/>
                    <a:p>
                      <a:pPr algn="ctr"/>
                      <a:r>
                        <a:rPr lang="en-US" sz="1600" dirty="0">
                          <a:solidFill>
                            <a:srgbClr val="002060"/>
                          </a:solidFill>
                        </a:rPr>
                        <a:t>0.51</a:t>
                      </a:r>
                    </a:p>
                  </a:txBody>
                  <a:tcPr>
                    <a:solidFill>
                      <a:srgbClr val="F2F2F2"/>
                    </a:solidFill>
                  </a:tcPr>
                </a:tc>
                <a:tc>
                  <a:txBody>
                    <a:bodyPr/>
                    <a:lstStyle/>
                    <a:p>
                      <a:pPr algn="ctr"/>
                      <a:r>
                        <a:rPr lang="en-US" sz="1600" dirty="0">
                          <a:solidFill>
                            <a:srgbClr val="002060"/>
                          </a:solidFill>
                        </a:rPr>
                        <a:t>0.26</a:t>
                      </a:r>
                    </a:p>
                  </a:txBody>
                  <a:tcPr>
                    <a:solidFill>
                      <a:srgbClr val="F2F2F2"/>
                    </a:solidFill>
                  </a:tcPr>
                </a:tc>
                <a:tc>
                  <a:txBody>
                    <a:bodyPr/>
                    <a:lstStyle/>
                    <a:p>
                      <a:pPr algn="ctr"/>
                      <a:r>
                        <a:rPr lang="en-US" sz="1600" dirty="0">
                          <a:solidFill>
                            <a:srgbClr val="002060"/>
                          </a:solidFill>
                        </a:rPr>
                        <a:t>0.27</a:t>
                      </a:r>
                    </a:p>
                  </a:txBody>
                  <a:tcPr>
                    <a:solidFill>
                      <a:srgbClr val="F2F2F2"/>
                    </a:solidFill>
                  </a:tcPr>
                </a:tc>
                <a:tc>
                  <a:txBody>
                    <a:bodyPr/>
                    <a:lstStyle/>
                    <a:p>
                      <a:pPr algn="ctr"/>
                      <a:r>
                        <a:rPr lang="en-US" sz="1600" dirty="0">
                          <a:solidFill>
                            <a:srgbClr val="002060"/>
                          </a:solidFill>
                        </a:rPr>
                        <a:t>0.11</a:t>
                      </a:r>
                    </a:p>
                  </a:txBody>
                  <a:tcPr>
                    <a:solidFill>
                      <a:srgbClr val="F2F2F2"/>
                    </a:solidFill>
                  </a:tcPr>
                </a:tc>
                <a:tc>
                  <a:txBody>
                    <a:bodyPr/>
                    <a:lstStyle/>
                    <a:p>
                      <a:pPr algn="ctr"/>
                      <a:r>
                        <a:rPr lang="en-US" sz="1600" dirty="0">
                          <a:solidFill>
                            <a:srgbClr val="002060"/>
                          </a:solidFill>
                        </a:rPr>
                        <a:t>0.06</a:t>
                      </a:r>
                    </a:p>
                  </a:txBody>
                  <a:tcPr>
                    <a:solidFill>
                      <a:srgbClr val="F2F2F2"/>
                    </a:solidFill>
                  </a:tcPr>
                </a:tc>
                <a:tc>
                  <a:txBody>
                    <a:bodyPr/>
                    <a:lstStyle/>
                    <a:p>
                      <a:pPr algn="ctr"/>
                      <a:r>
                        <a:rPr lang="en-US" sz="1600" dirty="0">
                          <a:solidFill>
                            <a:srgbClr val="002060"/>
                          </a:solidFill>
                        </a:rPr>
                        <a:t>0.10</a:t>
                      </a:r>
                    </a:p>
                  </a:txBody>
                  <a:tcPr>
                    <a:solidFill>
                      <a:srgbClr val="F2F2F2"/>
                    </a:solidFill>
                  </a:tcPr>
                </a:tc>
                <a:tc>
                  <a:txBody>
                    <a:bodyPr/>
                    <a:lstStyle/>
                    <a:p>
                      <a:pPr algn="ctr"/>
                      <a:r>
                        <a:rPr lang="en-US" sz="1600" dirty="0">
                          <a:solidFill>
                            <a:srgbClr val="002060"/>
                          </a:solidFill>
                        </a:rPr>
                        <a:t>0.11</a:t>
                      </a:r>
                    </a:p>
                  </a:txBody>
                  <a:tcPr>
                    <a:solidFill>
                      <a:srgbClr val="F2F2F2"/>
                    </a:solidFill>
                  </a:tcPr>
                </a:tc>
                <a:tc>
                  <a:txBody>
                    <a:bodyPr/>
                    <a:lstStyle/>
                    <a:p>
                      <a:pPr algn="ctr"/>
                      <a:r>
                        <a:rPr lang="en-US" sz="1600" dirty="0">
                          <a:solidFill>
                            <a:srgbClr val="002060"/>
                          </a:solidFill>
                        </a:rPr>
                        <a:t>0.07</a:t>
                      </a:r>
                    </a:p>
                  </a:txBody>
                  <a:tcPr>
                    <a:solidFill>
                      <a:srgbClr val="F2F2F2"/>
                    </a:solidFill>
                  </a:tcPr>
                </a:tc>
                <a:extLst>
                  <a:ext uri="{0D108BD9-81ED-4DB2-BD59-A6C34878D82A}">
                    <a16:rowId xmlns:a16="http://schemas.microsoft.com/office/drawing/2014/main" val="1597933215"/>
                  </a:ext>
                </a:extLst>
              </a:tr>
            </a:tbl>
          </a:graphicData>
        </a:graphic>
      </p:graphicFrame>
      <p:graphicFrame>
        <p:nvGraphicFramePr>
          <p:cNvPr id="8" name="Table 7">
            <a:extLst>
              <a:ext uri="{FF2B5EF4-FFF2-40B4-BE49-F238E27FC236}">
                <a16:creationId xmlns:a16="http://schemas.microsoft.com/office/drawing/2014/main" id="{0D2DC6C6-B2D5-F1B0-9ABD-D3E845298F1E}"/>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2.54</a:t>
                      </a:r>
                    </a:p>
                  </a:txBody>
                  <a:tcPr>
                    <a:solidFill>
                      <a:schemeClr val="tx2"/>
                    </a:solidFill>
                  </a:tcPr>
                </a:tc>
                <a:tc>
                  <a:txBody>
                    <a:bodyPr/>
                    <a:lstStyle/>
                    <a:p>
                      <a:pPr algn="ctr"/>
                      <a:r>
                        <a:rPr lang="en-US" dirty="0"/>
                        <a:t>6</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2" name="Picture 11">
            <a:extLst>
              <a:ext uri="{FF2B5EF4-FFF2-40B4-BE49-F238E27FC236}">
                <a16:creationId xmlns:a16="http://schemas.microsoft.com/office/drawing/2014/main" id="{7FE535EF-BE32-72AA-7CBB-2F397E60EF0B}"/>
              </a:ext>
            </a:extLst>
          </p:cNvPr>
          <p:cNvPicPr>
            <a:picLocks noChangeAspect="1"/>
          </p:cNvPicPr>
          <p:nvPr/>
        </p:nvPicPr>
        <p:blipFill>
          <a:blip r:embed="rId3"/>
          <a:srcRect r="31208"/>
          <a:stretch/>
        </p:blipFill>
        <p:spPr>
          <a:xfrm>
            <a:off x="230300" y="860007"/>
            <a:ext cx="4856251" cy="4156434"/>
          </a:xfrm>
          <a:prstGeom prst="rect">
            <a:avLst/>
          </a:prstGeom>
        </p:spPr>
      </p:pic>
    </p:spTree>
    <p:extLst>
      <p:ext uri="{BB962C8B-B14F-4D97-AF65-F5344CB8AC3E}">
        <p14:creationId xmlns:p14="http://schemas.microsoft.com/office/powerpoint/2010/main" val="720882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E73D-57E1-068A-4A8E-1F61BB506938}"/>
              </a:ext>
            </a:extLst>
          </p:cNvPr>
          <p:cNvSpPr>
            <a:spLocks noGrp="1"/>
          </p:cNvSpPr>
          <p:nvPr>
            <p:ph type="title"/>
          </p:nvPr>
        </p:nvSpPr>
        <p:spPr>
          <a:xfrm>
            <a:off x="136783" y="127051"/>
            <a:ext cx="7436012" cy="787814"/>
          </a:xfrm>
        </p:spPr>
        <p:txBody>
          <a:bodyPr/>
          <a:lstStyle/>
          <a:p>
            <a:r>
              <a:rPr lang="en-US" b="0" dirty="0"/>
              <a:t>Review of George (SE of Oudtshoorn)</a:t>
            </a:r>
          </a:p>
        </p:txBody>
      </p:sp>
      <p:pic>
        <p:nvPicPr>
          <p:cNvPr id="3" name="Picture 2">
            <a:extLst>
              <a:ext uri="{FF2B5EF4-FFF2-40B4-BE49-F238E27FC236}">
                <a16:creationId xmlns:a16="http://schemas.microsoft.com/office/drawing/2014/main" id="{7E783DC9-7559-DD45-FA18-70D9FA79D03E}"/>
              </a:ext>
            </a:extLst>
          </p:cNvPr>
          <p:cNvPicPr>
            <a:picLocks noChangeAspect="1"/>
          </p:cNvPicPr>
          <p:nvPr/>
        </p:nvPicPr>
        <p:blipFill>
          <a:blip r:embed="rId2"/>
          <a:srcRect r="13295"/>
          <a:stretch/>
        </p:blipFill>
        <p:spPr>
          <a:xfrm>
            <a:off x="9972903" y="147047"/>
            <a:ext cx="1635505" cy="1223971"/>
          </a:xfrm>
          <a:prstGeom prst="rect">
            <a:avLst/>
          </a:prstGeom>
        </p:spPr>
      </p:pic>
      <p:sp>
        <p:nvSpPr>
          <p:cNvPr id="5" name="TextBox 4">
            <a:extLst>
              <a:ext uri="{FF2B5EF4-FFF2-40B4-BE49-F238E27FC236}">
                <a16:creationId xmlns:a16="http://schemas.microsoft.com/office/drawing/2014/main" id="{2AD877A9-3055-42A3-CA1D-20C9421F1E83}"/>
              </a:ext>
            </a:extLst>
          </p:cNvPr>
          <p:cNvSpPr txBox="1"/>
          <p:nvPr/>
        </p:nvSpPr>
        <p:spPr>
          <a:xfrm>
            <a:off x="5526157" y="1472510"/>
            <a:ext cx="6665843" cy="2585323"/>
          </a:xfrm>
          <a:prstGeom prst="rect">
            <a:avLst/>
          </a:prstGeom>
          <a:noFill/>
        </p:spPr>
        <p:txBody>
          <a:bodyPr wrap="square" rtlCol="0">
            <a:spAutoFit/>
          </a:bodyPr>
          <a:lstStyle/>
          <a:p>
            <a:pPr>
              <a:lnSpc>
                <a:spcPct val="150000"/>
              </a:lnSpc>
            </a:pPr>
            <a:r>
              <a:rPr lang="en-US" sz="2400" b="1" dirty="0">
                <a:solidFill>
                  <a:srgbClr val="FF0000"/>
                </a:solidFill>
              </a:rPr>
              <a:t>Key highlights of scoring</a:t>
            </a:r>
          </a:p>
          <a:p>
            <a:pPr marL="285750" indent="-285750">
              <a:buFont typeface="Arial" panose="020B0604020202020204" pitchFamily="34" charset="0"/>
              <a:buChar char="•"/>
            </a:pPr>
            <a:r>
              <a:rPr lang="en-US" dirty="0"/>
              <a:t>Recommended site SE of Oudtshoorn (close to Outeniqua mountain range)</a:t>
            </a:r>
          </a:p>
          <a:p>
            <a:pPr marL="285750" indent="-285750">
              <a:buFont typeface="Arial" panose="020B0604020202020204" pitchFamily="34" charset="0"/>
              <a:buChar char="•"/>
            </a:pPr>
            <a:r>
              <a:rPr lang="en-US" dirty="0"/>
              <a:t>Location &lt; 1 hour from George yet &gt; 5 </a:t>
            </a:r>
            <a:r>
              <a:rPr lang="en-US" dirty="0" err="1"/>
              <a:t>hrs</a:t>
            </a:r>
            <a:r>
              <a:rPr lang="en-US" dirty="0"/>
              <a:t> from CPT/airport (limited access for most CPT users)</a:t>
            </a:r>
          </a:p>
          <a:p>
            <a:pPr marL="285750" indent="-285750">
              <a:buFont typeface="Arial" panose="020B0604020202020204" pitchFamily="34" charset="0"/>
              <a:buChar char="•"/>
            </a:pPr>
            <a:r>
              <a:rPr lang="en-US" dirty="0"/>
              <a:t>Some airspace risks due to George TMA</a:t>
            </a:r>
          </a:p>
          <a:p>
            <a:pPr marL="285750" indent="-285750">
              <a:buFont typeface="Arial" panose="020B0604020202020204" pitchFamily="34" charset="0"/>
              <a:buChar char="•"/>
            </a:pPr>
            <a:r>
              <a:rPr lang="en-US" dirty="0"/>
              <a:t>Utility access potentially challenging</a:t>
            </a:r>
          </a:p>
          <a:p>
            <a:pPr marL="285750" indent="-285750">
              <a:buFont typeface="Arial" panose="020B0604020202020204" pitchFamily="34" charset="0"/>
              <a:buChar char="•"/>
            </a:pPr>
            <a:r>
              <a:rPr lang="en-US" dirty="0"/>
              <a:t>Quite scalable</a:t>
            </a:r>
          </a:p>
        </p:txBody>
      </p:sp>
      <p:sp>
        <p:nvSpPr>
          <p:cNvPr id="6" name="TextBox 5">
            <a:extLst>
              <a:ext uri="{FF2B5EF4-FFF2-40B4-BE49-F238E27FC236}">
                <a16:creationId xmlns:a16="http://schemas.microsoft.com/office/drawing/2014/main" id="{EAAC8A7D-5EB4-0AA3-DC74-EE253BAA1447}"/>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7" name="Table 6">
            <a:extLst>
              <a:ext uri="{FF2B5EF4-FFF2-40B4-BE49-F238E27FC236}">
                <a16:creationId xmlns:a16="http://schemas.microsoft.com/office/drawing/2014/main" id="{5B8F2459-2A00-9F08-5125-31BE76F59F0A}"/>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0.93</a:t>
                      </a:r>
                    </a:p>
                  </a:txBody>
                  <a:tcPr>
                    <a:solidFill>
                      <a:srgbClr val="F2F2F2"/>
                    </a:solidFill>
                  </a:tcPr>
                </a:tc>
                <a:tc>
                  <a:txBody>
                    <a:bodyPr/>
                    <a:lstStyle/>
                    <a:p>
                      <a:pPr algn="ctr"/>
                      <a:r>
                        <a:rPr lang="en-US" sz="1600" dirty="0">
                          <a:solidFill>
                            <a:srgbClr val="002060"/>
                          </a:solidFill>
                        </a:rPr>
                        <a:t>1.00</a:t>
                      </a:r>
                    </a:p>
                  </a:txBody>
                  <a:tcPr>
                    <a:solidFill>
                      <a:srgbClr val="F2F2F2"/>
                    </a:solidFill>
                  </a:tcPr>
                </a:tc>
                <a:tc>
                  <a:txBody>
                    <a:bodyPr/>
                    <a:lstStyle/>
                    <a:p>
                      <a:pPr algn="ctr"/>
                      <a:r>
                        <a:rPr lang="en-US" sz="1600" dirty="0">
                          <a:solidFill>
                            <a:srgbClr val="002060"/>
                          </a:solidFill>
                        </a:rPr>
                        <a:t>0.34</a:t>
                      </a:r>
                    </a:p>
                  </a:txBody>
                  <a:tcPr>
                    <a:solidFill>
                      <a:srgbClr val="F2F2F2"/>
                    </a:solidFill>
                  </a:tcPr>
                </a:tc>
                <a:tc>
                  <a:txBody>
                    <a:bodyPr/>
                    <a:lstStyle/>
                    <a:p>
                      <a:pPr algn="ctr"/>
                      <a:r>
                        <a:rPr lang="en-US" sz="1600" dirty="0">
                          <a:solidFill>
                            <a:srgbClr val="002060"/>
                          </a:solidFill>
                        </a:rPr>
                        <a:t>0.49</a:t>
                      </a:r>
                    </a:p>
                  </a:txBody>
                  <a:tcPr>
                    <a:solidFill>
                      <a:srgbClr val="F2F2F2"/>
                    </a:solidFill>
                  </a:tcPr>
                </a:tc>
                <a:tc>
                  <a:txBody>
                    <a:bodyPr/>
                    <a:lstStyle/>
                    <a:p>
                      <a:pPr algn="ctr"/>
                      <a:r>
                        <a:rPr lang="en-US" sz="1600" dirty="0">
                          <a:solidFill>
                            <a:srgbClr val="002060"/>
                          </a:solidFill>
                        </a:rPr>
                        <a:t>0.16</a:t>
                      </a:r>
                    </a:p>
                  </a:txBody>
                  <a:tcPr>
                    <a:solidFill>
                      <a:srgbClr val="F2F2F2"/>
                    </a:solidFill>
                  </a:tcPr>
                </a:tc>
                <a:tc>
                  <a:txBody>
                    <a:bodyPr/>
                    <a:lstStyle/>
                    <a:p>
                      <a:pPr algn="ctr"/>
                      <a:r>
                        <a:rPr lang="en-US" sz="1600" dirty="0">
                          <a:solidFill>
                            <a:srgbClr val="002060"/>
                          </a:solidFill>
                        </a:rPr>
                        <a:t>0.21</a:t>
                      </a:r>
                    </a:p>
                  </a:txBody>
                  <a:tcPr>
                    <a:solidFill>
                      <a:srgbClr val="F2F2F2"/>
                    </a:solidFill>
                  </a:tcPr>
                </a:tc>
                <a:tc>
                  <a:txBody>
                    <a:bodyPr/>
                    <a:lstStyle/>
                    <a:p>
                      <a:pPr algn="ctr"/>
                      <a:r>
                        <a:rPr lang="en-US" sz="1600" dirty="0">
                          <a:solidFill>
                            <a:srgbClr val="002060"/>
                          </a:solidFill>
                        </a:rPr>
                        <a:t>0.20</a:t>
                      </a:r>
                    </a:p>
                  </a:txBody>
                  <a:tcPr>
                    <a:solidFill>
                      <a:srgbClr val="F2F2F2"/>
                    </a:solidFill>
                  </a:tcPr>
                </a:tc>
                <a:tc>
                  <a:txBody>
                    <a:bodyPr/>
                    <a:lstStyle/>
                    <a:p>
                      <a:pPr algn="ctr"/>
                      <a:r>
                        <a:rPr lang="en-US" sz="1600" dirty="0">
                          <a:solidFill>
                            <a:srgbClr val="002060"/>
                          </a:solidFill>
                        </a:rPr>
                        <a:t>0.20</a:t>
                      </a:r>
                    </a:p>
                  </a:txBody>
                  <a:tcPr>
                    <a:solidFill>
                      <a:srgbClr val="F2F2F2"/>
                    </a:solidFill>
                  </a:tcPr>
                </a:tc>
                <a:tc>
                  <a:txBody>
                    <a:bodyPr/>
                    <a:lstStyle/>
                    <a:p>
                      <a:pPr algn="ctr"/>
                      <a:r>
                        <a:rPr lang="en-US" sz="1600" dirty="0">
                          <a:solidFill>
                            <a:srgbClr val="002060"/>
                          </a:solidFill>
                        </a:rPr>
                        <a:t>0.10</a:t>
                      </a:r>
                    </a:p>
                  </a:txBody>
                  <a:tcPr>
                    <a:solidFill>
                      <a:srgbClr val="F2F2F2"/>
                    </a:solidFill>
                  </a:tcPr>
                </a:tc>
                <a:tc>
                  <a:txBody>
                    <a:bodyPr/>
                    <a:lstStyle/>
                    <a:p>
                      <a:pPr algn="ctr"/>
                      <a:r>
                        <a:rPr lang="en-US" sz="1600" dirty="0">
                          <a:solidFill>
                            <a:srgbClr val="002060"/>
                          </a:solidFill>
                        </a:rPr>
                        <a:t>0.05</a:t>
                      </a:r>
                    </a:p>
                  </a:txBody>
                  <a:tcPr>
                    <a:solidFill>
                      <a:srgbClr val="F2F2F2"/>
                    </a:solidFill>
                  </a:tcPr>
                </a:tc>
                <a:extLst>
                  <a:ext uri="{0D108BD9-81ED-4DB2-BD59-A6C34878D82A}">
                    <a16:rowId xmlns:a16="http://schemas.microsoft.com/office/drawing/2014/main" val="1597933215"/>
                  </a:ext>
                </a:extLst>
              </a:tr>
            </a:tbl>
          </a:graphicData>
        </a:graphic>
      </p:graphicFrame>
      <p:graphicFrame>
        <p:nvGraphicFramePr>
          <p:cNvPr id="8" name="Table 7">
            <a:extLst>
              <a:ext uri="{FF2B5EF4-FFF2-40B4-BE49-F238E27FC236}">
                <a16:creationId xmlns:a16="http://schemas.microsoft.com/office/drawing/2014/main" id="{3B1F15A0-5B61-403E-8AF2-2768F670A1CD}"/>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3.67</a:t>
                      </a:r>
                    </a:p>
                  </a:txBody>
                  <a:tcPr>
                    <a:solidFill>
                      <a:schemeClr val="tx2"/>
                    </a:solidFill>
                  </a:tcPr>
                </a:tc>
                <a:tc>
                  <a:txBody>
                    <a:bodyPr/>
                    <a:lstStyle/>
                    <a:p>
                      <a:pPr algn="ctr"/>
                      <a:r>
                        <a:rPr lang="en-US" dirty="0"/>
                        <a:t>3</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0" name="Picture 9">
            <a:extLst>
              <a:ext uri="{FF2B5EF4-FFF2-40B4-BE49-F238E27FC236}">
                <a16:creationId xmlns:a16="http://schemas.microsoft.com/office/drawing/2014/main" id="{187BA574-D96D-FE67-3EEB-2ED1B288F8DA}"/>
              </a:ext>
            </a:extLst>
          </p:cNvPr>
          <p:cNvPicPr>
            <a:picLocks noChangeAspect="1"/>
          </p:cNvPicPr>
          <p:nvPr/>
        </p:nvPicPr>
        <p:blipFill>
          <a:blip r:embed="rId3"/>
          <a:srcRect r="28599"/>
          <a:stretch/>
        </p:blipFill>
        <p:spPr>
          <a:xfrm>
            <a:off x="470830" y="926621"/>
            <a:ext cx="4950059" cy="4081930"/>
          </a:xfrm>
          <a:prstGeom prst="rect">
            <a:avLst/>
          </a:prstGeom>
        </p:spPr>
      </p:pic>
    </p:spTree>
    <p:extLst>
      <p:ext uri="{BB962C8B-B14F-4D97-AF65-F5344CB8AC3E}">
        <p14:creationId xmlns:p14="http://schemas.microsoft.com/office/powerpoint/2010/main" val="1147082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B0494-ADAD-B7C7-81E3-861A1624DACD}"/>
              </a:ext>
            </a:extLst>
          </p:cNvPr>
          <p:cNvSpPr>
            <a:spLocks noGrp="1"/>
          </p:cNvSpPr>
          <p:nvPr>
            <p:ph type="title"/>
          </p:nvPr>
        </p:nvSpPr>
        <p:spPr>
          <a:xfrm>
            <a:off x="261474" y="281999"/>
            <a:ext cx="6409490" cy="787814"/>
          </a:xfrm>
        </p:spPr>
        <p:txBody>
          <a:bodyPr/>
          <a:lstStyle/>
          <a:p>
            <a:r>
              <a:rPr lang="en-US" b="0" dirty="0"/>
              <a:t>Review of Karoo – Beaufort West</a:t>
            </a:r>
          </a:p>
        </p:txBody>
      </p:sp>
      <p:pic>
        <p:nvPicPr>
          <p:cNvPr id="3" name="Picture 2">
            <a:extLst>
              <a:ext uri="{FF2B5EF4-FFF2-40B4-BE49-F238E27FC236}">
                <a16:creationId xmlns:a16="http://schemas.microsoft.com/office/drawing/2014/main" id="{CB143B37-029D-8271-5EE5-6B35215720E2}"/>
              </a:ext>
            </a:extLst>
          </p:cNvPr>
          <p:cNvPicPr>
            <a:picLocks noChangeAspect="1"/>
          </p:cNvPicPr>
          <p:nvPr/>
        </p:nvPicPr>
        <p:blipFill>
          <a:blip r:embed="rId2"/>
          <a:srcRect l="29453" t="22115" r="18319" b="9770"/>
          <a:stretch/>
        </p:blipFill>
        <p:spPr>
          <a:xfrm>
            <a:off x="9755824" y="150645"/>
            <a:ext cx="1760316" cy="1216775"/>
          </a:xfrm>
          <a:prstGeom prst="rect">
            <a:avLst/>
          </a:prstGeom>
        </p:spPr>
      </p:pic>
      <p:sp>
        <p:nvSpPr>
          <p:cNvPr id="5" name="TextBox 4">
            <a:extLst>
              <a:ext uri="{FF2B5EF4-FFF2-40B4-BE49-F238E27FC236}">
                <a16:creationId xmlns:a16="http://schemas.microsoft.com/office/drawing/2014/main" id="{EACEB7AB-DE4E-E59E-B1A8-A61CAE595522}"/>
              </a:ext>
            </a:extLst>
          </p:cNvPr>
          <p:cNvSpPr txBox="1"/>
          <p:nvPr/>
        </p:nvSpPr>
        <p:spPr>
          <a:xfrm>
            <a:off x="5804036" y="1445584"/>
            <a:ext cx="5712104" cy="2862322"/>
          </a:xfrm>
          <a:prstGeom prst="rect">
            <a:avLst/>
          </a:prstGeom>
          <a:noFill/>
        </p:spPr>
        <p:txBody>
          <a:bodyPr wrap="square" rtlCol="0">
            <a:spAutoFit/>
          </a:bodyPr>
          <a:lstStyle/>
          <a:p>
            <a:pPr>
              <a:lnSpc>
                <a:spcPct val="150000"/>
              </a:lnSpc>
            </a:pPr>
            <a:r>
              <a:rPr lang="en-US" sz="2400" b="1" dirty="0">
                <a:solidFill>
                  <a:srgbClr val="FF0000"/>
                </a:solidFill>
              </a:rPr>
              <a:t>Key highlights of scoring</a:t>
            </a:r>
          </a:p>
          <a:p>
            <a:pPr marL="285750" indent="-285750">
              <a:buFont typeface="Arial" panose="020B0604020202020204" pitchFamily="34" charset="0"/>
              <a:buChar char="•"/>
            </a:pPr>
            <a:r>
              <a:rPr lang="en-US" dirty="0"/>
              <a:t>Sterile airspace with existing airport FABW with good facilities – but located in FAD29</a:t>
            </a:r>
          </a:p>
          <a:p>
            <a:pPr marL="285750" indent="-285750">
              <a:buFont typeface="Arial" panose="020B0604020202020204" pitchFamily="34" charset="0"/>
              <a:buChar char="•"/>
            </a:pPr>
            <a:r>
              <a:rPr lang="en-US" dirty="0"/>
              <a:t>5+ hours from CPT CBD/airport – far for most CPT users</a:t>
            </a:r>
          </a:p>
          <a:p>
            <a:pPr marL="285750" indent="-285750">
              <a:buFont typeface="Arial" panose="020B0604020202020204" pitchFamily="34" charset="0"/>
              <a:buChar char="•"/>
            </a:pPr>
            <a:r>
              <a:rPr lang="en-US" dirty="0"/>
              <a:t>Terrain hostility and accessibility potentially challenging</a:t>
            </a:r>
          </a:p>
          <a:p>
            <a:pPr marL="285750" indent="-285750">
              <a:buFont typeface="Arial" panose="020B0604020202020204" pitchFamily="34" charset="0"/>
              <a:buChar char="•"/>
            </a:pPr>
            <a:r>
              <a:rPr lang="en-US" dirty="0"/>
              <a:t>Access to utilities potentially challenging</a:t>
            </a:r>
          </a:p>
          <a:p>
            <a:pPr marL="285750" indent="-285750">
              <a:buFont typeface="Arial" panose="020B0604020202020204" pitchFamily="34" charset="0"/>
              <a:buChar char="•"/>
            </a:pPr>
            <a:r>
              <a:rPr lang="en-US" dirty="0"/>
              <a:t>Scalable ground footprint</a:t>
            </a:r>
          </a:p>
        </p:txBody>
      </p:sp>
      <p:sp>
        <p:nvSpPr>
          <p:cNvPr id="6" name="TextBox 5">
            <a:extLst>
              <a:ext uri="{FF2B5EF4-FFF2-40B4-BE49-F238E27FC236}">
                <a16:creationId xmlns:a16="http://schemas.microsoft.com/office/drawing/2014/main" id="{1E90F7AD-6718-9403-5862-47709517086C}"/>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7" name="Table 6">
            <a:extLst>
              <a:ext uri="{FF2B5EF4-FFF2-40B4-BE49-F238E27FC236}">
                <a16:creationId xmlns:a16="http://schemas.microsoft.com/office/drawing/2014/main" id="{5C04A70C-80F4-216B-9535-5A4FF70C2A47}"/>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0.95</a:t>
                      </a:r>
                    </a:p>
                  </a:txBody>
                  <a:tcPr>
                    <a:solidFill>
                      <a:srgbClr val="F2F2F2"/>
                    </a:solidFill>
                  </a:tcPr>
                </a:tc>
                <a:tc>
                  <a:txBody>
                    <a:bodyPr/>
                    <a:lstStyle/>
                    <a:p>
                      <a:pPr algn="ctr"/>
                      <a:r>
                        <a:rPr lang="en-US" sz="1600" dirty="0">
                          <a:solidFill>
                            <a:srgbClr val="002060"/>
                          </a:solidFill>
                        </a:rPr>
                        <a:t>1.00</a:t>
                      </a:r>
                    </a:p>
                  </a:txBody>
                  <a:tcPr>
                    <a:solidFill>
                      <a:srgbClr val="F2F2F2"/>
                    </a:solidFill>
                  </a:tcPr>
                </a:tc>
                <a:tc>
                  <a:txBody>
                    <a:bodyPr/>
                    <a:lstStyle/>
                    <a:p>
                      <a:pPr algn="ctr"/>
                      <a:r>
                        <a:rPr lang="en-US" sz="1600" dirty="0">
                          <a:solidFill>
                            <a:srgbClr val="002060"/>
                          </a:solidFill>
                        </a:rPr>
                        <a:t>0.38</a:t>
                      </a:r>
                    </a:p>
                  </a:txBody>
                  <a:tcPr>
                    <a:solidFill>
                      <a:srgbClr val="F2F2F2"/>
                    </a:solidFill>
                  </a:tcPr>
                </a:tc>
                <a:tc>
                  <a:txBody>
                    <a:bodyPr/>
                    <a:lstStyle/>
                    <a:p>
                      <a:pPr algn="ctr"/>
                      <a:r>
                        <a:rPr lang="en-US" sz="1600" dirty="0">
                          <a:solidFill>
                            <a:srgbClr val="002060"/>
                          </a:solidFill>
                        </a:rPr>
                        <a:t>0.38</a:t>
                      </a:r>
                    </a:p>
                  </a:txBody>
                  <a:tcPr>
                    <a:solidFill>
                      <a:srgbClr val="F2F2F2"/>
                    </a:solidFill>
                  </a:tcPr>
                </a:tc>
                <a:tc>
                  <a:txBody>
                    <a:bodyPr/>
                    <a:lstStyle/>
                    <a:p>
                      <a:pPr algn="ctr"/>
                      <a:r>
                        <a:rPr lang="en-US" sz="1600" dirty="0">
                          <a:solidFill>
                            <a:srgbClr val="002060"/>
                          </a:solidFill>
                        </a:rPr>
                        <a:t>0.40</a:t>
                      </a:r>
                    </a:p>
                  </a:txBody>
                  <a:tcPr>
                    <a:solidFill>
                      <a:srgbClr val="F2F2F2"/>
                    </a:solidFill>
                  </a:tcPr>
                </a:tc>
                <a:tc>
                  <a:txBody>
                    <a:bodyPr/>
                    <a:lstStyle/>
                    <a:p>
                      <a:pPr algn="ctr"/>
                      <a:r>
                        <a:rPr lang="en-US" sz="1600" dirty="0">
                          <a:solidFill>
                            <a:srgbClr val="002060"/>
                          </a:solidFill>
                        </a:rPr>
                        <a:t>0.23</a:t>
                      </a:r>
                    </a:p>
                  </a:txBody>
                  <a:tcPr>
                    <a:solidFill>
                      <a:srgbClr val="F2F2F2"/>
                    </a:solidFill>
                  </a:tcPr>
                </a:tc>
                <a:tc>
                  <a:txBody>
                    <a:bodyPr/>
                    <a:lstStyle/>
                    <a:p>
                      <a:pPr algn="ctr"/>
                      <a:r>
                        <a:rPr lang="en-US" sz="1600" dirty="0">
                          <a:solidFill>
                            <a:srgbClr val="002060"/>
                          </a:solidFill>
                        </a:rPr>
                        <a:t>0.23</a:t>
                      </a:r>
                    </a:p>
                  </a:txBody>
                  <a:tcPr>
                    <a:solidFill>
                      <a:srgbClr val="F2F2F2"/>
                    </a:solidFill>
                  </a:tcPr>
                </a:tc>
                <a:tc>
                  <a:txBody>
                    <a:bodyPr/>
                    <a:lstStyle/>
                    <a:p>
                      <a:pPr algn="ctr"/>
                      <a:r>
                        <a:rPr lang="en-US" sz="1600" dirty="0">
                          <a:solidFill>
                            <a:srgbClr val="002060"/>
                          </a:solidFill>
                        </a:rPr>
                        <a:t>0.15</a:t>
                      </a:r>
                    </a:p>
                  </a:txBody>
                  <a:tcPr>
                    <a:solidFill>
                      <a:srgbClr val="F2F2F2"/>
                    </a:solidFill>
                  </a:tcPr>
                </a:tc>
                <a:tc>
                  <a:txBody>
                    <a:bodyPr/>
                    <a:lstStyle/>
                    <a:p>
                      <a:pPr algn="ctr"/>
                      <a:r>
                        <a:rPr lang="en-US" sz="1600" dirty="0">
                          <a:solidFill>
                            <a:srgbClr val="002060"/>
                          </a:solidFill>
                        </a:rPr>
                        <a:t>0.15</a:t>
                      </a:r>
                    </a:p>
                  </a:txBody>
                  <a:tcPr>
                    <a:solidFill>
                      <a:srgbClr val="F2F2F2"/>
                    </a:solidFill>
                  </a:tcPr>
                </a:tc>
                <a:tc>
                  <a:txBody>
                    <a:bodyPr/>
                    <a:lstStyle/>
                    <a:p>
                      <a:pPr algn="ctr"/>
                      <a:r>
                        <a:rPr lang="en-US" sz="1600" dirty="0">
                          <a:solidFill>
                            <a:srgbClr val="002060"/>
                          </a:solidFill>
                        </a:rPr>
                        <a:t>0.04</a:t>
                      </a:r>
                    </a:p>
                  </a:txBody>
                  <a:tcPr>
                    <a:solidFill>
                      <a:srgbClr val="F2F2F2"/>
                    </a:solidFill>
                  </a:tcPr>
                </a:tc>
                <a:extLst>
                  <a:ext uri="{0D108BD9-81ED-4DB2-BD59-A6C34878D82A}">
                    <a16:rowId xmlns:a16="http://schemas.microsoft.com/office/drawing/2014/main" val="1597933215"/>
                  </a:ext>
                </a:extLst>
              </a:tr>
            </a:tbl>
          </a:graphicData>
        </a:graphic>
      </p:graphicFrame>
      <p:graphicFrame>
        <p:nvGraphicFramePr>
          <p:cNvPr id="8" name="Table 7">
            <a:extLst>
              <a:ext uri="{FF2B5EF4-FFF2-40B4-BE49-F238E27FC236}">
                <a16:creationId xmlns:a16="http://schemas.microsoft.com/office/drawing/2014/main" id="{31646ED7-6A45-BB77-1828-427C0283457F}"/>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3.92</a:t>
                      </a:r>
                    </a:p>
                  </a:txBody>
                  <a:tcPr>
                    <a:solidFill>
                      <a:schemeClr val="tx2"/>
                    </a:solidFill>
                  </a:tcPr>
                </a:tc>
                <a:tc>
                  <a:txBody>
                    <a:bodyPr/>
                    <a:lstStyle/>
                    <a:p>
                      <a:pPr algn="ctr"/>
                      <a:r>
                        <a:rPr lang="en-US" dirty="0"/>
                        <a:t>2</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0" name="Picture 9">
            <a:extLst>
              <a:ext uri="{FF2B5EF4-FFF2-40B4-BE49-F238E27FC236}">
                <a16:creationId xmlns:a16="http://schemas.microsoft.com/office/drawing/2014/main" id="{7259085B-57F7-95E0-637F-18C201336211}"/>
              </a:ext>
            </a:extLst>
          </p:cNvPr>
          <p:cNvPicPr>
            <a:picLocks noChangeAspect="1"/>
          </p:cNvPicPr>
          <p:nvPr/>
        </p:nvPicPr>
        <p:blipFill>
          <a:blip r:embed="rId3"/>
          <a:srcRect l="4920" t="2389" r="14597" b="-2389"/>
          <a:stretch/>
        </p:blipFill>
        <p:spPr>
          <a:xfrm>
            <a:off x="331457" y="1125196"/>
            <a:ext cx="5300281" cy="3877477"/>
          </a:xfrm>
          <a:prstGeom prst="rect">
            <a:avLst/>
          </a:prstGeom>
        </p:spPr>
      </p:pic>
    </p:spTree>
    <p:extLst>
      <p:ext uri="{BB962C8B-B14F-4D97-AF65-F5344CB8AC3E}">
        <p14:creationId xmlns:p14="http://schemas.microsoft.com/office/powerpoint/2010/main" val="2284115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AB955C-8850-0EE5-BC41-18DF5E872845}"/>
              </a:ext>
            </a:extLst>
          </p:cNvPr>
          <p:cNvSpPr>
            <a:spLocks noGrp="1"/>
          </p:cNvSpPr>
          <p:nvPr>
            <p:ph type="title"/>
          </p:nvPr>
        </p:nvSpPr>
        <p:spPr>
          <a:xfrm>
            <a:off x="261474" y="205653"/>
            <a:ext cx="6409490" cy="787814"/>
          </a:xfrm>
        </p:spPr>
        <p:txBody>
          <a:bodyPr/>
          <a:lstStyle/>
          <a:p>
            <a:r>
              <a:rPr lang="en-US" b="0" dirty="0"/>
              <a:t>Review of Karoo – Prince Albert</a:t>
            </a:r>
          </a:p>
        </p:txBody>
      </p:sp>
      <p:pic>
        <p:nvPicPr>
          <p:cNvPr id="5" name="Picture 4">
            <a:extLst>
              <a:ext uri="{FF2B5EF4-FFF2-40B4-BE49-F238E27FC236}">
                <a16:creationId xmlns:a16="http://schemas.microsoft.com/office/drawing/2014/main" id="{30A5F9EF-2729-E1F1-09B7-B4B3416A5527}"/>
              </a:ext>
            </a:extLst>
          </p:cNvPr>
          <p:cNvPicPr>
            <a:picLocks noChangeAspect="1"/>
          </p:cNvPicPr>
          <p:nvPr/>
        </p:nvPicPr>
        <p:blipFill>
          <a:blip r:embed="rId2"/>
          <a:srcRect l="11795"/>
          <a:stretch/>
        </p:blipFill>
        <p:spPr>
          <a:xfrm>
            <a:off x="9875753" y="205653"/>
            <a:ext cx="1635508" cy="1231900"/>
          </a:xfrm>
          <a:prstGeom prst="rect">
            <a:avLst/>
          </a:prstGeom>
        </p:spPr>
      </p:pic>
      <p:sp>
        <p:nvSpPr>
          <p:cNvPr id="6" name="TextBox 5">
            <a:extLst>
              <a:ext uri="{FF2B5EF4-FFF2-40B4-BE49-F238E27FC236}">
                <a16:creationId xmlns:a16="http://schemas.microsoft.com/office/drawing/2014/main" id="{C91A7FC5-2F03-8C90-52FB-FEB90FEC2B65}"/>
              </a:ext>
            </a:extLst>
          </p:cNvPr>
          <p:cNvSpPr txBox="1"/>
          <p:nvPr/>
        </p:nvSpPr>
        <p:spPr>
          <a:xfrm>
            <a:off x="677237" y="1749509"/>
            <a:ext cx="3177917" cy="923330"/>
          </a:xfrm>
          <a:prstGeom prst="rect">
            <a:avLst/>
          </a:prstGeom>
          <a:noFill/>
        </p:spPr>
        <p:txBody>
          <a:bodyPr wrap="square" rtlCol="0">
            <a:spAutoFit/>
          </a:bodyPr>
          <a:lstStyle/>
          <a:p>
            <a:r>
              <a:rPr lang="en-US" dirty="0">
                <a:solidFill>
                  <a:srgbClr val="FF0000"/>
                </a:solidFill>
              </a:rPr>
              <a:t>GIS image Map of area</a:t>
            </a:r>
          </a:p>
          <a:p>
            <a:r>
              <a:rPr lang="en-US" dirty="0">
                <a:solidFill>
                  <a:srgbClr val="FF0000"/>
                </a:solidFill>
              </a:rPr>
              <a:t>with coordinates of recommended site</a:t>
            </a:r>
          </a:p>
        </p:txBody>
      </p:sp>
      <p:sp>
        <p:nvSpPr>
          <p:cNvPr id="7" name="TextBox 6">
            <a:extLst>
              <a:ext uri="{FF2B5EF4-FFF2-40B4-BE49-F238E27FC236}">
                <a16:creationId xmlns:a16="http://schemas.microsoft.com/office/drawing/2014/main" id="{35C5CBF6-9CEB-DA38-2AE5-68C3DEC295C8}"/>
              </a:ext>
            </a:extLst>
          </p:cNvPr>
          <p:cNvSpPr txBox="1"/>
          <p:nvPr/>
        </p:nvSpPr>
        <p:spPr>
          <a:xfrm>
            <a:off x="6255026" y="1472510"/>
            <a:ext cx="5808819" cy="3139321"/>
          </a:xfrm>
          <a:prstGeom prst="rect">
            <a:avLst/>
          </a:prstGeom>
          <a:noFill/>
        </p:spPr>
        <p:txBody>
          <a:bodyPr wrap="square" rtlCol="0">
            <a:spAutoFit/>
          </a:bodyPr>
          <a:lstStyle/>
          <a:p>
            <a:pPr>
              <a:lnSpc>
                <a:spcPct val="150000"/>
              </a:lnSpc>
            </a:pPr>
            <a:r>
              <a:rPr lang="en-US" sz="2400" b="1" dirty="0">
                <a:solidFill>
                  <a:srgbClr val="FF0000"/>
                </a:solidFill>
              </a:rPr>
              <a:t>Key highlights of scoring</a:t>
            </a:r>
          </a:p>
          <a:p>
            <a:pPr marL="285750" indent="-285750">
              <a:buFont typeface="Arial" panose="020B0604020202020204" pitchFamily="34" charset="0"/>
              <a:buChar char="•"/>
            </a:pPr>
            <a:r>
              <a:rPr lang="en-US" dirty="0"/>
              <a:t>Sterile airspace with existing airport</a:t>
            </a:r>
          </a:p>
          <a:p>
            <a:pPr marL="285750" indent="-285750">
              <a:buFont typeface="Arial" panose="020B0604020202020204" pitchFamily="34" charset="0"/>
              <a:buChar char="•"/>
            </a:pPr>
            <a:r>
              <a:rPr lang="en-US" dirty="0"/>
              <a:t>4+ hours from CPT CBD/airport – far for most CPT users</a:t>
            </a:r>
          </a:p>
          <a:p>
            <a:pPr marL="285750" indent="-285750">
              <a:buFont typeface="Arial" panose="020B0604020202020204" pitchFamily="34" charset="0"/>
              <a:buChar char="•"/>
            </a:pPr>
            <a:r>
              <a:rPr lang="en-US" dirty="0"/>
              <a:t>Attractive town with amenities</a:t>
            </a:r>
          </a:p>
          <a:p>
            <a:pPr marL="285750" indent="-285750">
              <a:buFont typeface="Arial" panose="020B0604020202020204" pitchFamily="34" charset="0"/>
              <a:buChar char="•"/>
            </a:pPr>
            <a:r>
              <a:rPr lang="en-US" dirty="0"/>
              <a:t>Terrain hostility and accessibility potentially challenging</a:t>
            </a:r>
          </a:p>
          <a:p>
            <a:pPr marL="285750" indent="-285750">
              <a:buFont typeface="Arial" panose="020B0604020202020204" pitchFamily="34" charset="0"/>
              <a:buChar char="•"/>
            </a:pPr>
            <a:r>
              <a:rPr lang="en-US" dirty="0"/>
              <a:t>Access to utilities potentially challenging</a:t>
            </a:r>
          </a:p>
          <a:p>
            <a:pPr marL="285750" indent="-285750">
              <a:buFont typeface="Arial" panose="020B0604020202020204" pitchFamily="34" charset="0"/>
              <a:buChar char="•"/>
            </a:pPr>
            <a:r>
              <a:rPr lang="en-US" dirty="0"/>
              <a:t>Far from User Base</a:t>
            </a:r>
          </a:p>
          <a:p>
            <a:pPr marL="285750" indent="-285750">
              <a:buFont typeface="Arial" panose="020B0604020202020204" pitchFamily="34" charset="0"/>
              <a:buChar char="•"/>
            </a:pPr>
            <a:r>
              <a:rPr lang="en-US" dirty="0"/>
              <a:t>Highly scalable</a:t>
            </a:r>
          </a:p>
        </p:txBody>
      </p:sp>
      <p:sp>
        <p:nvSpPr>
          <p:cNvPr id="8" name="TextBox 7">
            <a:extLst>
              <a:ext uri="{FF2B5EF4-FFF2-40B4-BE49-F238E27FC236}">
                <a16:creationId xmlns:a16="http://schemas.microsoft.com/office/drawing/2014/main" id="{77F4D6C5-D383-6200-8F01-2C1AE3542ED6}"/>
              </a:ext>
            </a:extLst>
          </p:cNvPr>
          <p:cNvSpPr txBox="1"/>
          <p:nvPr/>
        </p:nvSpPr>
        <p:spPr>
          <a:xfrm>
            <a:off x="677237" y="5008551"/>
            <a:ext cx="2844048" cy="338554"/>
          </a:xfrm>
          <a:prstGeom prst="rect">
            <a:avLst/>
          </a:prstGeom>
          <a:noFill/>
        </p:spPr>
        <p:txBody>
          <a:bodyPr wrap="none" rtlCol="0">
            <a:spAutoFit/>
          </a:bodyPr>
          <a:lstStyle/>
          <a:p>
            <a:r>
              <a:rPr lang="en-US" sz="1600" dirty="0"/>
              <a:t>Scoring elements summary</a:t>
            </a:r>
          </a:p>
        </p:txBody>
      </p:sp>
      <p:graphicFrame>
        <p:nvGraphicFramePr>
          <p:cNvPr id="9" name="Table 8">
            <a:extLst>
              <a:ext uri="{FF2B5EF4-FFF2-40B4-BE49-F238E27FC236}">
                <a16:creationId xmlns:a16="http://schemas.microsoft.com/office/drawing/2014/main" id="{134AF04D-8FD0-7BE8-9F8C-F51AFCC54867}"/>
              </a:ext>
            </a:extLst>
          </p:cNvPr>
          <p:cNvGraphicFramePr>
            <a:graphicFrameLocks noGrp="1"/>
          </p:cNvGraphicFramePr>
          <p:nvPr/>
        </p:nvGraphicFramePr>
        <p:xfrm>
          <a:off x="726128" y="5347105"/>
          <a:ext cx="10669824" cy="797498"/>
        </p:xfrm>
        <a:graphic>
          <a:graphicData uri="http://schemas.openxmlformats.org/drawingml/2006/table">
            <a:tbl>
              <a:tblPr firstRow="1" bandRow="1">
                <a:tableStyleId>{5C22544A-7EE6-4342-B048-85BDC9FD1C3A}</a:tableStyleId>
              </a:tblPr>
              <a:tblGrid>
                <a:gridCol w="1066983">
                  <a:extLst>
                    <a:ext uri="{9D8B030D-6E8A-4147-A177-3AD203B41FA5}">
                      <a16:colId xmlns:a16="http://schemas.microsoft.com/office/drawing/2014/main" val="3355402544"/>
                    </a:ext>
                  </a:extLst>
                </a:gridCol>
                <a:gridCol w="1066983">
                  <a:extLst>
                    <a:ext uri="{9D8B030D-6E8A-4147-A177-3AD203B41FA5}">
                      <a16:colId xmlns:a16="http://schemas.microsoft.com/office/drawing/2014/main" val="549221134"/>
                    </a:ext>
                  </a:extLst>
                </a:gridCol>
                <a:gridCol w="1132152">
                  <a:extLst>
                    <a:ext uri="{9D8B030D-6E8A-4147-A177-3AD203B41FA5}">
                      <a16:colId xmlns:a16="http://schemas.microsoft.com/office/drawing/2014/main" val="1118314264"/>
                    </a:ext>
                  </a:extLst>
                </a:gridCol>
                <a:gridCol w="1074319">
                  <a:extLst>
                    <a:ext uri="{9D8B030D-6E8A-4147-A177-3AD203B41FA5}">
                      <a16:colId xmlns:a16="http://schemas.microsoft.com/office/drawing/2014/main" val="2528619570"/>
                    </a:ext>
                  </a:extLst>
                </a:gridCol>
                <a:gridCol w="994472">
                  <a:extLst>
                    <a:ext uri="{9D8B030D-6E8A-4147-A177-3AD203B41FA5}">
                      <a16:colId xmlns:a16="http://schemas.microsoft.com/office/drawing/2014/main" val="1485401962"/>
                    </a:ext>
                  </a:extLst>
                </a:gridCol>
                <a:gridCol w="1066983">
                  <a:extLst>
                    <a:ext uri="{9D8B030D-6E8A-4147-A177-3AD203B41FA5}">
                      <a16:colId xmlns:a16="http://schemas.microsoft.com/office/drawing/2014/main" val="297663086"/>
                    </a:ext>
                  </a:extLst>
                </a:gridCol>
                <a:gridCol w="1066983">
                  <a:extLst>
                    <a:ext uri="{9D8B030D-6E8A-4147-A177-3AD203B41FA5}">
                      <a16:colId xmlns:a16="http://schemas.microsoft.com/office/drawing/2014/main" val="1460761975"/>
                    </a:ext>
                  </a:extLst>
                </a:gridCol>
                <a:gridCol w="1066983">
                  <a:extLst>
                    <a:ext uri="{9D8B030D-6E8A-4147-A177-3AD203B41FA5}">
                      <a16:colId xmlns:a16="http://schemas.microsoft.com/office/drawing/2014/main" val="2691882528"/>
                    </a:ext>
                  </a:extLst>
                </a:gridCol>
                <a:gridCol w="1066983">
                  <a:extLst>
                    <a:ext uri="{9D8B030D-6E8A-4147-A177-3AD203B41FA5}">
                      <a16:colId xmlns:a16="http://schemas.microsoft.com/office/drawing/2014/main" val="1329507664"/>
                    </a:ext>
                  </a:extLst>
                </a:gridCol>
                <a:gridCol w="1066983">
                  <a:extLst>
                    <a:ext uri="{9D8B030D-6E8A-4147-A177-3AD203B41FA5}">
                      <a16:colId xmlns:a16="http://schemas.microsoft.com/office/drawing/2014/main" val="1893761634"/>
                    </a:ext>
                  </a:extLst>
                </a:gridCol>
              </a:tblGrid>
              <a:tr h="447516">
                <a:tc>
                  <a:txBody>
                    <a:bodyPr/>
                    <a:lstStyle/>
                    <a:p>
                      <a:r>
                        <a:rPr lang="en-US" sz="1600" b="0" dirty="0">
                          <a:solidFill>
                            <a:srgbClr val="002060"/>
                          </a:solidFill>
                        </a:rPr>
                        <a:t>1 </a:t>
                      </a:r>
                    </a:p>
                    <a:p>
                      <a:r>
                        <a:rPr lang="en-US" sz="800" b="0" dirty="0">
                          <a:solidFill>
                            <a:srgbClr val="002060"/>
                          </a:solidFill>
                        </a:rPr>
                        <a:t>Airspace</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Security</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2060"/>
                          </a:solidFill>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dirty="0">
                          <a:solidFill>
                            <a:srgbClr val="002060"/>
                          </a:solidFill>
                        </a:rPr>
                        <a:t>Infrastructure</a:t>
                      </a:r>
                    </a:p>
                  </a:txBody>
                  <a:tcPr>
                    <a:solidFill>
                      <a:srgbClr val="F2F2F2"/>
                    </a:solidFill>
                  </a:tcPr>
                </a:tc>
                <a:tc>
                  <a:txBody>
                    <a:bodyPr/>
                    <a:lstStyle/>
                    <a:p>
                      <a:r>
                        <a:rPr lang="en-US" sz="1600" b="0" dirty="0">
                          <a:solidFill>
                            <a:srgbClr val="002060"/>
                          </a:solidFill>
                        </a:rPr>
                        <a:t>4</a:t>
                      </a:r>
                    </a:p>
                    <a:p>
                      <a:r>
                        <a:rPr lang="en-US" sz="800" b="0" dirty="0">
                          <a:solidFill>
                            <a:srgbClr val="002060"/>
                          </a:solidFill>
                        </a:rPr>
                        <a:t>Future growth</a:t>
                      </a:r>
                      <a:endParaRPr lang="en-US" b="0" dirty="0">
                        <a:solidFill>
                          <a:srgbClr val="002060"/>
                        </a:solidFill>
                      </a:endParaRPr>
                    </a:p>
                  </a:txBody>
                  <a:tcPr>
                    <a:solidFill>
                      <a:srgbClr val="F2F2F2"/>
                    </a:solidFill>
                  </a:tcPr>
                </a:tc>
                <a:tc>
                  <a:txBody>
                    <a:bodyPr/>
                    <a:lstStyle/>
                    <a:p>
                      <a:r>
                        <a:rPr lang="en-US" sz="1600" b="0" dirty="0">
                          <a:solidFill>
                            <a:srgbClr val="002060"/>
                          </a:solidFill>
                        </a:rPr>
                        <a:t>5</a:t>
                      </a:r>
                    </a:p>
                    <a:p>
                      <a:r>
                        <a:rPr lang="en-US" sz="800" b="0" dirty="0">
                          <a:solidFill>
                            <a:srgbClr val="002060"/>
                          </a:solidFill>
                        </a:rPr>
                        <a:t>UAS Industry</a:t>
                      </a:r>
                      <a:endParaRPr lang="en-US" b="0" dirty="0">
                        <a:solidFill>
                          <a:srgbClr val="002060"/>
                        </a:solidFill>
                      </a:endParaRPr>
                    </a:p>
                  </a:txBody>
                  <a:tcPr>
                    <a:solidFill>
                      <a:srgbClr val="F2F2F2"/>
                    </a:solidFill>
                  </a:tcPr>
                </a:tc>
                <a:tc>
                  <a:txBody>
                    <a:bodyPr/>
                    <a:lstStyle/>
                    <a:p>
                      <a:r>
                        <a:rPr lang="en-US" sz="1600" b="0" dirty="0">
                          <a:solidFill>
                            <a:srgbClr val="002060"/>
                          </a:solidFill>
                        </a:rPr>
                        <a:t>6</a:t>
                      </a:r>
                    </a:p>
                    <a:p>
                      <a:r>
                        <a:rPr lang="en-US" sz="800" b="0" dirty="0">
                          <a:solidFill>
                            <a:srgbClr val="002060"/>
                          </a:solidFill>
                        </a:rPr>
                        <a:t>Community</a:t>
                      </a:r>
                      <a:endParaRPr lang="en-US" b="0" dirty="0">
                        <a:solidFill>
                          <a:srgbClr val="002060"/>
                        </a:solidFill>
                      </a:endParaRPr>
                    </a:p>
                  </a:txBody>
                  <a:tcPr>
                    <a:solidFill>
                      <a:srgbClr val="F2F2F2"/>
                    </a:solidFill>
                  </a:tcPr>
                </a:tc>
                <a:tc>
                  <a:txBody>
                    <a:bodyPr/>
                    <a:lstStyle/>
                    <a:p>
                      <a:r>
                        <a:rPr lang="en-US" sz="1600" b="0" dirty="0">
                          <a:solidFill>
                            <a:srgbClr val="002060"/>
                          </a:solidFill>
                        </a:rPr>
                        <a:t>7</a:t>
                      </a:r>
                    </a:p>
                    <a:p>
                      <a:r>
                        <a:rPr lang="en-US" sz="800" b="0" dirty="0">
                          <a:solidFill>
                            <a:srgbClr val="002060"/>
                          </a:solidFill>
                        </a:rPr>
                        <a:t>Environment</a:t>
                      </a:r>
                      <a:endParaRPr lang="en-US" b="0" dirty="0">
                        <a:solidFill>
                          <a:srgbClr val="002060"/>
                        </a:solidFill>
                      </a:endParaRPr>
                    </a:p>
                  </a:txBody>
                  <a:tcPr>
                    <a:solidFill>
                      <a:srgbClr val="F2F2F2"/>
                    </a:solidFill>
                  </a:tcPr>
                </a:tc>
                <a:tc>
                  <a:txBody>
                    <a:bodyPr/>
                    <a:lstStyle/>
                    <a:p>
                      <a:r>
                        <a:rPr lang="en-US" sz="1600" b="0" dirty="0">
                          <a:solidFill>
                            <a:srgbClr val="002060"/>
                          </a:solidFill>
                        </a:rPr>
                        <a:t>8</a:t>
                      </a:r>
                    </a:p>
                    <a:p>
                      <a:r>
                        <a:rPr lang="en-US" sz="800" b="0" dirty="0">
                          <a:solidFill>
                            <a:srgbClr val="002060"/>
                          </a:solidFill>
                        </a:rPr>
                        <a:t>Regulatory</a:t>
                      </a:r>
                      <a:endParaRPr lang="en-US" b="0" dirty="0">
                        <a:solidFill>
                          <a:srgbClr val="002060"/>
                        </a:solidFill>
                      </a:endParaRPr>
                    </a:p>
                  </a:txBody>
                  <a:tcPr>
                    <a:solidFill>
                      <a:srgbClr val="F2F2F2"/>
                    </a:solidFill>
                  </a:tcPr>
                </a:tc>
                <a:tc>
                  <a:txBody>
                    <a:bodyPr/>
                    <a:lstStyle/>
                    <a:p>
                      <a:r>
                        <a:rPr lang="en-US" sz="1600" b="0" dirty="0">
                          <a:solidFill>
                            <a:srgbClr val="002060"/>
                          </a:solidFill>
                        </a:rPr>
                        <a:t>9</a:t>
                      </a:r>
                    </a:p>
                    <a:p>
                      <a:r>
                        <a:rPr lang="en-US" sz="800" b="0" dirty="0">
                          <a:solidFill>
                            <a:srgbClr val="002060"/>
                          </a:solidFill>
                        </a:rPr>
                        <a:t>R&amp;D access</a:t>
                      </a:r>
                      <a:endParaRPr lang="en-US" b="0" dirty="0">
                        <a:solidFill>
                          <a:srgbClr val="002060"/>
                        </a:solidFill>
                      </a:endParaRPr>
                    </a:p>
                  </a:txBody>
                  <a:tcPr>
                    <a:solidFill>
                      <a:srgbClr val="F2F2F2"/>
                    </a:solidFill>
                  </a:tcPr>
                </a:tc>
                <a:tc>
                  <a:txBody>
                    <a:bodyPr/>
                    <a:lstStyle/>
                    <a:p>
                      <a:r>
                        <a:rPr lang="en-US" sz="1600" b="0" dirty="0">
                          <a:solidFill>
                            <a:srgbClr val="002060"/>
                          </a:solidFill>
                        </a:rPr>
                        <a:t>10</a:t>
                      </a:r>
                    </a:p>
                    <a:p>
                      <a:r>
                        <a:rPr lang="en-US" sz="800" b="0" dirty="0">
                          <a:solidFill>
                            <a:srgbClr val="002060"/>
                          </a:solidFill>
                        </a:rPr>
                        <a:t>Domestic &amp; FDI</a:t>
                      </a:r>
                      <a:endParaRPr lang="en-US" b="0" dirty="0">
                        <a:solidFill>
                          <a:srgbClr val="002060"/>
                        </a:solidFill>
                      </a:endParaRPr>
                    </a:p>
                  </a:txBody>
                  <a:tcPr>
                    <a:solidFill>
                      <a:srgbClr val="F2F2F2"/>
                    </a:solidFill>
                  </a:tcPr>
                </a:tc>
                <a:extLst>
                  <a:ext uri="{0D108BD9-81ED-4DB2-BD59-A6C34878D82A}">
                    <a16:rowId xmlns:a16="http://schemas.microsoft.com/office/drawing/2014/main" val="3442902905"/>
                  </a:ext>
                </a:extLst>
              </a:tr>
              <a:tr h="340298">
                <a:tc>
                  <a:txBody>
                    <a:bodyPr/>
                    <a:lstStyle/>
                    <a:p>
                      <a:pPr algn="ctr"/>
                      <a:r>
                        <a:rPr lang="en-US" sz="1600" dirty="0">
                          <a:solidFill>
                            <a:srgbClr val="002060"/>
                          </a:solidFill>
                        </a:rPr>
                        <a:t>0.85</a:t>
                      </a:r>
                    </a:p>
                  </a:txBody>
                  <a:tcPr>
                    <a:solidFill>
                      <a:srgbClr val="F2F2F2"/>
                    </a:solidFill>
                  </a:tcPr>
                </a:tc>
                <a:tc>
                  <a:txBody>
                    <a:bodyPr/>
                    <a:lstStyle/>
                    <a:p>
                      <a:pPr algn="ctr"/>
                      <a:r>
                        <a:rPr lang="en-US" sz="1600" dirty="0">
                          <a:solidFill>
                            <a:srgbClr val="002060"/>
                          </a:solidFill>
                        </a:rPr>
                        <a:t>0.80</a:t>
                      </a:r>
                    </a:p>
                  </a:txBody>
                  <a:tcPr>
                    <a:solidFill>
                      <a:srgbClr val="F2F2F2"/>
                    </a:solidFill>
                  </a:tcPr>
                </a:tc>
                <a:tc>
                  <a:txBody>
                    <a:bodyPr/>
                    <a:lstStyle/>
                    <a:p>
                      <a:pPr algn="ctr"/>
                      <a:r>
                        <a:rPr lang="en-US" sz="1600" dirty="0">
                          <a:solidFill>
                            <a:srgbClr val="002060"/>
                          </a:solidFill>
                        </a:rPr>
                        <a:t>0.27</a:t>
                      </a:r>
                    </a:p>
                  </a:txBody>
                  <a:tcPr>
                    <a:solidFill>
                      <a:srgbClr val="F2F2F2"/>
                    </a:solidFill>
                  </a:tcPr>
                </a:tc>
                <a:tc>
                  <a:txBody>
                    <a:bodyPr/>
                    <a:lstStyle/>
                    <a:p>
                      <a:pPr algn="ctr"/>
                      <a:r>
                        <a:rPr lang="en-US" sz="1600" dirty="0">
                          <a:solidFill>
                            <a:srgbClr val="002060"/>
                          </a:solidFill>
                        </a:rPr>
                        <a:t>0.48</a:t>
                      </a:r>
                    </a:p>
                  </a:txBody>
                  <a:tcPr>
                    <a:solidFill>
                      <a:srgbClr val="F2F2F2"/>
                    </a:solidFill>
                  </a:tcPr>
                </a:tc>
                <a:tc>
                  <a:txBody>
                    <a:bodyPr/>
                    <a:lstStyle/>
                    <a:p>
                      <a:pPr algn="ctr"/>
                      <a:r>
                        <a:rPr lang="en-US" sz="1600" dirty="0">
                          <a:solidFill>
                            <a:srgbClr val="002060"/>
                          </a:solidFill>
                        </a:rPr>
                        <a:t>0.18</a:t>
                      </a:r>
                    </a:p>
                  </a:txBody>
                  <a:tcPr>
                    <a:solidFill>
                      <a:srgbClr val="F2F2F2"/>
                    </a:solidFill>
                  </a:tcPr>
                </a:tc>
                <a:tc>
                  <a:txBody>
                    <a:bodyPr/>
                    <a:lstStyle/>
                    <a:p>
                      <a:pPr algn="ctr"/>
                      <a:r>
                        <a:rPr lang="en-US" sz="1600" dirty="0">
                          <a:solidFill>
                            <a:srgbClr val="002060"/>
                          </a:solidFill>
                        </a:rPr>
                        <a:t>0.21</a:t>
                      </a:r>
                    </a:p>
                  </a:txBody>
                  <a:tcPr>
                    <a:solidFill>
                      <a:srgbClr val="F2F2F2"/>
                    </a:solidFill>
                  </a:tcPr>
                </a:tc>
                <a:tc>
                  <a:txBody>
                    <a:bodyPr/>
                    <a:lstStyle/>
                    <a:p>
                      <a:pPr algn="ctr"/>
                      <a:r>
                        <a:rPr lang="en-US" sz="1600" dirty="0">
                          <a:solidFill>
                            <a:srgbClr val="002060"/>
                          </a:solidFill>
                        </a:rPr>
                        <a:t>0.23</a:t>
                      </a:r>
                    </a:p>
                  </a:txBody>
                  <a:tcPr>
                    <a:solidFill>
                      <a:srgbClr val="F2F2F2"/>
                    </a:solidFill>
                  </a:tcPr>
                </a:tc>
                <a:tc>
                  <a:txBody>
                    <a:bodyPr/>
                    <a:lstStyle/>
                    <a:p>
                      <a:pPr algn="ctr"/>
                      <a:r>
                        <a:rPr lang="en-US" sz="1600" dirty="0">
                          <a:solidFill>
                            <a:srgbClr val="002060"/>
                          </a:solidFill>
                        </a:rPr>
                        <a:t>0.10</a:t>
                      </a:r>
                    </a:p>
                  </a:txBody>
                  <a:tcPr>
                    <a:solidFill>
                      <a:srgbClr val="F2F2F2"/>
                    </a:solidFill>
                  </a:tcPr>
                </a:tc>
                <a:tc>
                  <a:txBody>
                    <a:bodyPr/>
                    <a:lstStyle/>
                    <a:p>
                      <a:pPr algn="ctr"/>
                      <a:r>
                        <a:rPr lang="en-US" sz="1600" dirty="0">
                          <a:solidFill>
                            <a:srgbClr val="002060"/>
                          </a:solidFill>
                        </a:rPr>
                        <a:t>0.08</a:t>
                      </a:r>
                    </a:p>
                  </a:txBody>
                  <a:tcPr>
                    <a:solidFill>
                      <a:srgbClr val="F2F2F2"/>
                    </a:solidFill>
                  </a:tcPr>
                </a:tc>
                <a:tc>
                  <a:txBody>
                    <a:bodyPr/>
                    <a:lstStyle/>
                    <a:p>
                      <a:pPr algn="ctr"/>
                      <a:r>
                        <a:rPr lang="en-US" sz="1600" dirty="0">
                          <a:solidFill>
                            <a:srgbClr val="002060"/>
                          </a:solidFill>
                        </a:rPr>
                        <a:t>0.04</a:t>
                      </a:r>
                    </a:p>
                  </a:txBody>
                  <a:tcPr>
                    <a:solidFill>
                      <a:srgbClr val="F2F2F2"/>
                    </a:solidFill>
                  </a:tcPr>
                </a:tc>
                <a:extLst>
                  <a:ext uri="{0D108BD9-81ED-4DB2-BD59-A6C34878D82A}">
                    <a16:rowId xmlns:a16="http://schemas.microsoft.com/office/drawing/2014/main" val="1597933215"/>
                  </a:ext>
                </a:extLst>
              </a:tr>
            </a:tbl>
          </a:graphicData>
        </a:graphic>
      </p:graphicFrame>
      <p:graphicFrame>
        <p:nvGraphicFramePr>
          <p:cNvPr id="10" name="Table 9">
            <a:extLst>
              <a:ext uri="{FF2B5EF4-FFF2-40B4-BE49-F238E27FC236}">
                <a16:creationId xmlns:a16="http://schemas.microsoft.com/office/drawing/2014/main" id="{E7E8762C-A583-B856-4704-CD8A5F5BBDA5}"/>
              </a:ext>
            </a:extLst>
          </p:cNvPr>
          <p:cNvGraphicFramePr>
            <a:graphicFrameLocks noGrp="1"/>
          </p:cNvGraphicFramePr>
          <p:nvPr/>
        </p:nvGraphicFramePr>
        <p:xfrm>
          <a:off x="6351741" y="4695269"/>
          <a:ext cx="5044209" cy="640080"/>
        </p:xfrm>
        <a:graphic>
          <a:graphicData uri="http://schemas.openxmlformats.org/drawingml/2006/table">
            <a:tbl>
              <a:tblPr firstRow="1" bandRow="1">
                <a:tableStyleId>{5C22544A-7EE6-4342-B048-85BDC9FD1C3A}</a:tableStyleId>
              </a:tblPr>
              <a:tblGrid>
                <a:gridCol w="1681403">
                  <a:extLst>
                    <a:ext uri="{9D8B030D-6E8A-4147-A177-3AD203B41FA5}">
                      <a16:colId xmlns:a16="http://schemas.microsoft.com/office/drawing/2014/main" val="3857549102"/>
                    </a:ext>
                  </a:extLst>
                </a:gridCol>
                <a:gridCol w="1681403">
                  <a:extLst>
                    <a:ext uri="{9D8B030D-6E8A-4147-A177-3AD203B41FA5}">
                      <a16:colId xmlns:a16="http://schemas.microsoft.com/office/drawing/2014/main" val="198022182"/>
                    </a:ext>
                  </a:extLst>
                </a:gridCol>
                <a:gridCol w="1681403">
                  <a:extLst>
                    <a:ext uri="{9D8B030D-6E8A-4147-A177-3AD203B41FA5}">
                      <a16:colId xmlns:a16="http://schemas.microsoft.com/office/drawing/2014/main" val="273561159"/>
                    </a:ext>
                  </a:extLst>
                </a:gridCol>
              </a:tblGrid>
              <a:tr h="482559">
                <a:tc>
                  <a:txBody>
                    <a:bodyPr/>
                    <a:lstStyle/>
                    <a:p>
                      <a:r>
                        <a:rPr lang="en-US" dirty="0"/>
                        <a:t>Final Score &amp; Ranking</a:t>
                      </a:r>
                    </a:p>
                  </a:txBody>
                  <a:tcPr>
                    <a:solidFill>
                      <a:schemeClr val="tx2"/>
                    </a:solidFill>
                  </a:tcPr>
                </a:tc>
                <a:tc>
                  <a:txBody>
                    <a:bodyPr/>
                    <a:lstStyle/>
                    <a:p>
                      <a:pPr algn="ctr"/>
                      <a:r>
                        <a:rPr lang="en-US" dirty="0"/>
                        <a:t>3.23</a:t>
                      </a:r>
                    </a:p>
                  </a:txBody>
                  <a:tcPr>
                    <a:solidFill>
                      <a:schemeClr val="tx2"/>
                    </a:solidFill>
                  </a:tcPr>
                </a:tc>
                <a:tc>
                  <a:txBody>
                    <a:bodyPr/>
                    <a:lstStyle/>
                    <a:p>
                      <a:pPr algn="ctr"/>
                      <a:r>
                        <a:rPr lang="en-US" dirty="0"/>
                        <a:t>5</a:t>
                      </a:r>
                    </a:p>
                  </a:txBody>
                  <a:tcPr>
                    <a:solidFill>
                      <a:schemeClr val="tx2"/>
                    </a:solidFill>
                  </a:tcPr>
                </a:tc>
                <a:extLst>
                  <a:ext uri="{0D108BD9-81ED-4DB2-BD59-A6C34878D82A}">
                    <a16:rowId xmlns:a16="http://schemas.microsoft.com/office/drawing/2014/main" val="3054826146"/>
                  </a:ext>
                </a:extLst>
              </a:tr>
            </a:tbl>
          </a:graphicData>
        </a:graphic>
      </p:graphicFrame>
      <p:pic>
        <p:nvPicPr>
          <p:cNvPr id="13" name="Picture 12">
            <a:extLst>
              <a:ext uri="{FF2B5EF4-FFF2-40B4-BE49-F238E27FC236}">
                <a16:creationId xmlns:a16="http://schemas.microsoft.com/office/drawing/2014/main" id="{7EF64F77-935F-2F2D-EA96-F144F841A6E0}"/>
              </a:ext>
            </a:extLst>
          </p:cNvPr>
          <p:cNvPicPr>
            <a:picLocks noChangeAspect="1"/>
          </p:cNvPicPr>
          <p:nvPr/>
        </p:nvPicPr>
        <p:blipFill>
          <a:blip r:embed="rId3"/>
          <a:srcRect r="11737"/>
          <a:stretch/>
        </p:blipFill>
        <p:spPr>
          <a:xfrm>
            <a:off x="396208" y="1060389"/>
            <a:ext cx="5664832" cy="3778885"/>
          </a:xfrm>
          <a:prstGeom prst="rect">
            <a:avLst/>
          </a:prstGeom>
        </p:spPr>
      </p:pic>
    </p:spTree>
    <p:extLst>
      <p:ext uri="{BB962C8B-B14F-4D97-AF65-F5344CB8AC3E}">
        <p14:creationId xmlns:p14="http://schemas.microsoft.com/office/powerpoint/2010/main" val="373142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a:extLst>
              <a:ext uri="{FF2B5EF4-FFF2-40B4-BE49-F238E27FC236}">
                <a16:creationId xmlns:a16="http://schemas.microsoft.com/office/drawing/2014/main" id="{57714235-F2CB-E3EC-0270-257B830A228C}"/>
              </a:ext>
            </a:extLst>
          </p:cNvPr>
          <p:cNvSpPr/>
          <p:nvPr/>
        </p:nvSpPr>
        <p:spPr>
          <a:xfrm>
            <a:off x="8122567" y="1561454"/>
            <a:ext cx="1717068" cy="1960280"/>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Karoo </a:t>
            </a:r>
          </a:p>
          <a:p>
            <a:pPr algn="ctr"/>
            <a:r>
              <a:rPr lang="en-GB" sz="2000" b="1" dirty="0">
                <a:solidFill>
                  <a:schemeClr val="tx1"/>
                </a:solidFill>
                <a:latin typeface="Century Gothic" panose="020B0502020202020204" pitchFamily="34" charset="0"/>
              </a:rPr>
              <a:t>Prince Albert</a:t>
            </a:r>
            <a:endParaRPr lang="en-GB" sz="1600" dirty="0">
              <a:solidFill>
                <a:schemeClr val="tx1"/>
              </a:solidFill>
              <a:latin typeface="Century Gothic" panose="020B0502020202020204" pitchFamily="34" charset="0"/>
            </a:endParaRPr>
          </a:p>
          <a:p>
            <a:pPr algn="ctr"/>
            <a:endParaRPr lang="en-GB" sz="14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7km W of PA</a:t>
            </a:r>
          </a:p>
        </p:txBody>
      </p:sp>
      <p:sp>
        <p:nvSpPr>
          <p:cNvPr id="16" name="Rounded Rectangle 15">
            <a:extLst>
              <a:ext uri="{FF2B5EF4-FFF2-40B4-BE49-F238E27FC236}">
                <a16:creationId xmlns:a16="http://schemas.microsoft.com/office/drawing/2014/main" id="{494F5B75-1C5B-5F45-EADB-44ABF31E1717}"/>
              </a:ext>
            </a:extLst>
          </p:cNvPr>
          <p:cNvSpPr/>
          <p:nvPr/>
        </p:nvSpPr>
        <p:spPr>
          <a:xfrm>
            <a:off x="4440157" y="1569700"/>
            <a:ext cx="1717069" cy="1960280"/>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George</a:t>
            </a:r>
            <a:endParaRPr lang="en-GB" b="1" dirty="0">
              <a:solidFill>
                <a:schemeClr val="tx1"/>
              </a:solidFill>
              <a:latin typeface="Century Gothic" panose="020B0502020202020204" pitchFamily="34" charset="0"/>
            </a:endParaRPr>
          </a:p>
          <a:p>
            <a:pPr algn="ctr"/>
            <a:endParaRPr lang="en-GB" sz="1400" b="1"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a:t>
            </a:r>
          </a:p>
          <a:p>
            <a:pPr algn="ctr"/>
            <a:r>
              <a:rPr lang="en-GB" sz="1600" dirty="0">
                <a:solidFill>
                  <a:schemeClr val="tx1"/>
                </a:solidFill>
                <a:latin typeface="Century Gothic" panose="020B0502020202020204" pitchFamily="34" charset="0"/>
              </a:rPr>
              <a:t>North of George</a:t>
            </a:r>
          </a:p>
          <a:p>
            <a:pPr algn="ctr"/>
            <a:endParaRPr lang="en-GB" sz="1400" dirty="0">
              <a:solidFill>
                <a:schemeClr val="tx1"/>
              </a:solidFill>
              <a:latin typeface="Century Gothic" panose="020B0502020202020204" pitchFamily="34" charset="0"/>
            </a:endParaRPr>
          </a:p>
        </p:txBody>
      </p:sp>
      <p:sp>
        <p:nvSpPr>
          <p:cNvPr id="4" name="Rounded Rectangle 3">
            <a:extLst>
              <a:ext uri="{FF2B5EF4-FFF2-40B4-BE49-F238E27FC236}">
                <a16:creationId xmlns:a16="http://schemas.microsoft.com/office/drawing/2014/main" id="{50364464-EF88-68C3-5E6C-58ABCF5486FA}"/>
              </a:ext>
            </a:extLst>
          </p:cNvPr>
          <p:cNvSpPr/>
          <p:nvPr/>
        </p:nvSpPr>
        <p:spPr>
          <a:xfrm>
            <a:off x="709442" y="1565523"/>
            <a:ext cx="1658553" cy="1917950"/>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Saldanha</a:t>
            </a:r>
          </a:p>
          <a:p>
            <a:pPr algn="ctr"/>
            <a:endParaRPr lang="en-GB" sz="16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north of Saldanha Bay</a:t>
            </a:r>
          </a:p>
          <a:p>
            <a:pPr algn="ctr"/>
            <a:endParaRPr lang="en-GB" sz="1600" dirty="0">
              <a:solidFill>
                <a:schemeClr val="tx1"/>
              </a:solidFill>
              <a:latin typeface="Century Gothic" panose="020B0502020202020204" pitchFamily="34" charset="0"/>
            </a:endParaRPr>
          </a:p>
        </p:txBody>
      </p:sp>
      <p:sp>
        <p:nvSpPr>
          <p:cNvPr id="5" name="Title 1">
            <a:extLst>
              <a:ext uri="{FF2B5EF4-FFF2-40B4-BE49-F238E27FC236}">
                <a16:creationId xmlns:a16="http://schemas.microsoft.com/office/drawing/2014/main" id="{22FEDCFA-BF9F-EEB1-3DC1-415A09EB63AE}"/>
              </a:ext>
            </a:extLst>
          </p:cNvPr>
          <p:cNvSpPr>
            <a:spLocks noGrp="1"/>
          </p:cNvSpPr>
          <p:nvPr>
            <p:ph type="title"/>
          </p:nvPr>
        </p:nvSpPr>
        <p:spPr>
          <a:xfrm>
            <a:off x="248118" y="137978"/>
            <a:ext cx="6261615" cy="919502"/>
          </a:xfrm>
        </p:spPr>
        <p:txBody>
          <a:bodyPr>
            <a:normAutofit/>
          </a:bodyPr>
          <a:lstStyle/>
          <a:p>
            <a:r>
              <a:rPr lang="en-US" b="0" dirty="0"/>
              <a:t>Summary 6 Site Locations </a:t>
            </a:r>
          </a:p>
        </p:txBody>
      </p:sp>
      <p:sp>
        <p:nvSpPr>
          <p:cNvPr id="6" name="Teardrop 5">
            <a:extLst>
              <a:ext uri="{FF2B5EF4-FFF2-40B4-BE49-F238E27FC236}">
                <a16:creationId xmlns:a16="http://schemas.microsoft.com/office/drawing/2014/main" id="{AAB7A034-C595-0097-445A-68C4D73AE23B}"/>
              </a:ext>
            </a:extLst>
          </p:cNvPr>
          <p:cNvSpPr/>
          <p:nvPr/>
        </p:nvSpPr>
        <p:spPr>
          <a:xfrm rot="8100000">
            <a:off x="1294331" y="1222367"/>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3D8F7C4-5147-BB2D-4E49-0AAC0874F2F1}"/>
              </a:ext>
            </a:extLst>
          </p:cNvPr>
          <p:cNvSpPr txBox="1"/>
          <p:nvPr/>
        </p:nvSpPr>
        <p:spPr>
          <a:xfrm>
            <a:off x="1330123" y="1240632"/>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1</a:t>
            </a:r>
          </a:p>
        </p:txBody>
      </p:sp>
      <p:sp>
        <p:nvSpPr>
          <p:cNvPr id="8" name="Rounded Rectangle 7">
            <a:extLst>
              <a:ext uri="{FF2B5EF4-FFF2-40B4-BE49-F238E27FC236}">
                <a16:creationId xmlns:a16="http://schemas.microsoft.com/office/drawing/2014/main" id="{4397FDC5-1C49-6540-79C3-23D35BFADCC2}"/>
              </a:ext>
            </a:extLst>
          </p:cNvPr>
          <p:cNvSpPr/>
          <p:nvPr/>
        </p:nvSpPr>
        <p:spPr>
          <a:xfrm>
            <a:off x="6275298" y="1565523"/>
            <a:ext cx="1658554" cy="1960280"/>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Atlantis</a:t>
            </a:r>
            <a:endParaRPr lang="en-GB" sz="1600" dirty="0">
              <a:solidFill>
                <a:schemeClr val="tx1"/>
              </a:solidFill>
              <a:latin typeface="Century Gothic" panose="020B0502020202020204" pitchFamily="34" charset="0"/>
            </a:endParaRPr>
          </a:p>
          <a:p>
            <a:pPr algn="ctr"/>
            <a:endParaRPr lang="en-GB" sz="1000" b="1"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a:t>
            </a:r>
          </a:p>
          <a:p>
            <a:pPr algn="ctr"/>
            <a:r>
              <a:rPr lang="en-GB" sz="1600" dirty="0">
                <a:solidFill>
                  <a:schemeClr val="tx1"/>
                </a:solidFill>
                <a:latin typeface="Century Gothic" panose="020B0502020202020204" pitchFamily="34" charset="0"/>
              </a:rPr>
              <a:t>W of Atlantis SEZ</a:t>
            </a:r>
          </a:p>
          <a:p>
            <a:pPr algn="ctr"/>
            <a:endParaRPr lang="en-GB" sz="2000" dirty="0">
              <a:solidFill>
                <a:schemeClr val="tx1"/>
              </a:solidFill>
              <a:latin typeface="Century Gothic" panose="020B0502020202020204" pitchFamily="34" charset="0"/>
            </a:endParaRPr>
          </a:p>
        </p:txBody>
      </p:sp>
      <p:sp>
        <p:nvSpPr>
          <p:cNvPr id="11" name="Rounded Rectangle 10">
            <a:extLst>
              <a:ext uri="{FF2B5EF4-FFF2-40B4-BE49-F238E27FC236}">
                <a16:creationId xmlns:a16="http://schemas.microsoft.com/office/drawing/2014/main" id="{0AF62929-12CD-BB40-E6FA-3DDE4BB7B169}"/>
              </a:ext>
            </a:extLst>
          </p:cNvPr>
          <p:cNvSpPr/>
          <p:nvPr/>
        </p:nvSpPr>
        <p:spPr>
          <a:xfrm>
            <a:off x="9942960" y="1568535"/>
            <a:ext cx="1791298" cy="1960280"/>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Stellenbosch</a:t>
            </a:r>
          </a:p>
          <a:p>
            <a:pPr algn="ctr"/>
            <a:endParaRPr lang="en-GB" sz="10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a:t>
            </a:r>
          </a:p>
          <a:p>
            <a:pPr algn="ctr"/>
            <a:r>
              <a:rPr lang="en-GB" sz="1600" dirty="0">
                <a:solidFill>
                  <a:schemeClr val="tx1"/>
                </a:solidFill>
                <a:latin typeface="Century Gothic" panose="020B0502020202020204" pitchFamily="34" charset="0"/>
              </a:rPr>
              <a:t>E of Somerset West</a:t>
            </a:r>
          </a:p>
          <a:p>
            <a:pPr algn="ctr"/>
            <a:endParaRPr lang="en-GB" sz="1600" dirty="0">
              <a:solidFill>
                <a:schemeClr val="tx1"/>
              </a:solidFill>
              <a:latin typeface="Century Gothic" panose="020B0502020202020204" pitchFamily="34" charset="0"/>
            </a:endParaRPr>
          </a:p>
        </p:txBody>
      </p:sp>
      <p:sp>
        <p:nvSpPr>
          <p:cNvPr id="13" name="Rounded Rectangle 12">
            <a:extLst>
              <a:ext uri="{FF2B5EF4-FFF2-40B4-BE49-F238E27FC236}">
                <a16:creationId xmlns:a16="http://schemas.microsoft.com/office/drawing/2014/main" id="{C27FF073-E126-B290-6353-C0641DD59CA9}"/>
              </a:ext>
            </a:extLst>
          </p:cNvPr>
          <p:cNvSpPr/>
          <p:nvPr/>
        </p:nvSpPr>
        <p:spPr>
          <a:xfrm>
            <a:off x="2507536" y="1541535"/>
            <a:ext cx="1743906" cy="1924635"/>
          </a:xfrm>
          <a:prstGeom prst="roundRect">
            <a:avLst>
              <a:gd name="adj" fmla="val 0"/>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Karoo </a:t>
            </a:r>
          </a:p>
          <a:p>
            <a:pPr algn="ctr"/>
            <a:r>
              <a:rPr lang="en-GB" sz="2000" b="1" dirty="0">
                <a:solidFill>
                  <a:schemeClr val="tx1"/>
                </a:solidFill>
                <a:latin typeface="Century Gothic" panose="020B0502020202020204" pitchFamily="34" charset="0"/>
              </a:rPr>
              <a:t>Beaufort West</a:t>
            </a:r>
          </a:p>
          <a:p>
            <a:pPr algn="ctr"/>
            <a:endParaRPr lang="en-GB" sz="1400" dirty="0">
              <a:solidFill>
                <a:schemeClr val="tx1"/>
              </a:solidFill>
              <a:latin typeface="Century Gothic" panose="020B0502020202020204" pitchFamily="34" charset="0"/>
            </a:endParaRPr>
          </a:p>
          <a:p>
            <a:pPr algn="ctr"/>
            <a:r>
              <a:rPr lang="en-GB" sz="1600" dirty="0">
                <a:solidFill>
                  <a:schemeClr val="tx1"/>
                </a:solidFill>
                <a:latin typeface="Century Gothic" panose="020B0502020202020204" pitchFamily="34" charset="0"/>
              </a:rPr>
              <a:t>Site location: NW of BW</a:t>
            </a:r>
          </a:p>
        </p:txBody>
      </p:sp>
      <p:sp>
        <p:nvSpPr>
          <p:cNvPr id="9" name="Teardrop 8">
            <a:extLst>
              <a:ext uri="{FF2B5EF4-FFF2-40B4-BE49-F238E27FC236}">
                <a16:creationId xmlns:a16="http://schemas.microsoft.com/office/drawing/2014/main" id="{0482D371-ED34-59E2-EE1E-36EFC9C156BA}"/>
              </a:ext>
            </a:extLst>
          </p:cNvPr>
          <p:cNvSpPr/>
          <p:nvPr/>
        </p:nvSpPr>
        <p:spPr>
          <a:xfrm rot="8100000">
            <a:off x="3190180" y="1222369"/>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0D79D73-C824-1B50-30D1-D74A21D9673D}"/>
              </a:ext>
            </a:extLst>
          </p:cNvPr>
          <p:cNvSpPr txBox="1"/>
          <p:nvPr/>
        </p:nvSpPr>
        <p:spPr>
          <a:xfrm>
            <a:off x="7000776" y="1218598"/>
            <a:ext cx="29174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4</a:t>
            </a:r>
          </a:p>
        </p:txBody>
      </p:sp>
      <p:sp>
        <p:nvSpPr>
          <p:cNvPr id="17" name="Teardrop 16">
            <a:extLst>
              <a:ext uri="{FF2B5EF4-FFF2-40B4-BE49-F238E27FC236}">
                <a16:creationId xmlns:a16="http://schemas.microsoft.com/office/drawing/2014/main" id="{03CBEF22-35DC-F420-19A2-6345E58FD324}"/>
              </a:ext>
            </a:extLst>
          </p:cNvPr>
          <p:cNvSpPr/>
          <p:nvPr/>
        </p:nvSpPr>
        <p:spPr>
          <a:xfrm rot="8100000">
            <a:off x="8731612" y="120033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3737EA7-DF6C-ACD9-ED15-5E8EEFE7D03A}"/>
              </a:ext>
            </a:extLst>
          </p:cNvPr>
          <p:cNvSpPr txBox="1"/>
          <p:nvPr/>
        </p:nvSpPr>
        <p:spPr>
          <a:xfrm>
            <a:off x="8777795" y="121859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5</a:t>
            </a:r>
          </a:p>
        </p:txBody>
      </p:sp>
      <p:sp>
        <p:nvSpPr>
          <p:cNvPr id="19" name="Rounded Rectangle 18">
            <a:extLst>
              <a:ext uri="{FF2B5EF4-FFF2-40B4-BE49-F238E27FC236}">
                <a16:creationId xmlns:a16="http://schemas.microsoft.com/office/drawing/2014/main" id="{61EF8ACC-FEEB-DE01-6138-53050F6D2EBE}"/>
              </a:ext>
            </a:extLst>
          </p:cNvPr>
          <p:cNvSpPr/>
          <p:nvPr/>
        </p:nvSpPr>
        <p:spPr>
          <a:xfrm>
            <a:off x="709442" y="3475442"/>
            <a:ext cx="1658553"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4.10 </a:t>
            </a:r>
          </a:p>
        </p:txBody>
      </p:sp>
      <p:sp>
        <p:nvSpPr>
          <p:cNvPr id="20" name="Rounded Rectangle 19">
            <a:extLst>
              <a:ext uri="{FF2B5EF4-FFF2-40B4-BE49-F238E27FC236}">
                <a16:creationId xmlns:a16="http://schemas.microsoft.com/office/drawing/2014/main" id="{3974884A-E122-0E1A-7F62-455DD4C45F3E}"/>
              </a:ext>
            </a:extLst>
          </p:cNvPr>
          <p:cNvSpPr/>
          <p:nvPr/>
        </p:nvSpPr>
        <p:spPr>
          <a:xfrm>
            <a:off x="6275298" y="3473349"/>
            <a:ext cx="1658552"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3.39</a:t>
            </a:r>
          </a:p>
        </p:txBody>
      </p:sp>
      <p:sp>
        <p:nvSpPr>
          <p:cNvPr id="21" name="Rounded Rectangle 20">
            <a:extLst>
              <a:ext uri="{FF2B5EF4-FFF2-40B4-BE49-F238E27FC236}">
                <a16:creationId xmlns:a16="http://schemas.microsoft.com/office/drawing/2014/main" id="{5EECB22F-7CA6-0331-3AFE-786ABBD7CA5B}"/>
              </a:ext>
            </a:extLst>
          </p:cNvPr>
          <p:cNvSpPr/>
          <p:nvPr/>
        </p:nvSpPr>
        <p:spPr>
          <a:xfrm>
            <a:off x="9942961" y="3482523"/>
            <a:ext cx="1791297"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0.00</a:t>
            </a:r>
          </a:p>
        </p:txBody>
      </p:sp>
      <p:sp>
        <p:nvSpPr>
          <p:cNvPr id="22" name="Rounded Rectangle 21">
            <a:extLst>
              <a:ext uri="{FF2B5EF4-FFF2-40B4-BE49-F238E27FC236}">
                <a16:creationId xmlns:a16="http://schemas.microsoft.com/office/drawing/2014/main" id="{C6250A26-337C-FEC8-C20C-DE0C8BC69F2F}"/>
              </a:ext>
            </a:extLst>
          </p:cNvPr>
          <p:cNvSpPr/>
          <p:nvPr/>
        </p:nvSpPr>
        <p:spPr>
          <a:xfrm>
            <a:off x="2507536" y="3475442"/>
            <a:ext cx="1743905"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entury Gothic" panose="020B0502020202020204" pitchFamily="34" charset="0"/>
              </a:rPr>
              <a:t>Score: 3.92</a:t>
            </a:r>
          </a:p>
        </p:txBody>
      </p:sp>
      <p:sp>
        <p:nvSpPr>
          <p:cNvPr id="23" name="Rounded Rectangle 22">
            <a:extLst>
              <a:ext uri="{FF2B5EF4-FFF2-40B4-BE49-F238E27FC236}">
                <a16:creationId xmlns:a16="http://schemas.microsoft.com/office/drawing/2014/main" id="{69D92A36-3FB4-FA32-4CCF-DD82B29FE43F}"/>
              </a:ext>
            </a:extLst>
          </p:cNvPr>
          <p:cNvSpPr/>
          <p:nvPr/>
        </p:nvSpPr>
        <p:spPr>
          <a:xfrm>
            <a:off x="4440155" y="3479331"/>
            <a:ext cx="1717069"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Century Gothic" panose="020B0502020202020204" pitchFamily="34" charset="0"/>
              </a:rPr>
              <a:t>Score: 3.67</a:t>
            </a:r>
          </a:p>
        </p:txBody>
      </p:sp>
      <p:sp>
        <p:nvSpPr>
          <p:cNvPr id="24" name="Teardrop 23">
            <a:extLst>
              <a:ext uri="{FF2B5EF4-FFF2-40B4-BE49-F238E27FC236}">
                <a16:creationId xmlns:a16="http://schemas.microsoft.com/office/drawing/2014/main" id="{E4381CC1-713B-315C-A4AD-0DB97D21FE15}"/>
              </a:ext>
            </a:extLst>
          </p:cNvPr>
          <p:cNvSpPr/>
          <p:nvPr/>
        </p:nvSpPr>
        <p:spPr>
          <a:xfrm rot="8100000">
            <a:off x="5090959" y="122648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97A9DD0-5D6C-A4B5-C7D4-AD1B258BB80E}"/>
              </a:ext>
            </a:extLst>
          </p:cNvPr>
          <p:cNvSpPr txBox="1"/>
          <p:nvPr/>
        </p:nvSpPr>
        <p:spPr>
          <a:xfrm>
            <a:off x="5148695" y="1247980"/>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Century Gothic" panose="020F0302020204030204"/>
              </a:rPr>
              <a:t>3</a:t>
            </a: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7" name="Teardrop 26">
            <a:extLst>
              <a:ext uri="{FF2B5EF4-FFF2-40B4-BE49-F238E27FC236}">
                <a16:creationId xmlns:a16="http://schemas.microsoft.com/office/drawing/2014/main" id="{6D7647D9-FB26-4837-C5B4-09CA0A879FDA}"/>
              </a:ext>
            </a:extLst>
          </p:cNvPr>
          <p:cNvSpPr/>
          <p:nvPr/>
        </p:nvSpPr>
        <p:spPr>
          <a:xfrm rot="8100000">
            <a:off x="10557759" y="1233685"/>
            <a:ext cx="425297"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7CD433A-CC25-9E70-92E3-5DD1B1B0DD03}"/>
              </a:ext>
            </a:extLst>
          </p:cNvPr>
          <p:cNvSpPr txBox="1"/>
          <p:nvPr/>
        </p:nvSpPr>
        <p:spPr>
          <a:xfrm>
            <a:off x="10608381" y="1262666"/>
            <a:ext cx="31622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Century Gothic" panose="020F0302020204030204"/>
              </a:rPr>
              <a:t>6</a:t>
            </a: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9" name="Rounded Rectangle 28">
            <a:extLst>
              <a:ext uri="{FF2B5EF4-FFF2-40B4-BE49-F238E27FC236}">
                <a16:creationId xmlns:a16="http://schemas.microsoft.com/office/drawing/2014/main" id="{5C830DFA-78A4-672B-0A0B-35A870CA7885}"/>
              </a:ext>
            </a:extLst>
          </p:cNvPr>
          <p:cNvSpPr/>
          <p:nvPr/>
        </p:nvSpPr>
        <p:spPr>
          <a:xfrm>
            <a:off x="8122567" y="3491314"/>
            <a:ext cx="1717068" cy="542113"/>
          </a:xfrm>
          <a:prstGeom prst="roundRect">
            <a:avLst>
              <a:gd name="adj" fmla="val 0"/>
            </a:avLst>
          </a:prstGeom>
          <a:solidFill>
            <a:srgbClr val="0070C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Century Gothic" panose="020B0502020202020204" pitchFamily="34" charset="0"/>
              </a:rPr>
              <a:t>Score: 3.23</a:t>
            </a:r>
          </a:p>
        </p:txBody>
      </p:sp>
      <p:pic>
        <p:nvPicPr>
          <p:cNvPr id="36" name="Picture 35">
            <a:extLst>
              <a:ext uri="{FF2B5EF4-FFF2-40B4-BE49-F238E27FC236}">
                <a16:creationId xmlns:a16="http://schemas.microsoft.com/office/drawing/2014/main" id="{0DCEDADB-B32F-1583-ED24-26A69EDF790A}"/>
              </a:ext>
            </a:extLst>
          </p:cNvPr>
          <p:cNvPicPr>
            <a:picLocks noChangeAspect="1"/>
          </p:cNvPicPr>
          <p:nvPr/>
        </p:nvPicPr>
        <p:blipFill>
          <a:blip r:embed="rId2"/>
          <a:stretch>
            <a:fillRect/>
          </a:stretch>
        </p:blipFill>
        <p:spPr>
          <a:xfrm>
            <a:off x="10048007" y="496629"/>
            <a:ext cx="487689" cy="487689"/>
          </a:xfrm>
          <a:prstGeom prst="rect">
            <a:avLst/>
          </a:prstGeom>
        </p:spPr>
      </p:pic>
      <p:sp>
        <p:nvSpPr>
          <p:cNvPr id="37" name="Round Same-side Corner of Rectangle 36">
            <a:extLst>
              <a:ext uri="{FF2B5EF4-FFF2-40B4-BE49-F238E27FC236}">
                <a16:creationId xmlns:a16="http://schemas.microsoft.com/office/drawing/2014/main" id="{8A3A576F-EE9D-22CA-06CC-88A65F8168E8}"/>
              </a:ext>
            </a:extLst>
          </p:cNvPr>
          <p:cNvSpPr/>
          <p:nvPr/>
        </p:nvSpPr>
        <p:spPr>
          <a:xfrm rot="16200000">
            <a:off x="10626646" y="-48239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064BA051-7C3D-F59C-019F-7E1B65768A68}"/>
              </a:ext>
            </a:extLst>
          </p:cNvPr>
          <p:cNvSpPr txBox="1"/>
          <p:nvPr/>
        </p:nvSpPr>
        <p:spPr>
          <a:xfrm>
            <a:off x="10563522" y="489392"/>
            <a:ext cx="1202491" cy="461665"/>
          </a:xfrm>
          <a:prstGeom prst="rect">
            <a:avLst/>
          </a:prstGeom>
          <a:noFill/>
        </p:spPr>
        <p:txBody>
          <a:bodyPr wrap="square" rtlCol="0">
            <a:spAutoFit/>
          </a:bodyPr>
          <a:lstStyle/>
          <a:p>
            <a:r>
              <a:rPr lang="en-US" sz="1200" i="1" dirty="0">
                <a:latin typeface="Century Gothic" panose="020B0502020202020204" pitchFamily="34" charset="0"/>
              </a:rPr>
              <a:t>Site-specific</a:t>
            </a:r>
          </a:p>
          <a:p>
            <a:r>
              <a:rPr lang="en-US" sz="1200" i="1" dirty="0">
                <a:latin typeface="Century Gothic" panose="020B0502020202020204" pitchFamily="34" charset="0"/>
              </a:rPr>
              <a:t>Analysis</a:t>
            </a:r>
          </a:p>
        </p:txBody>
      </p:sp>
      <p:sp>
        <p:nvSpPr>
          <p:cNvPr id="39" name="Teardrop 38">
            <a:extLst>
              <a:ext uri="{FF2B5EF4-FFF2-40B4-BE49-F238E27FC236}">
                <a16:creationId xmlns:a16="http://schemas.microsoft.com/office/drawing/2014/main" id="{063AA670-E88F-5DB4-92F9-5F577491D4B8}"/>
              </a:ext>
            </a:extLst>
          </p:cNvPr>
          <p:cNvSpPr/>
          <p:nvPr/>
        </p:nvSpPr>
        <p:spPr>
          <a:xfrm rot="8100000">
            <a:off x="6862841" y="1257696"/>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87F82991-3520-32D8-3C4A-289BEA85FBA5}"/>
              </a:ext>
            </a:extLst>
          </p:cNvPr>
          <p:cNvSpPr txBox="1"/>
          <p:nvPr/>
        </p:nvSpPr>
        <p:spPr>
          <a:xfrm>
            <a:off x="6920577" y="1279193"/>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4</a:t>
            </a:r>
          </a:p>
        </p:txBody>
      </p:sp>
      <p:sp>
        <p:nvSpPr>
          <p:cNvPr id="10" name="TextBox 9">
            <a:extLst>
              <a:ext uri="{FF2B5EF4-FFF2-40B4-BE49-F238E27FC236}">
                <a16:creationId xmlns:a16="http://schemas.microsoft.com/office/drawing/2014/main" id="{327995B9-44F1-62E8-4ECD-5782B8BE2020}"/>
              </a:ext>
            </a:extLst>
          </p:cNvPr>
          <p:cNvSpPr txBox="1"/>
          <p:nvPr/>
        </p:nvSpPr>
        <p:spPr>
          <a:xfrm>
            <a:off x="3236363" y="1240634"/>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2</a:t>
            </a:r>
          </a:p>
        </p:txBody>
      </p:sp>
      <p:sp>
        <p:nvSpPr>
          <p:cNvPr id="42" name="Rectangle 41">
            <a:extLst>
              <a:ext uri="{FF2B5EF4-FFF2-40B4-BE49-F238E27FC236}">
                <a16:creationId xmlns:a16="http://schemas.microsoft.com/office/drawing/2014/main" id="{41E71344-DCCB-878B-A6B7-97431D813778}"/>
              </a:ext>
            </a:extLst>
          </p:cNvPr>
          <p:cNvSpPr/>
          <p:nvPr/>
        </p:nvSpPr>
        <p:spPr>
          <a:xfrm>
            <a:off x="709442" y="4004445"/>
            <a:ext cx="1658553" cy="842973"/>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3" name="TextBox 42">
            <a:extLst>
              <a:ext uri="{FF2B5EF4-FFF2-40B4-BE49-F238E27FC236}">
                <a16:creationId xmlns:a16="http://schemas.microsoft.com/office/drawing/2014/main" id="{F29ACA91-E77A-07F0-6CB5-9C2FEEC3150A}"/>
              </a:ext>
            </a:extLst>
          </p:cNvPr>
          <p:cNvSpPr txBox="1"/>
          <p:nvPr/>
        </p:nvSpPr>
        <p:spPr>
          <a:xfrm>
            <a:off x="131465" y="4099510"/>
            <a:ext cx="677108" cy="704680"/>
          </a:xfrm>
          <a:prstGeom prst="rect">
            <a:avLst/>
          </a:prstGeom>
          <a:noFill/>
        </p:spPr>
        <p:txBody>
          <a:bodyPr vert="vert270" wrap="none" rtlCol="0">
            <a:spAutoFit/>
          </a:bodyPr>
          <a:lstStyle/>
          <a:p>
            <a:pPr algn="ctr"/>
            <a:r>
              <a:rPr lang="en-US" sz="1600" b="1" dirty="0">
                <a:solidFill>
                  <a:srgbClr val="D63727"/>
                </a:solidFill>
              </a:rPr>
              <a:t>Safety</a:t>
            </a:r>
          </a:p>
          <a:p>
            <a:pPr algn="ctr"/>
            <a:r>
              <a:rPr lang="en-US" sz="1600" b="1" dirty="0">
                <a:solidFill>
                  <a:srgbClr val="D63727"/>
                </a:solidFill>
              </a:rPr>
              <a:t> risk</a:t>
            </a:r>
          </a:p>
        </p:txBody>
      </p:sp>
      <p:sp>
        <p:nvSpPr>
          <p:cNvPr id="45" name="TextBox 44">
            <a:extLst>
              <a:ext uri="{FF2B5EF4-FFF2-40B4-BE49-F238E27FC236}">
                <a16:creationId xmlns:a16="http://schemas.microsoft.com/office/drawing/2014/main" id="{129E1B5E-979E-202F-BC44-1E8AE364C996}"/>
              </a:ext>
            </a:extLst>
          </p:cNvPr>
          <p:cNvSpPr txBox="1"/>
          <p:nvPr/>
        </p:nvSpPr>
        <p:spPr>
          <a:xfrm>
            <a:off x="706980" y="4112490"/>
            <a:ext cx="1635506"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POTENTIALLY VIABLE</a:t>
            </a:r>
          </a:p>
        </p:txBody>
      </p:sp>
      <p:sp>
        <p:nvSpPr>
          <p:cNvPr id="46" name="Rectangle 45">
            <a:extLst>
              <a:ext uri="{FF2B5EF4-FFF2-40B4-BE49-F238E27FC236}">
                <a16:creationId xmlns:a16="http://schemas.microsoft.com/office/drawing/2014/main" id="{C30A1B34-3A2B-EFF1-A9F5-7DB10D8B0424}"/>
              </a:ext>
            </a:extLst>
          </p:cNvPr>
          <p:cNvSpPr/>
          <p:nvPr/>
        </p:nvSpPr>
        <p:spPr>
          <a:xfrm>
            <a:off x="2494990" y="4024636"/>
            <a:ext cx="1767872" cy="842973"/>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8" name="TextBox 47">
            <a:extLst>
              <a:ext uri="{FF2B5EF4-FFF2-40B4-BE49-F238E27FC236}">
                <a16:creationId xmlns:a16="http://schemas.microsoft.com/office/drawing/2014/main" id="{28648C45-B0BC-9BC1-400C-A3722ECB7945}"/>
              </a:ext>
            </a:extLst>
          </p:cNvPr>
          <p:cNvSpPr txBox="1"/>
          <p:nvPr/>
        </p:nvSpPr>
        <p:spPr>
          <a:xfrm>
            <a:off x="2470528" y="4166451"/>
            <a:ext cx="1743305"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POTENTIALLY VIABLE</a:t>
            </a:r>
          </a:p>
        </p:txBody>
      </p:sp>
      <p:sp>
        <p:nvSpPr>
          <p:cNvPr id="49" name="Rectangle 48">
            <a:extLst>
              <a:ext uri="{FF2B5EF4-FFF2-40B4-BE49-F238E27FC236}">
                <a16:creationId xmlns:a16="http://schemas.microsoft.com/office/drawing/2014/main" id="{AB985D87-B5F8-DDE8-1ED8-8472B12124E8}"/>
              </a:ext>
            </a:extLst>
          </p:cNvPr>
          <p:cNvSpPr/>
          <p:nvPr/>
        </p:nvSpPr>
        <p:spPr>
          <a:xfrm>
            <a:off x="4453204" y="4033427"/>
            <a:ext cx="1680519" cy="842974"/>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0" name="TextBox 49">
            <a:extLst>
              <a:ext uri="{FF2B5EF4-FFF2-40B4-BE49-F238E27FC236}">
                <a16:creationId xmlns:a16="http://schemas.microsoft.com/office/drawing/2014/main" id="{34082F29-6AFF-E075-9875-6DF3A3E04E8E}"/>
              </a:ext>
            </a:extLst>
          </p:cNvPr>
          <p:cNvSpPr txBox="1"/>
          <p:nvPr/>
        </p:nvSpPr>
        <p:spPr>
          <a:xfrm>
            <a:off x="4450742" y="4141472"/>
            <a:ext cx="1706482"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POTENTIALLY VIABLE</a:t>
            </a:r>
          </a:p>
        </p:txBody>
      </p:sp>
      <p:sp>
        <p:nvSpPr>
          <p:cNvPr id="51" name="Rectangle 50">
            <a:extLst>
              <a:ext uri="{FF2B5EF4-FFF2-40B4-BE49-F238E27FC236}">
                <a16:creationId xmlns:a16="http://schemas.microsoft.com/office/drawing/2014/main" id="{0A08F413-C49D-D934-923F-76E31B814648}"/>
              </a:ext>
            </a:extLst>
          </p:cNvPr>
          <p:cNvSpPr/>
          <p:nvPr/>
        </p:nvSpPr>
        <p:spPr>
          <a:xfrm>
            <a:off x="6300807" y="4024636"/>
            <a:ext cx="1633043" cy="842973"/>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2" name="TextBox 51">
            <a:extLst>
              <a:ext uri="{FF2B5EF4-FFF2-40B4-BE49-F238E27FC236}">
                <a16:creationId xmlns:a16="http://schemas.microsoft.com/office/drawing/2014/main" id="{0C736E8A-67DB-67B1-55CC-18C695F2E545}"/>
              </a:ext>
            </a:extLst>
          </p:cNvPr>
          <p:cNvSpPr txBox="1"/>
          <p:nvPr/>
        </p:nvSpPr>
        <p:spPr>
          <a:xfrm>
            <a:off x="6275298" y="4166451"/>
            <a:ext cx="1635506"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MODERATELY VIABLE</a:t>
            </a:r>
          </a:p>
        </p:txBody>
      </p:sp>
      <p:sp>
        <p:nvSpPr>
          <p:cNvPr id="53" name="Rectangle 52">
            <a:extLst>
              <a:ext uri="{FF2B5EF4-FFF2-40B4-BE49-F238E27FC236}">
                <a16:creationId xmlns:a16="http://schemas.microsoft.com/office/drawing/2014/main" id="{E0868492-8535-522C-D442-98E195C1AA47}"/>
              </a:ext>
            </a:extLst>
          </p:cNvPr>
          <p:cNvSpPr/>
          <p:nvPr/>
        </p:nvSpPr>
        <p:spPr>
          <a:xfrm>
            <a:off x="8122567" y="4033427"/>
            <a:ext cx="1717068" cy="842974"/>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4" name="TextBox 53">
            <a:extLst>
              <a:ext uri="{FF2B5EF4-FFF2-40B4-BE49-F238E27FC236}">
                <a16:creationId xmlns:a16="http://schemas.microsoft.com/office/drawing/2014/main" id="{374A9974-3991-838F-ED5D-4F4FF879A585}"/>
              </a:ext>
            </a:extLst>
          </p:cNvPr>
          <p:cNvSpPr txBox="1"/>
          <p:nvPr/>
        </p:nvSpPr>
        <p:spPr>
          <a:xfrm>
            <a:off x="8120105" y="4141472"/>
            <a:ext cx="1706482"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MODERATELY VIABLE</a:t>
            </a:r>
          </a:p>
        </p:txBody>
      </p:sp>
      <p:sp>
        <p:nvSpPr>
          <p:cNvPr id="55" name="Rectangle 54">
            <a:extLst>
              <a:ext uri="{FF2B5EF4-FFF2-40B4-BE49-F238E27FC236}">
                <a16:creationId xmlns:a16="http://schemas.microsoft.com/office/drawing/2014/main" id="{40613AE2-B479-9946-801A-D636F538A7A4}"/>
              </a:ext>
            </a:extLst>
          </p:cNvPr>
          <p:cNvSpPr/>
          <p:nvPr/>
        </p:nvSpPr>
        <p:spPr>
          <a:xfrm>
            <a:off x="9957177" y="4032493"/>
            <a:ext cx="1777081" cy="842973"/>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6" name="TextBox 55">
            <a:extLst>
              <a:ext uri="{FF2B5EF4-FFF2-40B4-BE49-F238E27FC236}">
                <a16:creationId xmlns:a16="http://schemas.microsoft.com/office/drawing/2014/main" id="{A2BB7C6A-DDF0-71FF-E9D0-D418E512E989}"/>
              </a:ext>
            </a:extLst>
          </p:cNvPr>
          <p:cNvSpPr txBox="1"/>
          <p:nvPr/>
        </p:nvSpPr>
        <p:spPr>
          <a:xfrm>
            <a:off x="9957177" y="4163291"/>
            <a:ext cx="1635506" cy="646331"/>
          </a:xfrm>
          <a:prstGeom prst="rect">
            <a:avLst/>
          </a:prstGeom>
          <a:noFill/>
        </p:spPr>
        <p:txBody>
          <a:bodyPr wrap="square">
            <a:spAutoFit/>
          </a:bodyPr>
          <a:lstStyle/>
          <a:p>
            <a:pPr algn="ctr"/>
            <a:r>
              <a:rPr lang="en-GB" sz="1800" b="1" dirty="0">
                <a:solidFill>
                  <a:schemeClr val="tx2"/>
                </a:solidFill>
                <a:latin typeface="Century Gothic" panose="020B0502020202020204" pitchFamily="34" charset="0"/>
              </a:rPr>
              <a:t>NOT</a:t>
            </a:r>
          </a:p>
          <a:p>
            <a:pPr algn="ctr"/>
            <a:r>
              <a:rPr lang="en-GB" sz="1800" b="1" dirty="0">
                <a:solidFill>
                  <a:schemeClr val="tx2"/>
                </a:solidFill>
                <a:latin typeface="Century Gothic" panose="020B0502020202020204" pitchFamily="34" charset="0"/>
              </a:rPr>
              <a:t>VIABLE</a:t>
            </a:r>
          </a:p>
        </p:txBody>
      </p:sp>
      <p:sp>
        <p:nvSpPr>
          <p:cNvPr id="58" name="TextBox 57">
            <a:extLst>
              <a:ext uri="{FF2B5EF4-FFF2-40B4-BE49-F238E27FC236}">
                <a16:creationId xmlns:a16="http://schemas.microsoft.com/office/drawing/2014/main" id="{B8979F43-852D-7FF2-C5F3-0F91F27B645E}"/>
              </a:ext>
            </a:extLst>
          </p:cNvPr>
          <p:cNvSpPr txBox="1"/>
          <p:nvPr/>
        </p:nvSpPr>
        <p:spPr>
          <a:xfrm>
            <a:off x="777796" y="4986628"/>
            <a:ext cx="1501950" cy="954107"/>
          </a:xfrm>
          <a:prstGeom prst="rect">
            <a:avLst/>
          </a:prstGeom>
          <a:noFill/>
        </p:spPr>
        <p:txBody>
          <a:bodyPr wrap="square" rtlCol="0">
            <a:spAutoFit/>
          </a:bodyPr>
          <a:lstStyle/>
          <a:p>
            <a:pPr algn="ctr"/>
            <a:r>
              <a:rPr lang="en-US" sz="1400" dirty="0">
                <a:solidFill>
                  <a:schemeClr val="tx2"/>
                </a:solidFill>
              </a:rPr>
              <a:t>Airspace, minor env risk, vertical scalability</a:t>
            </a:r>
          </a:p>
        </p:txBody>
      </p:sp>
      <p:sp>
        <p:nvSpPr>
          <p:cNvPr id="60" name="TextBox 59">
            <a:extLst>
              <a:ext uri="{FF2B5EF4-FFF2-40B4-BE49-F238E27FC236}">
                <a16:creationId xmlns:a16="http://schemas.microsoft.com/office/drawing/2014/main" id="{62C34DE1-C419-34A7-FC92-57DFE63C1601}"/>
              </a:ext>
            </a:extLst>
          </p:cNvPr>
          <p:cNvSpPr txBox="1"/>
          <p:nvPr/>
        </p:nvSpPr>
        <p:spPr>
          <a:xfrm>
            <a:off x="2386214" y="4986627"/>
            <a:ext cx="1911932" cy="954107"/>
          </a:xfrm>
          <a:prstGeom prst="rect">
            <a:avLst/>
          </a:prstGeom>
          <a:noFill/>
        </p:spPr>
        <p:txBody>
          <a:bodyPr wrap="square">
            <a:spAutoFit/>
          </a:bodyPr>
          <a:lstStyle/>
          <a:p>
            <a:pPr algn="ctr"/>
            <a:r>
              <a:rPr lang="en-GB" sz="1400" dirty="0">
                <a:solidFill>
                  <a:schemeClr val="tx2"/>
                </a:solidFill>
                <a:latin typeface="Century Gothic" panose="020B0502020202020204" pitchFamily="34" charset="0"/>
              </a:rPr>
              <a:t>CPT proximity, utilities, user attractiveness, remoteness</a:t>
            </a:r>
          </a:p>
        </p:txBody>
      </p:sp>
      <p:sp>
        <p:nvSpPr>
          <p:cNvPr id="69" name="TextBox 68">
            <a:extLst>
              <a:ext uri="{FF2B5EF4-FFF2-40B4-BE49-F238E27FC236}">
                <a16:creationId xmlns:a16="http://schemas.microsoft.com/office/drawing/2014/main" id="{75B97868-8586-9EEC-1EDC-0E50AC667B52}"/>
              </a:ext>
            </a:extLst>
          </p:cNvPr>
          <p:cNvSpPr txBox="1"/>
          <p:nvPr/>
        </p:nvSpPr>
        <p:spPr>
          <a:xfrm>
            <a:off x="4308888" y="4996842"/>
            <a:ext cx="1911932" cy="954107"/>
          </a:xfrm>
          <a:prstGeom prst="rect">
            <a:avLst/>
          </a:prstGeom>
          <a:noFill/>
        </p:spPr>
        <p:txBody>
          <a:bodyPr wrap="square">
            <a:spAutoFit/>
          </a:bodyPr>
          <a:lstStyle/>
          <a:p>
            <a:pPr algn="ctr"/>
            <a:r>
              <a:rPr lang="en-GB" sz="1400" dirty="0">
                <a:solidFill>
                  <a:schemeClr val="tx2"/>
                </a:solidFill>
                <a:latin typeface="Century Gothic" panose="020B0502020202020204" pitchFamily="34" charset="0"/>
              </a:rPr>
              <a:t>CPT proximity, utilities, user attractiveness, remoteness</a:t>
            </a:r>
          </a:p>
        </p:txBody>
      </p:sp>
      <p:sp>
        <p:nvSpPr>
          <p:cNvPr id="71" name="TextBox 70">
            <a:extLst>
              <a:ext uri="{FF2B5EF4-FFF2-40B4-BE49-F238E27FC236}">
                <a16:creationId xmlns:a16="http://schemas.microsoft.com/office/drawing/2014/main" id="{394C4C1C-7211-A913-139B-1D5BDA3EAD70}"/>
              </a:ext>
            </a:extLst>
          </p:cNvPr>
          <p:cNvSpPr txBox="1"/>
          <p:nvPr/>
        </p:nvSpPr>
        <p:spPr>
          <a:xfrm>
            <a:off x="8048101" y="5006264"/>
            <a:ext cx="1911932" cy="954107"/>
          </a:xfrm>
          <a:prstGeom prst="rect">
            <a:avLst/>
          </a:prstGeom>
          <a:noFill/>
        </p:spPr>
        <p:txBody>
          <a:bodyPr wrap="square">
            <a:spAutoFit/>
          </a:bodyPr>
          <a:lstStyle/>
          <a:p>
            <a:pPr algn="ctr"/>
            <a:r>
              <a:rPr lang="en-GB" sz="1400" dirty="0">
                <a:solidFill>
                  <a:schemeClr val="tx2"/>
                </a:solidFill>
                <a:latin typeface="Century Gothic" panose="020B0502020202020204" pitchFamily="34" charset="0"/>
              </a:rPr>
              <a:t>CPT proximity, utilities, accessibility, user attractiveness, remoteness</a:t>
            </a:r>
          </a:p>
        </p:txBody>
      </p:sp>
      <p:sp>
        <p:nvSpPr>
          <p:cNvPr id="72" name="TextBox 71">
            <a:extLst>
              <a:ext uri="{FF2B5EF4-FFF2-40B4-BE49-F238E27FC236}">
                <a16:creationId xmlns:a16="http://schemas.microsoft.com/office/drawing/2014/main" id="{E4472487-5961-C3D9-1041-152FDDC96DE6}"/>
              </a:ext>
            </a:extLst>
          </p:cNvPr>
          <p:cNvSpPr txBox="1"/>
          <p:nvPr/>
        </p:nvSpPr>
        <p:spPr>
          <a:xfrm>
            <a:off x="6290334" y="4983572"/>
            <a:ext cx="1658551" cy="1169551"/>
          </a:xfrm>
          <a:prstGeom prst="rect">
            <a:avLst/>
          </a:prstGeom>
          <a:noFill/>
        </p:spPr>
        <p:txBody>
          <a:bodyPr wrap="square" rtlCol="0">
            <a:spAutoFit/>
          </a:bodyPr>
          <a:lstStyle/>
          <a:p>
            <a:pPr algn="ctr"/>
            <a:r>
              <a:rPr lang="en-US" sz="1400" dirty="0">
                <a:solidFill>
                  <a:schemeClr val="tx2"/>
                </a:solidFill>
              </a:rPr>
              <a:t>Airspace, ground hazards, minor env risk, vertical scalability</a:t>
            </a:r>
          </a:p>
        </p:txBody>
      </p:sp>
      <p:sp>
        <p:nvSpPr>
          <p:cNvPr id="73" name="TextBox 72">
            <a:extLst>
              <a:ext uri="{FF2B5EF4-FFF2-40B4-BE49-F238E27FC236}">
                <a16:creationId xmlns:a16="http://schemas.microsoft.com/office/drawing/2014/main" id="{BECABE38-1272-BD90-A6B8-0761816AC21F}"/>
              </a:ext>
            </a:extLst>
          </p:cNvPr>
          <p:cNvSpPr txBox="1"/>
          <p:nvPr/>
        </p:nvSpPr>
        <p:spPr>
          <a:xfrm>
            <a:off x="9930991" y="5028083"/>
            <a:ext cx="1802367" cy="954107"/>
          </a:xfrm>
          <a:prstGeom prst="rect">
            <a:avLst/>
          </a:prstGeom>
          <a:noFill/>
        </p:spPr>
        <p:txBody>
          <a:bodyPr wrap="square" rtlCol="0">
            <a:spAutoFit/>
          </a:bodyPr>
          <a:lstStyle/>
          <a:p>
            <a:pPr algn="ctr"/>
            <a:r>
              <a:rPr lang="en-US" sz="1400" dirty="0">
                <a:solidFill>
                  <a:schemeClr val="tx2"/>
                </a:solidFill>
              </a:rPr>
              <a:t>Proximity to nature reserves makes a sandbox unviable, unscalable</a:t>
            </a:r>
          </a:p>
        </p:txBody>
      </p:sp>
      <p:sp>
        <p:nvSpPr>
          <p:cNvPr id="75" name="TextBox 74">
            <a:extLst>
              <a:ext uri="{FF2B5EF4-FFF2-40B4-BE49-F238E27FC236}">
                <a16:creationId xmlns:a16="http://schemas.microsoft.com/office/drawing/2014/main" id="{24D46572-0D6D-E0D8-6371-D219F8D1D332}"/>
              </a:ext>
            </a:extLst>
          </p:cNvPr>
          <p:cNvSpPr txBox="1"/>
          <p:nvPr/>
        </p:nvSpPr>
        <p:spPr>
          <a:xfrm>
            <a:off x="100688" y="4892330"/>
            <a:ext cx="677108" cy="1217641"/>
          </a:xfrm>
          <a:prstGeom prst="rect">
            <a:avLst/>
          </a:prstGeom>
          <a:noFill/>
        </p:spPr>
        <p:txBody>
          <a:bodyPr vert="vert270" wrap="none" rtlCol="0">
            <a:spAutoFit/>
          </a:bodyPr>
          <a:lstStyle/>
          <a:p>
            <a:pPr algn="ctr"/>
            <a:r>
              <a:rPr lang="en-US" sz="1600" b="1" dirty="0">
                <a:solidFill>
                  <a:srgbClr val="92D050"/>
                </a:solidFill>
              </a:rPr>
              <a:t>Cautions</a:t>
            </a:r>
          </a:p>
          <a:p>
            <a:pPr algn="ctr"/>
            <a:r>
              <a:rPr lang="en-US" sz="1600" b="1" dirty="0">
                <a:solidFill>
                  <a:srgbClr val="92D050"/>
                </a:solidFill>
              </a:rPr>
              <a:t>&amp; concerns</a:t>
            </a:r>
          </a:p>
        </p:txBody>
      </p:sp>
    </p:spTree>
    <p:extLst>
      <p:ext uri="{BB962C8B-B14F-4D97-AF65-F5344CB8AC3E}">
        <p14:creationId xmlns:p14="http://schemas.microsoft.com/office/powerpoint/2010/main" val="1578527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7B01C64-C069-0B14-F3AE-CC5DA42A8D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47750"/>
            <a:ext cx="12192000" cy="4755751"/>
          </a:xfrm>
          <a:prstGeom prst="rect">
            <a:avLst/>
          </a:prstGeom>
        </p:spPr>
      </p:pic>
      <p:pic>
        <p:nvPicPr>
          <p:cNvPr id="6" name="Graphic 5">
            <a:extLst>
              <a:ext uri="{FF2B5EF4-FFF2-40B4-BE49-F238E27FC236}">
                <a16:creationId xmlns:a16="http://schemas.microsoft.com/office/drawing/2014/main" id="{6A029164-5D40-BF47-D831-2084D63BEE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5531" y="1259613"/>
            <a:ext cx="11993217" cy="4424464"/>
          </a:xfrm>
          <a:prstGeom prst="rect">
            <a:avLst/>
          </a:prstGeom>
        </p:spPr>
      </p:pic>
      <p:sp>
        <p:nvSpPr>
          <p:cNvPr id="7" name="Title 3">
            <a:extLst>
              <a:ext uri="{FF2B5EF4-FFF2-40B4-BE49-F238E27FC236}">
                <a16:creationId xmlns:a16="http://schemas.microsoft.com/office/drawing/2014/main" id="{7D788CE0-D937-840B-8137-E67A7A2076B3}"/>
              </a:ext>
            </a:extLst>
          </p:cNvPr>
          <p:cNvSpPr>
            <a:spLocks noGrp="1"/>
          </p:cNvSpPr>
          <p:nvPr>
            <p:ph type="title" idx="4294967295"/>
          </p:nvPr>
        </p:nvSpPr>
        <p:spPr>
          <a:xfrm>
            <a:off x="5009322" y="2239616"/>
            <a:ext cx="6785112" cy="2491409"/>
          </a:xfrm>
        </p:spPr>
        <p:txBody>
          <a:bodyPr>
            <a:normAutofit/>
          </a:bodyPr>
          <a:lstStyle/>
          <a:p>
            <a:pPr>
              <a:lnSpc>
                <a:spcPct val="114000"/>
              </a:lnSpc>
              <a:spcAft>
                <a:spcPts val="600"/>
              </a:spcAft>
            </a:pPr>
            <a:r>
              <a:rPr lang="en-US" dirty="0">
                <a:solidFill>
                  <a:schemeClr val="bg1"/>
                </a:solidFill>
              </a:rPr>
              <a:t>Initial Institutional Arrangements</a:t>
            </a:r>
          </a:p>
        </p:txBody>
      </p:sp>
    </p:spTree>
    <p:extLst>
      <p:ext uri="{BB962C8B-B14F-4D97-AF65-F5344CB8AC3E}">
        <p14:creationId xmlns:p14="http://schemas.microsoft.com/office/powerpoint/2010/main" val="3341846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81EB4185-B9F6-0FE3-9C17-8513825B070B}"/>
              </a:ext>
            </a:extLst>
          </p:cNvPr>
          <p:cNvPicPr>
            <a:picLocks noChangeAspect="1"/>
          </p:cNvPicPr>
          <p:nvPr/>
        </p:nvPicPr>
        <p:blipFill>
          <a:blip r:embed="rId2"/>
          <a:stretch>
            <a:fillRect/>
          </a:stretch>
        </p:blipFill>
        <p:spPr>
          <a:xfrm>
            <a:off x="10009606" y="560460"/>
            <a:ext cx="497224" cy="497224"/>
          </a:xfrm>
          <a:prstGeom prst="rect">
            <a:avLst/>
          </a:prstGeom>
        </p:spPr>
      </p:pic>
      <p:sp>
        <p:nvSpPr>
          <p:cNvPr id="2" name="Title 1">
            <a:extLst>
              <a:ext uri="{FF2B5EF4-FFF2-40B4-BE49-F238E27FC236}">
                <a16:creationId xmlns:a16="http://schemas.microsoft.com/office/drawing/2014/main" id="{13398628-75AF-4196-DBCC-B5FA0BC69C01}"/>
              </a:ext>
            </a:extLst>
          </p:cNvPr>
          <p:cNvSpPr txBox="1">
            <a:spLocks/>
          </p:cNvSpPr>
          <p:nvPr/>
        </p:nvSpPr>
        <p:spPr>
          <a:xfrm>
            <a:off x="473424" y="199910"/>
            <a:ext cx="10932548" cy="7878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solidFill>
                  <a:srgbClr val="002060"/>
                </a:solidFill>
              </a:rPr>
              <a:t>Initial Institutional arrangements</a:t>
            </a:r>
          </a:p>
        </p:txBody>
      </p:sp>
      <p:sp>
        <p:nvSpPr>
          <p:cNvPr id="3" name="Rounded Rectangle 2">
            <a:extLst>
              <a:ext uri="{FF2B5EF4-FFF2-40B4-BE49-F238E27FC236}">
                <a16:creationId xmlns:a16="http://schemas.microsoft.com/office/drawing/2014/main" id="{A3FC4C4F-B7F6-E124-6F9F-458B99301938}"/>
              </a:ext>
            </a:extLst>
          </p:cNvPr>
          <p:cNvSpPr/>
          <p:nvPr/>
        </p:nvSpPr>
        <p:spPr>
          <a:xfrm>
            <a:off x="473424" y="2024743"/>
            <a:ext cx="1736377" cy="3429000"/>
          </a:xfrm>
          <a:prstGeom prst="roundRect">
            <a:avLst/>
          </a:prstGeom>
          <a:noFill/>
          <a:ln w="28575">
            <a:solidFill>
              <a:srgbClr val="0014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C54D1E-E932-5C25-89E1-3AD5798BA47B}"/>
              </a:ext>
            </a:extLst>
          </p:cNvPr>
          <p:cNvSpPr txBox="1"/>
          <p:nvPr/>
        </p:nvSpPr>
        <p:spPr>
          <a:xfrm>
            <a:off x="457097" y="2723580"/>
            <a:ext cx="1736377" cy="2031325"/>
          </a:xfrm>
          <a:prstGeom prst="rect">
            <a:avLst/>
          </a:prstGeom>
          <a:noFill/>
        </p:spPr>
        <p:txBody>
          <a:bodyPr wrap="square" rtlCol="0">
            <a:spAutoFit/>
          </a:bodyPr>
          <a:lstStyle/>
          <a:p>
            <a:pPr algn="ctr"/>
            <a:r>
              <a:rPr lang="en-US" dirty="0">
                <a:solidFill>
                  <a:srgbClr val="002060"/>
                </a:solidFill>
              </a:rPr>
              <a:t>5 Operating Models</a:t>
            </a:r>
          </a:p>
          <a:p>
            <a:pPr algn="ctr"/>
            <a:endParaRPr lang="en-US" dirty="0">
              <a:solidFill>
                <a:srgbClr val="002060"/>
              </a:solidFill>
            </a:endParaRPr>
          </a:p>
          <a:p>
            <a:pPr algn="ctr"/>
            <a:r>
              <a:rPr lang="en-US" dirty="0">
                <a:solidFill>
                  <a:srgbClr val="002060"/>
                </a:solidFill>
              </a:rPr>
              <a:t>Learnings from the international case studies</a:t>
            </a:r>
          </a:p>
        </p:txBody>
      </p:sp>
      <p:sp>
        <p:nvSpPr>
          <p:cNvPr id="5" name="Rounded Rectangle 4">
            <a:extLst>
              <a:ext uri="{FF2B5EF4-FFF2-40B4-BE49-F238E27FC236}">
                <a16:creationId xmlns:a16="http://schemas.microsoft.com/office/drawing/2014/main" id="{800B2709-C64A-8D74-7418-75A000C549B9}"/>
              </a:ext>
            </a:extLst>
          </p:cNvPr>
          <p:cNvSpPr/>
          <p:nvPr/>
        </p:nvSpPr>
        <p:spPr>
          <a:xfrm>
            <a:off x="2400196" y="2024743"/>
            <a:ext cx="1736377" cy="3429000"/>
          </a:xfrm>
          <a:prstGeom prst="roundRect">
            <a:avLst/>
          </a:prstGeom>
          <a:noFill/>
          <a:ln w="28575">
            <a:solidFill>
              <a:srgbClr val="8D80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10CF3C-2C8F-4DA3-3B0C-8C0728DB5B59}"/>
              </a:ext>
            </a:extLst>
          </p:cNvPr>
          <p:cNvSpPr txBox="1"/>
          <p:nvPr/>
        </p:nvSpPr>
        <p:spPr>
          <a:xfrm>
            <a:off x="2383867" y="2308081"/>
            <a:ext cx="1736377" cy="2862322"/>
          </a:xfrm>
          <a:prstGeom prst="rect">
            <a:avLst/>
          </a:prstGeom>
          <a:noFill/>
        </p:spPr>
        <p:txBody>
          <a:bodyPr wrap="square" rtlCol="0">
            <a:spAutoFit/>
          </a:bodyPr>
          <a:lstStyle/>
          <a:p>
            <a:pPr algn="ctr"/>
            <a:r>
              <a:rPr lang="en-US" dirty="0">
                <a:solidFill>
                  <a:srgbClr val="002060"/>
                </a:solidFill>
              </a:rPr>
              <a:t>Ownership Model</a:t>
            </a:r>
          </a:p>
          <a:p>
            <a:pPr algn="ctr"/>
            <a:endParaRPr lang="en-US" dirty="0">
              <a:solidFill>
                <a:srgbClr val="002060"/>
              </a:solidFill>
            </a:endParaRPr>
          </a:p>
          <a:p>
            <a:pPr algn="ctr"/>
            <a:r>
              <a:rPr lang="en-US" dirty="0">
                <a:solidFill>
                  <a:srgbClr val="002060"/>
                </a:solidFill>
              </a:rPr>
              <a:t>Governance structure</a:t>
            </a:r>
          </a:p>
          <a:p>
            <a:pPr algn="ctr"/>
            <a:endParaRPr lang="en-US" dirty="0">
              <a:solidFill>
                <a:srgbClr val="002060"/>
              </a:solidFill>
            </a:endParaRPr>
          </a:p>
          <a:p>
            <a:pPr algn="ctr"/>
            <a:r>
              <a:rPr lang="en-US" dirty="0">
                <a:solidFill>
                  <a:srgbClr val="002060"/>
                </a:solidFill>
              </a:rPr>
              <a:t>Regulatory environment &amp; compliance</a:t>
            </a:r>
          </a:p>
        </p:txBody>
      </p:sp>
      <p:sp>
        <p:nvSpPr>
          <p:cNvPr id="7" name="Rounded Rectangle 6">
            <a:extLst>
              <a:ext uri="{FF2B5EF4-FFF2-40B4-BE49-F238E27FC236}">
                <a16:creationId xmlns:a16="http://schemas.microsoft.com/office/drawing/2014/main" id="{67FECF7B-2A11-4CDC-818D-3BC235C2F09D}"/>
              </a:ext>
            </a:extLst>
          </p:cNvPr>
          <p:cNvSpPr/>
          <p:nvPr/>
        </p:nvSpPr>
        <p:spPr>
          <a:xfrm>
            <a:off x="4359623" y="2024743"/>
            <a:ext cx="1736377" cy="3429000"/>
          </a:xfrm>
          <a:prstGeom prst="roundRect">
            <a:avLst/>
          </a:prstGeom>
          <a:noFill/>
          <a:ln w="28575">
            <a:solidFill>
              <a:srgbClr val="8DAB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D1179A-78AD-2877-DF0D-5357623960C2}"/>
              </a:ext>
            </a:extLst>
          </p:cNvPr>
          <p:cNvSpPr txBox="1"/>
          <p:nvPr/>
        </p:nvSpPr>
        <p:spPr>
          <a:xfrm>
            <a:off x="4375951" y="2698518"/>
            <a:ext cx="1736377" cy="1754326"/>
          </a:xfrm>
          <a:prstGeom prst="rect">
            <a:avLst/>
          </a:prstGeom>
          <a:noFill/>
        </p:spPr>
        <p:txBody>
          <a:bodyPr wrap="square" rtlCol="0">
            <a:spAutoFit/>
          </a:bodyPr>
          <a:lstStyle/>
          <a:p>
            <a:pPr algn="ctr"/>
            <a:r>
              <a:rPr lang="en-US" dirty="0">
                <a:solidFill>
                  <a:srgbClr val="002060"/>
                </a:solidFill>
              </a:rPr>
              <a:t>Operational Model </a:t>
            </a:r>
          </a:p>
          <a:p>
            <a:pPr algn="ctr"/>
            <a:r>
              <a:rPr lang="en-US" dirty="0">
                <a:solidFill>
                  <a:srgbClr val="002060"/>
                </a:solidFill>
              </a:rPr>
              <a:t>&amp;</a:t>
            </a:r>
          </a:p>
          <a:p>
            <a:pPr algn="ctr"/>
            <a:r>
              <a:rPr lang="en-US" dirty="0">
                <a:solidFill>
                  <a:srgbClr val="002060"/>
                </a:solidFill>
              </a:rPr>
              <a:t>Concept of Operations (CONOPS)</a:t>
            </a:r>
          </a:p>
        </p:txBody>
      </p:sp>
      <p:sp>
        <p:nvSpPr>
          <p:cNvPr id="9" name="Rounded Rectangle 8">
            <a:extLst>
              <a:ext uri="{FF2B5EF4-FFF2-40B4-BE49-F238E27FC236}">
                <a16:creationId xmlns:a16="http://schemas.microsoft.com/office/drawing/2014/main" id="{1E11A0DC-97A1-2A1A-E21C-A1FC5F1F7F23}"/>
              </a:ext>
            </a:extLst>
          </p:cNvPr>
          <p:cNvSpPr/>
          <p:nvPr/>
        </p:nvSpPr>
        <p:spPr>
          <a:xfrm>
            <a:off x="6302720" y="2024743"/>
            <a:ext cx="1736377" cy="3429000"/>
          </a:xfrm>
          <a:prstGeom prst="roundRect">
            <a:avLst/>
          </a:prstGeom>
          <a:noFill/>
          <a:ln w="28575">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7F696D9-780F-FD72-0DA6-7020D574AF8E}"/>
              </a:ext>
            </a:extLst>
          </p:cNvPr>
          <p:cNvSpPr txBox="1"/>
          <p:nvPr/>
        </p:nvSpPr>
        <p:spPr>
          <a:xfrm>
            <a:off x="6302720" y="3028805"/>
            <a:ext cx="1736377" cy="1477328"/>
          </a:xfrm>
          <a:prstGeom prst="rect">
            <a:avLst/>
          </a:prstGeom>
          <a:noFill/>
        </p:spPr>
        <p:txBody>
          <a:bodyPr wrap="square" rtlCol="0">
            <a:spAutoFit/>
          </a:bodyPr>
          <a:lstStyle/>
          <a:p>
            <a:pPr algn="ctr"/>
            <a:r>
              <a:rPr lang="en-US" dirty="0">
                <a:solidFill>
                  <a:srgbClr val="002060"/>
                </a:solidFill>
              </a:rPr>
              <a:t>Daily management &amp; </a:t>
            </a:r>
          </a:p>
          <a:p>
            <a:pPr algn="ctr"/>
            <a:r>
              <a:rPr lang="en-US" dirty="0">
                <a:solidFill>
                  <a:srgbClr val="002060"/>
                </a:solidFill>
              </a:rPr>
              <a:t>stakeholder engagement</a:t>
            </a:r>
          </a:p>
        </p:txBody>
      </p:sp>
      <p:sp>
        <p:nvSpPr>
          <p:cNvPr id="11" name="Rounded Rectangle 10">
            <a:extLst>
              <a:ext uri="{FF2B5EF4-FFF2-40B4-BE49-F238E27FC236}">
                <a16:creationId xmlns:a16="http://schemas.microsoft.com/office/drawing/2014/main" id="{C8A4FE52-E31F-CABD-EEB0-50A47ACE8127}"/>
              </a:ext>
            </a:extLst>
          </p:cNvPr>
          <p:cNvSpPr/>
          <p:nvPr/>
        </p:nvSpPr>
        <p:spPr>
          <a:xfrm>
            <a:off x="8229492" y="2024743"/>
            <a:ext cx="1736377" cy="3429000"/>
          </a:xfrm>
          <a:prstGeom prst="roundRect">
            <a:avLst/>
          </a:prstGeom>
          <a:noFill/>
          <a:ln w="28575">
            <a:solidFill>
              <a:srgbClr val="00BD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CFD5491-EC19-DB78-08EF-7113A0782314}"/>
              </a:ext>
            </a:extLst>
          </p:cNvPr>
          <p:cNvSpPr txBox="1"/>
          <p:nvPr/>
        </p:nvSpPr>
        <p:spPr>
          <a:xfrm>
            <a:off x="8229489" y="3042947"/>
            <a:ext cx="1736377" cy="1477328"/>
          </a:xfrm>
          <a:prstGeom prst="rect">
            <a:avLst/>
          </a:prstGeom>
          <a:noFill/>
        </p:spPr>
        <p:txBody>
          <a:bodyPr wrap="square" rtlCol="0">
            <a:spAutoFit/>
          </a:bodyPr>
          <a:lstStyle/>
          <a:p>
            <a:pPr algn="ctr"/>
            <a:r>
              <a:rPr lang="en-US" dirty="0">
                <a:solidFill>
                  <a:srgbClr val="002060"/>
                </a:solidFill>
              </a:rPr>
              <a:t>Commercial growth </a:t>
            </a:r>
          </a:p>
          <a:p>
            <a:pPr algn="ctr"/>
            <a:r>
              <a:rPr lang="en-US" dirty="0">
                <a:solidFill>
                  <a:srgbClr val="002060"/>
                </a:solidFill>
              </a:rPr>
              <a:t>&amp; </a:t>
            </a:r>
          </a:p>
          <a:p>
            <a:pPr algn="ctr"/>
            <a:r>
              <a:rPr lang="en-US" dirty="0">
                <a:solidFill>
                  <a:srgbClr val="002060"/>
                </a:solidFill>
              </a:rPr>
              <a:t>industry needs</a:t>
            </a:r>
          </a:p>
        </p:txBody>
      </p:sp>
      <p:sp>
        <p:nvSpPr>
          <p:cNvPr id="13" name="Rounded Rectangle 12">
            <a:extLst>
              <a:ext uri="{FF2B5EF4-FFF2-40B4-BE49-F238E27FC236}">
                <a16:creationId xmlns:a16="http://schemas.microsoft.com/office/drawing/2014/main" id="{AA9ADE2B-3195-561C-F30A-CAAB4986E793}"/>
              </a:ext>
            </a:extLst>
          </p:cNvPr>
          <p:cNvSpPr/>
          <p:nvPr/>
        </p:nvSpPr>
        <p:spPr>
          <a:xfrm>
            <a:off x="10188919" y="2024743"/>
            <a:ext cx="1736377" cy="3429000"/>
          </a:xfrm>
          <a:prstGeom prst="roundRect">
            <a:avLst/>
          </a:prstGeom>
          <a:noFill/>
          <a:ln w="28575">
            <a:solidFill>
              <a:srgbClr val="0014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42A7428-7FD2-90CF-0C14-24DC19AA30CA}"/>
              </a:ext>
            </a:extLst>
          </p:cNvPr>
          <p:cNvSpPr txBox="1"/>
          <p:nvPr/>
        </p:nvSpPr>
        <p:spPr>
          <a:xfrm>
            <a:off x="10188919" y="3390541"/>
            <a:ext cx="1736377" cy="646331"/>
          </a:xfrm>
          <a:prstGeom prst="rect">
            <a:avLst/>
          </a:prstGeom>
          <a:noFill/>
        </p:spPr>
        <p:txBody>
          <a:bodyPr wrap="square" rtlCol="0">
            <a:spAutoFit/>
          </a:bodyPr>
          <a:lstStyle/>
          <a:p>
            <a:pPr algn="ctr"/>
            <a:r>
              <a:rPr lang="en-US" dirty="0">
                <a:solidFill>
                  <a:srgbClr val="002060"/>
                </a:solidFill>
              </a:rPr>
              <a:t>Phased evolution</a:t>
            </a:r>
          </a:p>
        </p:txBody>
      </p:sp>
      <p:sp>
        <p:nvSpPr>
          <p:cNvPr id="15" name="Rectangle 14">
            <a:extLst>
              <a:ext uri="{FF2B5EF4-FFF2-40B4-BE49-F238E27FC236}">
                <a16:creationId xmlns:a16="http://schemas.microsoft.com/office/drawing/2014/main" id="{33BAD9E6-EE80-F1A3-E9CD-88844B893455}"/>
              </a:ext>
            </a:extLst>
          </p:cNvPr>
          <p:cNvSpPr/>
          <p:nvPr/>
        </p:nvSpPr>
        <p:spPr>
          <a:xfrm>
            <a:off x="6319050" y="2394857"/>
            <a:ext cx="5606246" cy="317174"/>
          </a:xfrm>
          <a:prstGeom prst="rect">
            <a:avLst/>
          </a:prstGeom>
          <a:solidFill>
            <a:schemeClr val="tx2"/>
          </a:solidFill>
          <a:ln>
            <a:solidFill>
              <a:srgbClr val="0014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32EF54F-92DF-C383-2C6F-9E5C49AA5FC4}"/>
              </a:ext>
            </a:extLst>
          </p:cNvPr>
          <p:cNvSpPr txBox="1"/>
          <p:nvPr/>
        </p:nvSpPr>
        <p:spPr>
          <a:xfrm>
            <a:off x="7927309" y="2404254"/>
            <a:ext cx="2685351" cy="338554"/>
          </a:xfrm>
          <a:prstGeom prst="rect">
            <a:avLst/>
          </a:prstGeom>
          <a:noFill/>
        </p:spPr>
        <p:txBody>
          <a:bodyPr wrap="none" rtlCol="0">
            <a:spAutoFit/>
          </a:bodyPr>
          <a:lstStyle/>
          <a:p>
            <a:r>
              <a:rPr lang="en-US" sz="1600" dirty="0">
                <a:solidFill>
                  <a:schemeClr val="bg1"/>
                </a:solidFill>
              </a:rPr>
              <a:t>IMPLEMENTATION MODEL</a:t>
            </a:r>
          </a:p>
        </p:txBody>
      </p:sp>
      <p:sp>
        <p:nvSpPr>
          <p:cNvPr id="17" name="Rectangle 16">
            <a:extLst>
              <a:ext uri="{FF2B5EF4-FFF2-40B4-BE49-F238E27FC236}">
                <a16:creationId xmlns:a16="http://schemas.microsoft.com/office/drawing/2014/main" id="{1636BCA8-D61D-BFBD-31F7-FE2F7CEA3F86}"/>
              </a:ext>
            </a:extLst>
          </p:cNvPr>
          <p:cNvSpPr/>
          <p:nvPr/>
        </p:nvSpPr>
        <p:spPr>
          <a:xfrm>
            <a:off x="1153886" y="1567544"/>
            <a:ext cx="381000" cy="381000"/>
          </a:xfrm>
          <a:prstGeom prst="rect">
            <a:avLst/>
          </a:prstGeom>
          <a:solidFill>
            <a:srgbClr val="0014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18" name="Rectangle 17">
            <a:extLst>
              <a:ext uri="{FF2B5EF4-FFF2-40B4-BE49-F238E27FC236}">
                <a16:creationId xmlns:a16="http://schemas.microsoft.com/office/drawing/2014/main" id="{2E3F9C1E-888C-3CCC-47C0-159BF7639CE3}"/>
              </a:ext>
            </a:extLst>
          </p:cNvPr>
          <p:cNvSpPr/>
          <p:nvPr/>
        </p:nvSpPr>
        <p:spPr>
          <a:xfrm>
            <a:off x="3058889" y="1567544"/>
            <a:ext cx="381000" cy="381000"/>
          </a:xfrm>
          <a:prstGeom prst="rect">
            <a:avLst/>
          </a:prstGeom>
          <a:solidFill>
            <a:srgbClr val="8D80C3"/>
          </a:solidFill>
          <a:ln>
            <a:solidFill>
              <a:srgbClr val="8D80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9" name="Rectangle 18">
            <a:extLst>
              <a:ext uri="{FF2B5EF4-FFF2-40B4-BE49-F238E27FC236}">
                <a16:creationId xmlns:a16="http://schemas.microsoft.com/office/drawing/2014/main" id="{4268E098-6748-DB82-302C-1780D2FBE808}"/>
              </a:ext>
            </a:extLst>
          </p:cNvPr>
          <p:cNvSpPr/>
          <p:nvPr/>
        </p:nvSpPr>
        <p:spPr>
          <a:xfrm>
            <a:off x="5018317" y="1578430"/>
            <a:ext cx="381000" cy="381000"/>
          </a:xfrm>
          <a:prstGeom prst="rect">
            <a:avLst/>
          </a:prstGeom>
          <a:solidFill>
            <a:srgbClr val="8DAB12"/>
          </a:solidFill>
          <a:ln>
            <a:solidFill>
              <a:srgbClr val="8DAB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20" name="Rectangle 19">
            <a:extLst>
              <a:ext uri="{FF2B5EF4-FFF2-40B4-BE49-F238E27FC236}">
                <a16:creationId xmlns:a16="http://schemas.microsoft.com/office/drawing/2014/main" id="{DFE223CA-D2B4-6494-9D2E-E9F36FD85A6F}"/>
              </a:ext>
            </a:extLst>
          </p:cNvPr>
          <p:cNvSpPr/>
          <p:nvPr/>
        </p:nvSpPr>
        <p:spPr>
          <a:xfrm>
            <a:off x="6977745" y="1589314"/>
            <a:ext cx="381000" cy="381000"/>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
        <p:nvSpPr>
          <p:cNvPr id="21" name="Rectangle 20">
            <a:extLst>
              <a:ext uri="{FF2B5EF4-FFF2-40B4-BE49-F238E27FC236}">
                <a16:creationId xmlns:a16="http://schemas.microsoft.com/office/drawing/2014/main" id="{C97EA542-7935-01E6-DA70-09932B0A3913}"/>
              </a:ext>
            </a:extLst>
          </p:cNvPr>
          <p:cNvSpPr/>
          <p:nvPr/>
        </p:nvSpPr>
        <p:spPr>
          <a:xfrm>
            <a:off x="8893629" y="1589310"/>
            <a:ext cx="381000" cy="381000"/>
          </a:xfrm>
          <a:prstGeom prst="rect">
            <a:avLst/>
          </a:prstGeom>
          <a:solidFill>
            <a:srgbClr val="00BDF4"/>
          </a:solidFill>
          <a:ln>
            <a:solidFill>
              <a:srgbClr val="00BD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22" name="Rectangle 21">
            <a:extLst>
              <a:ext uri="{FF2B5EF4-FFF2-40B4-BE49-F238E27FC236}">
                <a16:creationId xmlns:a16="http://schemas.microsoft.com/office/drawing/2014/main" id="{2BE97C84-D862-64A6-326E-A1293D8D1DC6}"/>
              </a:ext>
            </a:extLst>
          </p:cNvPr>
          <p:cNvSpPr/>
          <p:nvPr/>
        </p:nvSpPr>
        <p:spPr>
          <a:xfrm>
            <a:off x="10907490" y="1578425"/>
            <a:ext cx="381000" cy="381000"/>
          </a:xfrm>
          <a:prstGeom prst="rect">
            <a:avLst/>
          </a:prstGeom>
          <a:solidFill>
            <a:srgbClr val="0014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6</a:t>
            </a:r>
          </a:p>
        </p:txBody>
      </p:sp>
      <p:sp>
        <p:nvSpPr>
          <p:cNvPr id="23" name="TextBox 22">
            <a:extLst>
              <a:ext uri="{FF2B5EF4-FFF2-40B4-BE49-F238E27FC236}">
                <a16:creationId xmlns:a16="http://schemas.microsoft.com/office/drawing/2014/main" id="{48B5629A-FB5B-9C78-615C-35640586D9C5}"/>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25" name="Round Same-side Corner of Rectangle 24">
            <a:extLst>
              <a:ext uri="{FF2B5EF4-FFF2-40B4-BE49-F238E27FC236}">
                <a16:creationId xmlns:a16="http://schemas.microsoft.com/office/drawing/2014/main" id="{AAA8CE8F-1870-0B99-11D5-19B6E912C925}"/>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399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B172E80-1017-0AC1-7809-D63484889711}"/>
              </a:ext>
            </a:extLst>
          </p:cNvPr>
          <p:cNvSpPr>
            <a:spLocks noGrp="1"/>
          </p:cNvSpPr>
          <p:nvPr>
            <p:ph type="title" idx="4294967295"/>
          </p:nvPr>
        </p:nvSpPr>
        <p:spPr>
          <a:xfrm>
            <a:off x="125080" y="15275"/>
            <a:ext cx="6711149" cy="1388126"/>
          </a:xfrm>
        </p:spPr>
        <p:txBody>
          <a:bodyPr>
            <a:normAutofit/>
          </a:bodyPr>
          <a:lstStyle/>
          <a:p>
            <a:r>
              <a:rPr lang="en-GB" sz="2800" dirty="0">
                <a:solidFill>
                  <a:srgbClr val="002060"/>
                </a:solidFill>
              </a:rPr>
              <a:t>Five Operating Models</a:t>
            </a:r>
            <a:br>
              <a:rPr lang="en-GB" sz="2800" dirty="0">
                <a:solidFill>
                  <a:srgbClr val="002060"/>
                </a:solidFill>
              </a:rPr>
            </a:br>
            <a:r>
              <a:rPr lang="en-GB" sz="2800" dirty="0">
                <a:solidFill>
                  <a:srgbClr val="002060"/>
                </a:solidFill>
              </a:rPr>
              <a:t>International Case Study Insights</a:t>
            </a:r>
          </a:p>
        </p:txBody>
      </p:sp>
      <p:graphicFrame>
        <p:nvGraphicFramePr>
          <p:cNvPr id="6" name="Content Placeholder 10">
            <a:extLst>
              <a:ext uri="{FF2B5EF4-FFF2-40B4-BE49-F238E27FC236}">
                <a16:creationId xmlns:a16="http://schemas.microsoft.com/office/drawing/2014/main" id="{3F83A9DB-8C5C-6AFB-DE64-B9A33571A152}"/>
              </a:ext>
            </a:extLst>
          </p:cNvPr>
          <p:cNvGraphicFramePr>
            <a:graphicFrameLocks/>
          </p:cNvGraphicFramePr>
          <p:nvPr>
            <p:extLst>
              <p:ext uri="{D42A27DB-BD31-4B8C-83A1-F6EECF244321}">
                <p14:modId xmlns:p14="http://schemas.microsoft.com/office/powerpoint/2010/main" val="1995424743"/>
              </p:ext>
            </p:extLst>
          </p:nvPr>
        </p:nvGraphicFramePr>
        <p:xfrm>
          <a:off x="1277785" y="1554997"/>
          <a:ext cx="10299695" cy="4511040"/>
        </p:xfrm>
        <a:graphic>
          <a:graphicData uri="http://schemas.openxmlformats.org/drawingml/2006/table">
            <a:tbl>
              <a:tblPr firstRow="1" bandRow="1">
                <a:tableStyleId>{5C22544A-7EE6-4342-B048-85BDC9FD1C3A}</a:tableStyleId>
              </a:tblPr>
              <a:tblGrid>
                <a:gridCol w="2059939">
                  <a:extLst>
                    <a:ext uri="{9D8B030D-6E8A-4147-A177-3AD203B41FA5}">
                      <a16:colId xmlns:a16="http://schemas.microsoft.com/office/drawing/2014/main" val="2225706684"/>
                    </a:ext>
                  </a:extLst>
                </a:gridCol>
                <a:gridCol w="2059939">
                  <a:extLst>
                    <a:ext uri="{9D8B030D-6E8A-4147-A177-3AD203B41FA5}">
                      <a16:colId xmlns:a16="http://schemas.microsoft.com/office/drawing/2014/main" val="2104293774"/>
                    </a:ext>
                  </a:extLst>
                </a:gridCol>
                <a:gridCol w="2059939">
                  <a:extLst>
                    <a:ext uri="{9D8B030D-6E8A-4147-A177-3AD203B41FA5}">
                      <a16:colId xmlns:a16="http://schemas.microsoft.com/office/drawing/2014/main" val="761927584"/>
                    </a:ext>
                  </a:extLst>
                </a:gridCol>
                <a:gridCol w="2059939">
                  <a:extLst>
                    <a:ext uri="{9D8B030D-6E8A-4147-A177-3AD203B41FA5}">
                      <a16:colId xmlns:a16="http://schemas.microsoft.com/office/drawing/2014/main" val="1010377246"/>
                    </a:ext>
                  </a:extLst>
                </a:gridCol>
                <a:gridCol w="2059939">
                  <a:extLst>
                    <a:ext uri="{9D8B030D-6E8A-4147-A177-3AD203B41FA5}">
                      <a16:colId xmlns:a16="http://schemas.microsoft.com/office/drawing/2014/main" val="2019943691"/>
                    </a:ext>
                  </a:extLst>
                </a:gridCol>
              </a:tblGrid>
              <a:tr h="370840">
                <a:tc>
                  <a:txBody>
                    <a:bodyPr/>
                    <a:lstStyle/>
                    <a:p>
                      <a:pPr algn="ctr"/>
                      <a:r>
                        <a:rPr lang="en-GB" sz="1600" b="1" dirty="0">
                          <a:solidFill>
                            <a:schemeClr val="tx1"/>
                          </a:solidFill>
                        </a:rPr>
                        <a:t>Aviation Authority Designated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b="1" dirty="0">
                          <a:solidFill>
                            <a:schemeClr val="tx1"/>
                          </a:solidFill>
                        </a:rPr>
                        <a:t>Province/ State-Led UAS Test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b="1" dirty="0">
                          <a:solidFill>
                            <a:schemeClr val="tx1"/>
                          </a:solidFill>
                        </a:rPr>
                        <a:t>Private Sector-Led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b="1" dirty="0">
                          <a:solidFill>
                            <a:schemeClr val="tx1"/>
                          </a:solidFill>
                        </a:rPr>
                        <a:t>Collaborative Governance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600" b="1" dirty="0">
                          <a:solidFill>
                            <a:schemeClr val="tx1"/>
                          </a:solidFill>
                        </a:rPr>
                        <a:t>Sovereign Governance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6832447"/>
                  </a:ext>
                </a:extLst>
              </a:tr>
              <a:tr h="370840">
                <a:tc>
                  <a:txBody>
                    <a:bodyPr/>
                    <a:lstStyle/>
                    <a:p>
                      <a:r>
                        <a:rPr lang="en-GB" sz="1200" dirty="0"/>
                        <a:t>Government-backed aviation authority developed programmes in line with and to inform evolution of national UAS framework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Regional governments lead governance and funding</a:t>
                      </a:r>
                    </a:p>
                    <a:p>
                      <a:endParaRPr lang="en-GB" sz="1200" dirty="0"/>
                    </a:p>
                    <a:p>
                      <a:r>
                        <a:rPr lang="en-GB" sz="1200" dirty="0"/>
                        <a:t>Strong PPP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Led by industry consortia with aviation authority  oversight, public funding &amp; alignment with  national UAS frameworks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Aviation authority provides oversight.  </a:t>
                      </a:r>
                    </a:p>
                    <a:p>
                      <a:r>
                        <a:rPr lang="en-GB" sz="1200" dirty="0"/>
                        <a:t>Operations involve multi-stakeholder governance</a:t>
                      </a:r>
                    </a:p>
                    <a:p>
                      <a:endParaRPr lang="en-GB" sz="1200" dirty="0"/>
                    </a:p>
                    <a:p>
                      <a:r>
                        <a:rPr lang="en-GB" sz="1200" dirty="0"/>
                        <a:t>Strong PPP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Led by sovereign entity with independent regulatory influence.</a:t>
                      </a:r>
                    </a:p>
                    <a:p>
                      <a:r>
                        <a:rPr lang="en-GB" sz="1200" dirty="0"/>
                        <a:t>Strong integration of community &amp; economic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2415634"/>
                  </a:ext>
                </a:extLst>
              </a:tr>
              <a:tr h="0">
                <a:tc gridSpan="5">
                  <a:txBody>
                    <a:bodyPr/>
                    <a:lstStyle/>
                    <a:p>
                      <a:endParaRPr lang="en-GB"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sz="800" dirty="0"/>
                    </a:p>
                  </a:txBody>
                  <a:tcPr/>
                </a:tc>
                <a:tc hMerge="1">
                  <a:txBody>
                    <a:bodyPr/>
                    <a:lstStyle/>
                    <a:p>
                      <a:endParaRPr lang="en-GB" sz="800" dirty="0"/>
                    </a:p>
                  </a:txBody>
                  <a:tcPr/>
                </a:tc>
                <a:tc hMerge="1">
                  <a:txBody>
                    <a:bodyPr/>
                    <a:lstStyle/>
                    <a:p>
                      <a:endParaRPr lang="en-GB" sz="800" dirty="0"/>
                    </a:p>
                  </a:txBody>
                  <a:tcPr/>
                </a:tc>
                <a:tc hMerge="1">
                  <a:txBody>
                    <a:bodyPr/>
                    <a:lstStyle/>
                    <a:p>
                      <a:endParaRPr lang="en-GB" sz="800" dirty="0"/>
                    </a:p>
                  </a:txBody>
                  <a:tcPr/>
                </a:tc>
                <a:extLst>
                  <a:ext uri="{0D108BD9-81ED-4DB2-BD59-A6C34878D82A}">
                    <a16:rowId xmlns:a16="http://schemas.microsoft.com/office/drawing/2014/main" val="986990520"/>
                  </a:ext>
                </a:extLst>
              </a:tr>
              <a:tr h="370840">
                <a:tc>
                  <a:txBody>
                    <a:bodyPr/>
                    <a:lstStyle/>
                    <a:p>
                      <a:pPr marL="184150" indent="-184150">
                        <a:buFont typeface="Arial" panose="020B0604020202020204" pitchFamily="34" charset="0"/>
                        <a:buChar char="•"/>
                        <a:tabLst/>
                      </a:pPr>
                      <a:r>
                        <a:rPr lang="en-GB" sz="1200" dirty="0"/>
                        <a:t>FAA UAS Test Sites Programme (2014 - 2017)</a:t>
                      </a:r>
                    </a:p>
                    <a:p>
                      <a:pPr marL="184150" indent="-184150">
                        <a:buFont typeface="Arial" panose="020B0604020202020204" pitchFamily="34" charset="0"/>
                        <a:buChar char="•"/>
                        <a:tabLst/>
                      </a:pPr>
                      <a:endParaRPr lang="en-GB" sz="1200" dirty="0"/>
                    </a:p>
                    <a:p>
                      <a:pPr marL="184150" indent="-184150">
                        <a:buFont typeface="Arial" panose="020B0604020202020204" pitchFamily="34" charset="0"/>
                        <a:buChar char="•"/>
                        <a:tabLst/>
                      </a:pPr>
                      <a:r>
                        <a:rPr lang="en-GB" sz="1200" dirty="0"/>
                        <a:t>FAA UAS Integration Pilot Programme (2017 – ongoing)</a:t>
                      </a:r>
                    </a:p>
                    <a:p>
                      <a:pPr marL="184150" indent="-184150">
                        <a:buFont typeface="Arial" panose="020B0604020202020204" pitchFamily="34" charset="0"/>
                        <a:buChar char="•"/>
                        <a:tabLst/>
                      </a:pPr>
                      <a:endParaRPr lang="en-GB" sz="1200" dirty="0"/>
                    </a:p>
                    <a:p>
                      <a:pPr marL="184150" indent="-184150">
                        <a:buFont typeface="Arial" panose="020B0604020202020204" pitchFamily="34" charset="0"/>
                        <a:buChar char="•"/>
                        <a:tabLst/>
                      </a:pPr>
                      <a:r>
                        <a:rPr lang="en-GB" sz="1200" dirty="0"/>
                        <a:t>FAA Beyond Programme (2020 – ongoing)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0" indent="-184150" algn="l" defTabSz="914400" rtl="0" eaLnBrk="1" latinLnBrk="0" hangingPunct="1">
                        <a:buFont typeface="Arial" panose="020B0604020202020204" pitchFamily="34" charset="0"/>
                        <a:buChar char="•"/>
                        <a:tabLst/>
                      </a:pPr>
                      <a:r>
                        <a:rPr lang="en-GB" sz="1200" i="1" kern="1200" dirty="0">
                          <a:solidFill>
                            <a:schemeClr val="dk1"/>
                          </a:solidFill>
                          <a:latin typeface="+mn-lt"/>
                          <a:ea typeface="+mn-ea"/>
                          <a:cs typeface="+mn-cs"/>
                        </a:rPr>
                        <a:t>Northern Plains UAS Test Site (USA)</a:t>
                      </a: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Established 2014 now operates as a test site and regulatory enabler with </a:t>
                      </a:r>
                      <a:r>
                        <a:rPr lang="en-GB" sz="1200" u="sng" kern="1200" dirty="0">
                          <a:solidFill>
                            <a:schemeClr val="dk1"/>
                          </a:solidFill>
                          <a:latin typeface="+mn-lt"/>
                          <a:ea typeface="+mn-ea"/>
                          <a:cs typeface="+mn-cs"/>
                        </a:rPr>
                        <a:t>state-wide</a:t>
                      </a:r>
                      <a:r>
                        <a:rPr lang="en-GB" sz="1200" kern="1200" dirty="0">
                          <a:solidFill>
                            <a:schemeClr val="dk1"/>
                          </a:solidFill>
                          <a:latin typeface="+mn-lt"/>
                          <a:ea typeface="+mn-ea"/>
                          <a:cs typeface="+mn-cs"/>
                        </a:rPr>
                        <a:t> BVLOS ops</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Economic development focus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0" indent="-184150" algn="l" defTabSz="914400" rtl="0" eaLnBrk="1" latinLnBrk="0" hangingPunct="1">
                        <a:buFont typeface="Arial" panose="020B0604020202020204" pitchFamily="34" charset="0"/>
                        <a:buChar char="•"/>
                        <a:tabLst/>
                      </a:pPr>
                      <a:r>
                        <a:rPr lang="en-GB" sz="1200" i="1" kern="1200" dirty="0">
                          <a:solidFill>
                            <a:schemeClr val="dk1"/>
                          </a:solidFill>
                          <a:latin typeface="+mn-lt"/>
                          <a:ea typeface="+mn-ea"/>
                          <a:cs typeface="+mn-cs"/>
                        </a:rPr>
                        <a:t>Project Skyway (UK)</a:t>
                      </a:r>
                      <a:r>
                        <a:rPr lang="en-GB" sz="1200" kern="1200" dirty="0">
                          <a:solidFill>
                            <a:schemeClr val="dk1"/>
                          </a:solidFill>
                          <a:latin typeface="+mn-lt"/>
                          <a:ea typeface="+mn-ea"/>
                          <a:cs typeface="+mn-cs"/>
                        </a:rPr>
                        <a:t>.</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Privately developed dedicated BVLOS corridor, with cloud based UTM</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Commercial and market driven focus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0" indent="-184150" algn="l" defTabSz="914400" rtl="0" eaLnBrk="1" latinLnBrk="0" hangingPunct="1">
                        <a:buFont typeface="Arial" panose="020B0604020202020204" pitchFamily="34" charset="0"/>
                        <a:buChar char="•"/>
                        <a:tabLst/>
                      </a:pPr>
                      <a:r>
                        <a:rPr lang="en-GB" sz="1200" i="1" kern="1200" dirty="0">
                          <a:solidFill>
                            <a:schemeClr val="dk1"/>
                          </a:solidFill>
                          <a:latin typeface="+mn-lt"/>
                          <a:ea typeface="+mn-ea"/>
                          <a:cs typeface="+mn-cs"/>
                        </a:rPr>
                        <a:t>Swiss U-Space</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Aviation regulators and UTM tech. companies</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Digitally governed collaborative model for safe UAS integration</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Urban focus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Choctaw Nation Drone Corridor (USA)</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Balances FAA compliance with tribal autonomy</a:t>
                      </a:r>
                    </a:p>
                    <a:p>
                      <a:pPr marL="184150" indent="-184150" algn="l" defTabSz="914400" rtl="0" eaLnBrk="1" latinLnBrk="0" hangingPunct="1">
                        <a:buFont typeface="Arial" panose="020B0604020202020204" pitchFamily="34" charset="0"/>
                        <a:buChar char="•"/>
                        <a:tabLst/>
                      </a:pPr>
                      <a:endParaRPr lang="en-GB" sz="1200" kern="1200" dirty="0">
                        <a:solidFill>
                          <a:schemeClr val="dk1"/>
                        </a:solidFill>
                        <a:latin typeface="+mn-lt"/>
                        <a:ea typeface="+mn-ea"/>
                        <a:cs typeface="+mn-cs"/>
                      </a:endParaRPr>
                    </a:p>
                    <a:p>
                      <a:pPr marL="184150" indent="-184150" algn="l" defTabSz="914400" rtl="0" eaLnBrk="1" latinLnBrk="0" hangingPunct="1">
                        <a:buFont typeface="Arial" panose="020B0604020202020204" pitchFamily="34" charset="0"/>
                        <a:buChar char="•"/>
                        <a:tabLst/>
                      </a:pPr>
                      <a:r>
                        <a:rPr lang="en-GB" sz="1200" kern="1200" dirty="0">
                          <a:solidFill>
                            <a:schemeClr val="dk1"/>
                          </a:solidFill>
                          <a:latin typeface="+mn-lt"/>
                          <a:ea typeface="+mn-ea"/>
                          <a:cs typeface="+mn-cs"/>
                        </a:rPr>
                        <a:t>BVLOS infrastructure tailored to regional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825010"/>
                  </a:ext>
                </a:extLst>
              </a:tr>
            </a:tbl>
          </a:graphicData>
        </a:graphic>
      </p:graphicFrame>
      <p:sp>
        <p:nvSpPr>
          <p:cNvPr id="7" name="Rectangle 6">
            <a:extLst>
              <a:ext uri="{FF2B5EF4-FFF2-40B4-BE49-F238E27FC236}">
                <a16:creationId xmlns:a16="http://schemas.microsoft.com/office/drawing/2014/main" id="{5F1911C3-142B-949F-B705-62BA29D935E4}"/>
              </a:ext>
            </a:extLst>
          </p:cNvPr>
          <p:cNvSpPr/>
          <p:nvPr/>
        </p:nvSpPr>
        <p:spPr>
          <a:xfrm>
            <a:off x="688728" y="2346593"/>
            <a:ext cx="589057" cy="13881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GB" sz="2000" b="1" dirty="0">
                <a:solidFill>
                  <a:schemeClr val="tx1"/>
                </a:solidFill>
              </a:rPr>
              <a:t>Structure</a:t>
            </a:r>
          </a:p>
        </p:txBody>
      </p:sp>
      <p:sp>
        <p:nvSpPr>
          <p:cNvPr id="8" name="Rectangle 7">
            <a:extLst>
              <a:ext uri="{FF2B5EF4-FFF2-40B4-BE49-F238E27FC236}">
                <a16:creationId xmlns:a16="http://schemas.microsoft.com/office/drawing/2014/main" id="{72A58272-005D-F488-AD56-82AC43F6531A}"/>
              </a:ext>
            </a:extLst>
          </p:cNvPr>
          <p:cNvSpPr/>
          <p:nvPr/>
        </p:nvSpPr>
        <p:spPr>
          <a:xfrm>
            <a:off x="727287" y="4177148"/>
            <a:ext cx="511939" cy="14905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GB" sz="2000" b="1" dirty="0">
                <a:solidFill>
                  <a:schemeClr val="tx1"/>
                </a:solidFill>
              </a:rPr>
              <a:t>Examples</a:t>
            </a:r>
          </a:p>
        </p:txBody>
      </p:sp>
      <p:pic>
        <p:nvPicPr>
          <p:cNvPr id="3" name="Picture 2">
            <a:extLst>
              <a:ext uri="{FF2B5EF4-FFF2-40B4-BE49-F238E27FC236}">
                <a16:creationId xmlns:a16="http://schemas.microsoft.com/office/drawing/2014/main" id="{FF4E7607-277E-F014-D3FC-EF22C38EF680}"/>
              </a:ext>
            </a:extLst>
          </p:cNvPr>
          <p:cNvPicPr>
            <a:picLocks noChangeAspect="1"/>
          </p:cNvPicPr>
          <p:nvPr/>
        </p:nvPicPr>
        <p:blipFill>
          <a:blip r:embed="rId2"/>
          <a:stretch>
            <a:fillRect/>
          </a:stretch>
        </p:blipFill>
        <p:spPr>
          <a:xfrm>
            <a:off x="10009606" y="560460"/>
            <a:ext cx="497224" cy="497224"/>
          </a:xfrm>
          <a:prstGeom prst="rect">
            <a:avLst/>
          </a:prstGeom>
        </p:spPr>
      </p:pic>
      <p:sp>
        <p:nvSpPr>
          <p:cNvPr id="4" name="TextBox 3">
            <a:extLst>
              <a:ext uri="{FF2B5EF4-FFF2-40B4-BE49-F238E27FC236}">
                <a16:creationId xmlns:a16="http://schemas.microsoft.com/office/drawing/2014/main" id="{BADB6A1C-1918-2FA5-7591-490D4E9C6768}"/>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9" name="Round Same-side Corner of Rectangle 8">
            <a:extLst>
              <a:ext uri="{FF2B5EF4-FFF2-40B4-BE49-F238E27FC236}">
                <a16:creationId xmlns:a16="http://schemas.microsoft.com/office/drawing/2014/main" id="{7DC23BB8-B425-F3BD-8ED6-5E8A876BAABF}"/>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938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20BFE6-848F-447E-7013-CAE52AB2B2F7}"/>
              </a:ext>
            </a:extLst>
          </p:cNvPr>
          <p:cNvPicPr>
            <a:picLocks noChangeAspect="1"/>
          </p:cNvPicPr>
          <p:nvPr/>
        </p:nvPicPr>
        <p:blipFill>
          <a:blip r:embed="rId2"/>
          <a:stretch>
            <a:fillRect/>
          </a:stretch>
        </p:blipFill>
        <p:spPr>
          <a:xfrm>
            <a:off x="123986" y="63975"/>
            <a:ext cx="11050292" cy="6156010"/>
          </a:xfrm>
          <a:prstGeom prst="rect">
            <a:avLst/>
          </a:prstGeom>
        </p:spPr>
      </p:pic>
    </p:spTree>
    <p:extLst>
      <p:ext uri="{BB962C8B-B14F-4D97-AF65-F5344CB8AC3E}">
        <p14:creationId xmlns:p14="http://schemas.microsoft.com/office/powerpoint/2010/main" val="3893436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7363-C958-7864-9F0A-7F0C006A8ED0}"/>
              </a:ext>
            </a:extLst>
          </p:cNvPr>
          <p:cNvSpPr>
            <a:spLocks noGrp="1"/>
          </p:cNvSpPr>
          <p:nvPr>
            <p:ph type="title"/>
          </p:nvPr>
        </p:nvSpPr>
        <p:spPr>
          <a:xfrm>
            <a:off x="515426" y="250285"/>
            <a:ext cx="10932548" cy="787814"/>
          </a:xfrm>
        </p:spPr>
        <p:txBody>
          <a:bodyPr/>
          <a:lstStyle/>
          <a:p>
            <a:r>
              <a:rPr lang="en-US" b="0" dirty="0"/>
              <a:t>Background and Definition of a Regulatory Sandbox</a:t>
            </a:r>
          </a:p>
        </p:txBody>
      </p:sp>
      <p:sp>
        <p:nvSpPr>
          <p:cNvPr id="3" name="Content Placeholder 2">
            <a:extLst>
              <a:ext uri="{FF2B5EF4-FFF2-40B4-BE49-F238E27FC236}">
                <a16:creationId xmlns:a16="http://schemas.microsoft.com/office/drawing/2014/main" id="{38C82FA3-D4EF-6802-AD75-F3DC4565C755}"/>
              </a:ext>
            </a:extLst>
          </p:cNvPr>
          <p:cNvSpPr>
            <a:spLocks noGrp="1"/>
          </p:cNvSpPr>
          <p:nvPr>
            <p:ph idx="4294967295"/>
          </p:nvPr>
        </p:nvSpPr>
        <p:spPr>
          <a:xfrm>
            <a:off x="570155" y="1297265"/>
            <a:ext cx="5411545" cy="4405035"/>
          </a:xfrm>
        </p:spPr>
        <p:txBody>
          <a:bodyPr>
            <a:noAutofit/>
          </a:bodyPr>
          <a:lstStyle/>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2000" i="0" u="none" strike="noStrike" kern="1200" cap="none" spc="0" normalizeH="0" baseline="0" noProof="0" dirty="0">
                <a:ln>
                  <a:noFill/>
                </a:ln>
                <a:solidFill>
                  <a:schemeClr val="accent2"/>
                </a:solidFill>
                <a:effectLst/>
                <a:uLnTx/>
                <a:uFillTx/>
                <a:latin typeface="Century Gothic" panose="020B0502020202020204" pitchFamily="34" charset="0"/>
                <a:ea typeface="MS Mincho" panose="02020609040205080304" pitchFamily="49" charset="-128"/>
                <a:cs typeface="Times New Roman" panose="02020603050405020304" pitchFamily="18" charset="0"/>
              </a:rPr>
              <a:t>Background</a:t>
            </a:r>
          </a:p>
          <a:p>
            <a:pPr marL="0" marR="0" lvl="0" indent="0" defTabSz="914400" rtl="0" eaLnBrk="1" fontAlgn="auto" latinLnBrk="0" hangingPunct="1">
              <a:lnSpc>
                <a:spcPct val="114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entury Gothic" panose="020B0502020202020204" pitchFamily="34" charset="0"/>
                <a:ea typeface="MS Mincho" panose="02020609040205080304" pitchFamily="49" charset="-128"/>
                <a:cs typeface="Times New Roman" panose="02020603050405020304" pitchFamily="18" charset="0"/>
              </a:rPr>
              <a:t>The Western Cape (WC) is a leader in technology, financial innovation, and design in Africa. The WC Government’s strategic plan, Growth for Jobs (G4J), emphasizes technology as a key driver for economic growth. </a:t>
            </a:r>
            <a:r>
              <a:rPr kumimoji="0" lang="en-US" sz="1500" b="0" i="0" u="none" strike="noStrike" kern="1200" cap="none" spc="0" normalizeH="0" baseline="0" noProof="0" dirty="0">
                <a:ln>
                  <a:noFill/>
                </a:ln>
                <a:solidFill>
                  <a:srgbClr val="000000"/>
                </a:solidFill>
                <a:effectLst/>
                <a:highlight>
                  <a:srgbClr val="FFFF00"/>
                </a:highlight>
                <a:uLnTx/>
                <a:uFillTx/>
                <a:latin typeface="Century Gothic" panose="020B0502020202020204" pitchFamily="34" charset="0"/>
                <a:ea typeface="MS Mincho" panose="02020609040205080304" pitchFamily="49" charset="-128"/>
                <a:cs typeface="Times New Roman" panose="02020603050405020304" pitchFamily="18" charset="0"/>
              </a:rPr>
              <a:t>Developing a business case for a  Regulatory Sandbox for drones and unmanned aerial vehicles (UAVs)</a:t>
            </a:r>
            <a:r>
              <a:rPr kumimoji="0" lang="en-US" sz="1500" b="0" i="0" u="none" strike="noStrike" kern="1200" cap="none" spc="0" normalizeH="0" baseline="0" noProof="0" dirty="0">
                <a:ln>
                  <a:noFill/>
                </a:ln>
                <a:solidFill>
                  <a:srgbClr val="000000"/>
                </a:solidFill>
                <a:effectLst/>
                <a:uLnTx/>
                <a:uFillTx/>
                <a:latin typeface="Century Gothic" panose="020B0502020202020204" pitchFamily="34" charset="0"/>
                <a:ea typeface="MS Mincho" panose="02020609040205080304" pitchFamily="49" charset="-128"/>
                <a:cs typeface="Times New Roman" panose="02020603050405020304" pitchFamily="18" charset="0"/>
              </a:rPr>
              <a:t> is a pivotal step toward establishing a global hub for drone technology and innovation.</a:t>
            </a:r>
          </a:p>
          <a:p>
            <a:pPr marL="0" marR="0" lvl="0" indent="0" defTabSz="914400" rtl="0" eaLnBrk="1" fontAlgn="auto" latinLnBrk="0" hangingPunct="1">
              <a:lnSpc>
                <a:spcPct val="114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a:p>
            <a:pPr marL="0" marR="0" lvl="0" indent="0" defTabSz="914400" rtl="0" eaLnBrk="1" fontAlgn="auto" latinLnBrk="0" hangingPunct="1">
              <a:lnSpc>
                <a:spcPct val="114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entury Gothic" panose="020B0502020202020204" pitchFamily="34" charset="0"/>
                <a:ea typeface="MS Mincho" panose="02020609040205080304" pitchFamily="49" charset="-128"/>
                <a:cs typeface="Times New Roman" panose="02020603050405020304" pitchFamily="18" charset="0"/>
              </a:rPr>
              <a:t>The intent of this initiative is to develop a conducive environment for fostering drone technology advancement, stimulating innovation, and attracting both local and international investment into the emerging aviation sector and its value chain.</a:t>
            </a:r>
          </a:p>
        </p:txBody>
      </p:sp>
      <p:sp>
        <p:nvSpPr>
          <p:cNvPr id="4" name="Content Placeholder 2">
            <a:extLst>
              <a:ext uri="{FF2B5EF4-FFF2-40B4-BE49-F238E27FC236}">
                <a16:creationId xmlns:a16="http://schemas.microsoft.com/office/drawing/2014/main" id="{2B6A6D3B-2ABE-54AC-F0DC-10E48FBD8430}"/>
              </a:ext>
            </a:extLst>
          </p:cNvPr>
          <p:cNvSpPr txBox="1">
            <a:spLocks/>
          </p:cNvSpPr>
          <p:nvPr/>
        </p:nvSpPr>
        <p:spPr>
          <a:xfrm>
            <a:off x="6487297" y="1297264"/>
            <a:ext cx="5028843" cy="4405036"/>
          </a:xfrm>
          <a:prstGeom prst="rect">
            <a:avLst/>
          </a:prstGeom>
          <a:solidFill>
            <a:srgbClr val="958B82">
              <a:alpha val="20000"/>
            </a:srgbClr>
          </a:solidFill>
        </p:spPr>
        <p:txBody>
          <a:bodyPr vert="horz" lIns="180000" tIns="180000" rIns="180000" bIns="180000" rtlCol="0">
            <a:noAutofit/>
          </a:bodyPr>
          <a:lstStyle>
            <a:lvl1pPr marL="184150" indent="-18415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357188" indent="-173038" algn="l" defTabSz="914400" rtl="0" eaLnBrk="1" latinLnBrk="0" hangingPunct="1">
              <a:lnSpc>
                <a:spcPct val="100000"/>
              </a:lnSpc>
              <a:spcBef>
                <a:spcPts val="0"/>
              </a:spcBef>
              <a:spcAft>
                <a:spcPts val="600"/>
              </a:spcAft>
              <a:buFont typeface="System Font Regular"/>
              <a:buChar char="-"/>
              <a:tabLst/>
              <a:defRPr sz="1800" kern="1200">
                <a:solidFill>
                  <a:schemeClr val="tx1"/>
                </a:solidFill>
                <a:latin typeface="+mn-lt"/>
                <a:ea typeface="+mn-ea"/>
                <a:cs typeface="+mn-cs"/>
              </a:defRPr>
            </a:lvl2pPr>
            <a:lvl3pPr marL="541338" indent="-18415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3pPr>
            <a:lvl4pPr marL="766763" indent="-185738"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4pPr>
            <a:lvl5pPr marL="977900" indent="-17145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defRPr/>
            </a:pPr>
            <a:endParaRPr lang="en-US" sz="1600" dirty="0">
              <a:solidFill>
                <a:srgbClr val="000000"/>
              </a:solidFill>
              <a:latin typeface="Century Gothic" panose="020F0302020204030204"/>
            </a:endParaRPr>
          </a:p>
        </p:txBody>
      </p:sp>
      <p:pic>
        <p:nvPicPr>
          <p:cNvPr id="5" name="Picture 4">
            <a:extLst>
              <a:ext uri="{FF2B5EF4-FFF2-40B4-BE49-F238E27FC236}">
                <a16:creationId xmlns:a16="http://schemas.microsoft.com/office/drawing/2014/main" id="{79C7D73E-6CA4-3C49-236B-419C7CD40078}"/>
              </a:ext>
            </a:extLst>
          </p:cNvPr>
          <p:cNvPicPr>
            <a:picLocks noChangeAspect="1"/>
          </p:cNvPicPr>
          <p:nvPr/>
        </p:nvPicPr>
        <p:blipFill>
          <a:blip r:embed="rId2"/>
          <a:stretch>
            <a:fillRect/>
          </a:stretch>
        </p:blipFill>
        <p:spPr>
          <a:xfrm rot="5400000">
            <a:off x="-3034304" y="2154308"/>
            <a:ext cx="3449694" cy="1217277"/>
          </a:xfrm>
          <a:prstGeom prst="rect">
            <a:avLst/>
          </a:prstGeom>
        </p:spPr>
      </p:pic>
      <p:sp>
        <p:nvSpPr>
          <p:cNvPr id="7" name="TextBox 6">
            <a:extLst>
              <a:ext uri="{FF2B5EF4-FFF2-40B4-BE49-F238E27FC236}">
                <a16:creationId xmlns:a16="http://schemas.microsoft.com/office/drawing/2014/main" id="{B1955163-DD1F-98D0-9829-20D5139154FF}"/>
              </a:ext>
            </a:extLst>
          </p:cNvPr>
          <p:cNvSpPr txBox="1"/>
          <p:nvPr/>
        </p:nvSpPr>
        <p:spPr>
          <a:xfrm>
            <a:off x="6621694" y="1473976"/>
            <a:ext cx="7058346" cy="400110"/>
          </a:xfrm>
          <a:prstGeom prst="rect">
            <a:avLst/>
          </a:prstGeom>
          <a:noFill/>
        </p:spPr>
        <p:txBody>
          <a:bodyPr wrap="square">
            <a:spAutoFit/>
          </a:bodyPr>
          <a:lstStyle/>
          <a:p>
            <a:pPr marL="0" indent="0">
              <a:spcAft>
                <a:spcPts val="1200"/>
              </a:spcAft>
              <a:buFont typeface="Arial" panose="020B0604020202020204" pitchFamily="34" charset="0"/>
              <a:buNone/>
              <a:defRPr/>
            </a:pPr>
            <a:r>
              <a:rPr lang="en-US" sz="2000" dirty="0">
                <a:solidFill>
                  <a:schemeClr val="accent2"/>
                </a:solidFill>
                <a:latin typeface="Century Gothic" panose="020B0502020202020204" pitchFamily="34" charset="0"/>
                <a:ea typeface="MS Mincho" panose="02020609040205080304" pitchFamily="49" charset="-128"/>
                <a:cs typeface="Times New Roman" panose="02020603050405020304" pitchFamily="18" charset="0"/>
              </a:rPr>
              <a:t>Definition of Regulatory Sandbox</a:t>
            </a:r>
          </a:p>
        </p:txBody>
      </p:sp>
      <p:sp>
        <p:nvSpPr>
          <p:cNvPr id="8" name="TextBox 7">
            <a:extLst>
              <a:ext uri="{FF2B5EF4-FFF2-40B4-BE49-F238E27FC236}">
                <a16:creationId xmlns:a16="http://schemas.microsoft.com/office/drawing/2014/main" id="{8892BACD-308D-ADB1-2C93-BF1618DE9E35}"/>
              </a:ext>
            </a:extLst>
          </p:cNvPr>
          <p:cNvSpPr txBox="1"/>
          <p:nvPr/>
        </p:nvSpPr>
        <p:spPr>
          <a:xfrm>
            <a:off x="6747415" y="2050797"/>
            <a:ext cx="4555585" cy="3507692"/>
          </a:xfrm>
          <a:prstGeom prst="rect">
            <a:avLst/>
          </a:prstGeom>
          <a:noFill/>
        </p:spPr>
        <p:txBody>
          <a:bodyPr wrap="square">
            <a:spAutoFit/>
          </a:bodyPr>
          <a:lstStyle/>
          <a:p>
            <a:pPr>
              <a:lnSpc>
                <a:spcPct val="114000"/>
              </a:lnSpc>
              <a:defRPr/>
            </a:pPr>
            <a:r>
              <a:rPr lang="en-US" sz="1600" dirty="0">
                <a:solidFill>
                  <a:srgbClr val="000000"/>
                </a:solidFill>
                <a:latin typeface="Century Gothic" panose="020F0302020204030204"/>
              </a:rPr>
              <a:t>	</a:t>
            </a:r>
            <a:r>
              <a:rPr lang="en-US" sz="1500" dirty="0">
                <a:solidFill>
                  <a:srgbClr val="000000"/>
                </a:solidFill>
                <a:latin typeface="Century Gothic" panose="020B0502020202020204" pitchFamily="34" charset="0"/>
                <a:ea typeface="MS Mincho" panose="02020609040205080304" pitchFamily="49" charset="-128"/>
                <a:cs typeface="Times New Roman" panose="02020603050405020304" pitchFamily="18" charset="0"/>
              </a:rPr>
              <a:t>A Regulatory Sandbox is a tool 	which government and regulators 	may use to develop evidence-based research on how a new product, technology or business model works within a market and the novel outcomes which may be produced thereby. </a:t>
            </a:r>
          </a:p>
          <a:p>
            <a:pPr>
              <a:lnSpc>
                <a:spcPct val="114000"/>
              </a:lnSpc>
              <a:defRPr/>
            </a:pPr>
            <a:endParaRPr lang="en-US" sz="1500" dirty="0">
              <a:solidFill>
                <a:srgbClr val="000000"/>
              </a:solidFill>
              <a:latin typeface="Century Gothic" panose="020B0502020202020204" pitchFamily="34" charset="0"/>
              <a:ea typeface="MS Mincho" panose="02020609040205080304" pitchFamily="49" charset="-128"/>
              <a:cs typeface="Times New Roman" panose="02020603050405020304" pitchFamily="18" charset="0"/>
            </a:endParaRPr>
          </a:p>
          <a:p>
            <a:pPr>
              <a:lnSpc>
                <a:spcPct val="114000"/>
              </a:lnSpc>
              <a:defRPr/>
            </a:pPr>
            <a:r>
              <a:rPr lang="en-US" sz="1500" dirty="0">
                <a:solidFill>
                  <a:srgbClr val="000000"/>
                </a:solidFill>
                <a:latin typeface="Century Gothic" panose="020B0502020202020204" pitchFamily="34" charset="0"/>
                <a:ea typeface="MS Mincho" panose="02020609040205080304" pitchFamily="49" charset="-128"/>
                <a:cs typeface="Times New Roman" panose="02020603050405020304" pitchFamily="18" charset="0"/>
              </a:rPr>
              <a:t>This gathering of evidence may confirm or disprove regulatory concerns about the impact of the innovation and assist those innovations to reach the marketplace in a business and regulatory friendly manner.</a:t>
            </a:r>
          </a:p>
        </p:txBody>
      </p:sp>
      <p:pic>
        <p:nvPicPr>
          <p:cNvPr id="10" name="Graphic 9">
            <a:extLst>
              <a:ext uri="{FF2B5EF4-FFF2-40B4-BE49-F238E27FC236}">
                <a16:creationId xmlns:a16="http://schemas.microsoft.com/office/drawing/2014/main" id="{5D9A14B6-B839-C341-C160-CA792C9E81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7415" y="2050797"/>
            <a:ext cx="774700" cy="774700"/>
          </a:xfrm>
          <a:prstGeom prst="rect">
            <a:avLst/>
          </a:prstGeom>
        </p:spPr>
      </p:pic>
    </p:spTree>
    <p:extLst>
      <p:ext uri="{BB962C8B-B14F-4D97-AF65-F5344CB8AC3E}">
        <p14:creationId xmlns:p14="http://schemas.microsoft.com/office/powerpoint/2010/main" val="1902813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E62E56-62B2-8853-450D-22B2FB798A5D}"/>
              </a:ext>
            </a:extLst>
          </p:cNvPr>
          <p:cNvSpPr/>
          <p:nvPr/>
        </p:nvSpPr>
        <p:spPr>
          <a:xfrm>
            <a:off x="583020" y="1949721"/>
            <a:ext cx="3294888" cy="102157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latin typeface="Century Gothic" panose="020B0502020202020204" pitchFamily="34" charset="0"/>
              </a:rPr>
              <a:t>Phase 1: </a:t>
            </a:r>
            <a:r>
              <a:rPr lang="en-GB" sz="1600" dirty="0">
                <a:solidFill>
                  <a:schemeClr val="bg1"/>
                </a:solidFill>
                <a:latin typeface="Century Gothic" panose="020B0502020202020204" pitchFamily="34" charset="0"/>
              </a:rPr>
              <a:t>Public sector leads.  Full ownership by WCG for regulatory/industry trust</a:t>
            </a:r>
          </a:p>
        </p:txBody>
      </p:sp>
      <p:sp>
        <p:nvSpPr>
          <p:cNvPr id="4" name="Rectangle 3">
            <a:extLst>
              <a:ext uri="{FF2B5EF4-FFF2-40B4-BE49-F238E27FC236}">
                <a16:creationId xmlns:a16="http://schemas.microsoft.com/office/drawing/2014/main" id="{5823978E-BF55-78F4-F31B-09ED393E4469}"/>
              </a:ext>
            </a:extLst>
          </p:cNvPr>
          <p:cNvSpPr/>
          <p:nvPr/>
        </p:nvSpPr>
        <p:spPr>
          <a:xfrm>
            <a:off x="4193376" y="1949721"/>
            <a:ext cx="3294888" cy="10215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entury Gothic" panose="020B0502020202020204" pitchFamily="34" charset="0"/>
              </a:rPr>
              <a:t>Multi-sector governance framework integrating public, private &amp; regulatory bodies</a:t>
            </a:r>
          </a:p>
        </p:txBody>
      </p:sp>
      <p:sp>
        <p:nvSpPr>
          <p:cNvPr id="5" name="Rectangle 4">
            <a:extLst>
              <a:ext uri="{FF2B5EF4-FFF2-40B4-BE49-F238E27FC236}">
                <a16:creationId xmlns:a16="http://schemas.microsoft.com/office/drawing/2014/main" id="{16F5ADF8-8B59-E66D-3B86-171EE1EC6EBA}"/>
              </a:ext>
            </a:extLst>
          </p:cNvPr>
          <p:cNvSpPr/>
          <p:nvPr/>
        </p:nvSpPr>
        <p:spPr>
          <a:xfrm>
            <a:off x="7797636" y="1949722"/>
            <a:ext cx="3557936" cy="135953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entury Gothic" panose="020B0502020202020204" pitchFamily="34" charset="0"/>
              </a:rPr>
              <a:t>Aviation Compliance</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Alignment with SACAA and ATNS regs &amp; requirements</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Phased, risk-based expansion of BVLOS operations</a:t>
            </a:r>
          </a:p>
        </p:txBody>
      </p:sp>
      <p:sp>
        <p:nvSpPr>
          <p:cNvPr id="6" name="Rectangle 5">
            <a:extLst>
              <a:ext uri="{FF2B5EF4-FFF2-40B4-BE49-F238E27FC236}">
                <a16:creationId xmlns:a16="http://schemas.microsoft.com/office/drawing/2014/main" id="{28E0FD91-22F5-93A5-EE48-AFC20A8F614A}"/>
              </a:ext>
            </a:extLst>
          </p:cNvPr>
          <p:cNvSpPr/>
          <p:nvPr/>
        </p:nvSpPr>
        <p:spPr>
          <a:xfrm>
            <a:off x="583020" y="1291353"/>
            <a:ext cx="3294888" cy="56692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Ownership Model</a:t>
            </a:r>
          </a:p>
        </p:txBody>
      </p:sp>
      <p:sp>
        <p:nvSpPr>
          <p:cNvPr id="7" name="Rectangle 6">
            <a:extLst>
              <a:ext uri="{FF2B5EF4-FFF2-40B4-BE49-F238E27FC236}">
                <a16:creationId xmlns:a16="http://schemas.microsoft.com/office/drawing/2014/main" id="{1CE88999-2266-F699-3F6D-6CCA652BA6BD}"/>
              </a:ext>
            </a:extLst>
          </p:cNvPr>
          <p:cNvSpPr/>
          <p:nvPr/>
        </p:nvSpPr>
        <p:spPr>
          <a:xfrm>
            <a:off x="4193376" y="1291353"/>
            <a:ext cx="3294888" cy="56692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Governance Structure </a:t>
            </a:r>
          </a:p>
        </p:txBody>
      </p:sp>
      <p:sp>
        <p:nvSpPr>
          <p:cNvPr id="8" name="Rectangle 7">
            <a:extLst>
              <a:ext uri="{FF2B5EF4-FFF2-40B4-BE49-F238E27FC236}">
                <a16:creationId xmlns:a16="http://schemas.microsoft.com/office/drawing/2014/main" id="{2FF95FF4-C4B9-031E-680D-C509595949FF}"/>
              </a:ext>
            </a:extLst>
          </p:cNvPr>
          <p:cNvSpPr/>
          <p:nvPr/>
        </p:nvSpPr>
        <p:spPr>
          <a:xfrm>
            <a:off x="7797636" y="1291353"/>
            <a:ext cx="3557936" cy="56692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Regulatory Environment &amp; Compliance</a:t>
            </a:r>
          </a:p>
        </p:txBody>
      </p:sp>
      <p:sp>
        <p:nvSpPr>
          <p:cNvPr id="9" name="Rectangle 8">
            <a:extLst>
              <a:ext uri="{FF2B5EF4-FFF2-40B4-BE49-F238E27FC236}">
                <a16:creationId xmlns:a16="http://schemas.microsoft.com/office/drawing/2014/main" id="{A6771AC2-8C76-9197-51FA-C452D79C4FA8}"/>
              </a:ext>
            </a:extLst>
          </p:cNvPr>
          <p:cNvSpPr/>
          <p:nvPr/>
        </p:nvSpPr>
        <p:spPr>
          <a:xfrm>
            <a:off x="4187280" y="4902672"/>
            <a:ext cx="3294888" cy="12282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entury Gothic" panose="020B0502020202020204" pitchFamily="34" charset="0"/>
              </a:rPr>
              <a:t>Ensures balanced decision-making, strategic oversight &amp; alignment with regulatory authorities</a:t>
            </a:r>
          </a:p>
        </p:txBody>
      </p:sp>
      <p:sp>
        <p:nvSpPr>
          <p:cNvPr id="10" name="Rectangle 9">
            <a:extLst>
              <a:ext uri="{FF2B5EF4-FFF2-40B4-BE49-F238E27FC236}">
                <a16:creationId xmlns:a16="http://schemas.microsoft.com/office/drawing/2014/main" id="{8F4A1C78-A3E6-F41D-F5C9-C2B0FDD27A6B}"/>
              </a:ext>
            </a:extLst>
          </p:cNvPr>
          <p:cNvSpPr/>
          <p:nvPr/>
        </p:nvSpPr>
        <p:spPr>
          <a:xfrm>
            <a:off x="4187280" y="3062734"/>
            <a:ext cx="3294888" cy="170609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entury Gothic" panose="020B0502020202020204" pitchFamily="34" charset="0"/>
              </a:rPr>
              <a:t>Key bodies</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Steering Committee</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Technical Advisory Board</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Operational Management Team</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Regulatory Advisory Board</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Industry &amp; Community Engagement Forum</a:t>
            </a:r>
          </a:p>
        </p:txBody>
      </p:sp>
      <p:sp>
        <p:nvSpPr>
          <p:cNvPr id="11" name="Rectangle 10">
            <a:extLst>
              <a:ext uri="{FF2B5EF4-FFF2-40B4-BE49-F238E27FC236}">
                <a16:creationId xmlns:a16="http://schemas.microsoft.com/office/drawing/2014/main" id="{082977AF-49ED-3ABB-C2A3-B3B0924135BA}"/>
              </a:ext>
            </a:extLst>
          </p:cNvPr>
          <p:cNvSpPr/>
          <p:nvPr/>
        </p:nvSpPr>
        <p:spPr>
          <a:xfrm>
            <a:off x="583020" y="3540426"/>
            <a:ext cx="3294888" cy="102157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latin typeface="Century Gothic" panose="020B0502020202020204" pitchFamily="34" charset="0"/>
              </a:rPr>
              <a:t>Phase 2: </a:t>
            </a:r>
            <a:r>
              <a:rPr lang="en-GB" sz="1600" dirty="0">
                <a:solidFill>
                  <a:schemeClr val="bg1"/>
                </a:solidFill>
                <a:latin typeface="Century Gothic" panose="020B0502020202020204" pitchFamily="34" charset="0"/>
              </a:rPr>
              <a:t>Transition via PPP. Industry assuming increasing operational responsibilities</a:t>
            </a:r>
          </a:p>
        </p:txBody>
      </p:sp>
      <p:sp>
        <p:nvSpPr>
          <p:cNvPr id="12" name="Rectangle 11">
            <a:extLst>
              <a:ext uri="{FF2B5EF4-FFF2-40B4-BE49-F238E27FC236}">
                <a16:creationId xmlns:a16="http://schemas.microsoft.com/office/drawing/2014/main" id="{AEFAD449-7C41-05AB-B1C2-029017437C6E}"/>
              </a:ext>
            </a:extLst>
          </p:cNvPr>
          <p:cNvSpPr/>
          <p:nvPr/>
        </p:nvSpPr>
        <p:spPr>
          <a:xfrm>
            <a:off x="583020" y="5152907"/>
            <a:ext cx="3294888" cy="1021573"/>
          </a:xfrm>
          <a:prstGeom prst="rect">
            <a:avLst/>
          </a:prstGeom>
          <a:solidFill>
            <a:srgbClr val="00A1A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latin typeface="Century Gothic" panose="020B0502020202020204" pitchFamily="34" charset="0"/>
              </a:rPr>
              <a:t>Phase 3: </a:t>
            </a:r>
            <a:r>
              <a:rPr lang="en-GB" sz="1600" dirty="0">
                <a:solidFill>
                  <a:schemeClr val="bg1"/>
                </a:solidFill>
                <a:latin typeface="Century Gothic" panose="020B0502020202020204" pitchFamily="34" charset="0"/>
              </a:rPr>
              <a:t>Private leadership with public oversight ensuring strategic compliance &amp; sustainability</a:t>
            </a:r>
          </a:p>
        </p:txBody>
      </p:sp>
      <p:cxnSp>
        <p:nvCxnSpPr>
          <p:cNvPr id="13" name="Straight Arrow Connector 12">
            <a:extLst>
              <a:ext uri="{FF2B5EF4-FFF2-40B4-BE49-F238E27FC236}">
                <a16:creationId xmlns:a16="http://schemas.microsoft.com/office/drawing/2014/main" id="{34459082-7E28-028F-F0A8-4B95EE6F8AA3}"/>
              </a:ext>
            </a:extLst>
          </p:cNvPr>
          <p:cNvCxnSpPr>
            <a:cxnSpLocks/>
            <a:stCxn id="3" idx="2"/>
          </p:cNvCxnSpPr>
          <p:nvPr/>
        </p:nvCxnSpPr>
        <p:spPr>
          <a:xfrm>
            <a:off x="2230464" y="2971294"/>
            <a:ext cx="0" cy="50124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50778AF-DDCB-C606-EFB9-AD8F4ED9C217}"/>
              </a:ext>
            </a:extLst>
          </p:cNvPr>
          <p:cNvCxnSpPr>
            <a:cxnSpLocks/>
            <a:stCxn id="11" idx="2"/>
          </p:cNvCxnSpPr>
          <p:nvPr/>
        </p:nvCxnSpPr>
        <p:spPr>
          <a:xfrm>
            <a:off x="2230464" y="4561999"/>
            <a:ext cx="0" cy="510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8273DB2-2912-272A-7197-C090D544DADA}"/>
              </a:ext>
            </a:extLst>
          </p:cNvPr>
          <p:cNvSpPr/>
          <p:nvPr/>
        </p:nvSpPr>
        <p:spPr>
          <a:xfrm>
            <a:off x="7791540" y="3382976"/>
            <a:ext cx="3557936" cy="12344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entury Gothic" panose="020B0502020202020204" pitchFamily="34" charset="0"/>
              </a:rPr>
              <a:t>Non-Aviation Compliance</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Land use &amp; zoning</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Environmental compliance</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Safety &amp; security</a:t>
            </a:r>
          </a:p>
        </p:txBody>
      </p:sp>
      <p:sp>
        <p:nvSpPr>
          <p:cNvPr id="16" name="Rectangle 15">
            <a:extLst>
              <a:ext uri="{FF2B5EF4-FFF2-40B4-BE49-F238E27FC236}">
                <a16:creationId xmlns:a16="http://schemas.microsoft.com/office/drawing/2014/main" id="{DA1A1656-7A89-3070-3F75-6DBF96EF476E}"/>
              </a:ext>
            </a:extLst>
          </p:cNvPr>
          <p:cNvSpPr/>
          <p:nvPr/>
        </p:nvSpPr>
        <p:spPr>
          <a:xfrm>
            <a:off x="7791540" y="4708854"/>
            <a:ext cx="3557936" cy="14742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entury Gothic" panose="020B0502020202020204" pitchFamily="34" charset="0"/>
              </a:rPr>
              <a:t>Early regulator engagement</a:t>
            </a: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Ensures seamless integration into national airspace</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Streamlines ops approvals</a:t>
            </a:r>
          </a:p>
          <a:p>
            <a:pPr marL="285750" indent="-285750">
              <a:buFont typeface="Arial" panose="020B0604020202020204" pitchFamily="34" charset="0"/>
              <a:buChar char="•"/>
            </a:pPr>
            <a:r>
              <a:rPr lang="en-GB" sz="1400" dirty="0">
                <a:solidFill>
                  <a:schemeClr val="tx1"/>
                </a:solidFill>
                <a:latin typeface="Century Gothic" panose="020B0502020202020204" pitchFamily="34" charset="0"/>
              </a:rPr>
              <a:t>Facilitates permitting processes</a:t>
            </a:r>
          </a:p>
        </p:txBody>
      </p:sp>
      <p:sp>
        <p:nvSpPr>
          <p:cNvPr id="17" name="Title 1">
            <a:extLst>
              <a:ext uri="{FF2B5EF4-FFF2-40B4-BE49-F238E27FC236}">
                <a16:creationId xmlns:a16="http://schemas.microsoft.com/office/drawing/2014/main" id="{5A65A980-BB13-197B-DF1E-8B9BF02E738C}"/>
              </a:ext>
            </a:extLst>
          </p:cNvPr>
          <p:cNvSpPr>
            <a:spLocks noGrp="1"/>
          </p:cNvSpPr>
          <p:nvPr>
            <p:ph type="title" idx="4294967295"/>
          </p:nvPr>
        </p:nvSpPr>
        <p:spPr>
          <a:xfrm>
            <a:off x="583020" y="180469"/>
            <a:ext cx="10932548" cy="787814"/>
          </a:xfrm>
        </p:spPr>
        <p:txBody>
          <a:bodyPr>
            <a:normAutofit/>
          </a:bodyPr>
          <a:lstStyle/>
          <a:p>
            <a:r>
              <a:rPr lang="en-GB" sz="2800" b="1" dirty="0">
                <a:solidFill>
                  <a:srgbClr val="002060"/>
                </a:solidFill>
              </a:rPr>
              <a:t>Institutional Arrangements</a:t>
            </a:r>
          </a:p>
        </p:txBody>
      </p:sp>
      <p:pic>
        <p:nvPicPr>
          <p:cNvPr id="2" name="Picture 1">
            <a:extLst>
              <a:ext uri="{FF2B5EF4-FFF2-40B4-BE49-F238E27FC236}">
                <a16:creationId xmlns:a16="http://schemas.microsoft.com/office/drawing/2014/main" id="{5019CCB3-3F3A-7C26-FBCA-400971F7A236}"/>
              </a:ext>
            </a:extLst>
          </p:cNvPr>
          <p:cNvPicPr>
            <a:picLocks noChangeAspect="1"/>
          </p:cNvPicPr>
          <p:nvPr/>
        </p:nvPicPr>
        <p:blipFill>
          <a:blip r:embed="rId2"/>
          <a:stretch>
            <a:fillRect/>
          </a:stretch>
        </p:blipFill>
        <p:spPr>
          <a:xfrm>
            <a:off x="10009606" y="560460"/>
            <a:ext cx="497224" cy="497224"/>
          </a:xfrm>
          <a:prstGeom prst="rect">
            <a:avLst/>
          </a:prstGeom>
        </p:spPr>
      </p:pic>
      <p:sp>
        <p:nvSpPr>
          <p:cNvPr id="18" name="TextBox 17">
            <a:extLst>
              <a:ext uri="{FF2B5EF4-FFF2-40B4-BE49-F238E27FC236}">
                <a16:creationId xmlns:a16="http://schemas.microsoft.com/office/drawing/2014/main" id="{5D8541C2-0F6A-3E26-650E-B056B0FCE681}"/>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19" name="Round Same-side Corner of Rectangle 18">
            <a:extLst>
              <a:ext uri="{FF2B5EF4-FFF2-40B4-BE49-F238E27FC236}">
                <a16:creationId xmlns:a16="http://schemas.microsoft.com/office/drawing/2014/main" id="{58BA4645-8FCB-1D22-02AC-CC82D73D3531}"/>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764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E585B55-EFA6-0566-133B-2CADAE287C2E}"/>
              </a:ext>
            </a:extLst>
          </p:cNvPr>
          <p:cNvSpPr>
            <a:spLocks noGrp="1"/>
          </p:cNvSpPr>
          <p:nvPr>
            <p:ph type="title" idx="4294967295"/>
          </p:nvPr>
        </p:nvSpPr>
        <p:spPr>
          <a:xfrm>
            <a:off x="374272" y="112935"/>
            <a:ext cx="10932548" cy="787814"/>
          </a:xfrm>
        </p:spPr>
        <p:txBody>
          <a:bodyPr>
            <a:normAutofit/>
          </a:bodyPr>
          <a:lstStyle/>
          <a:p>
            <a:r>
              <a:rPr lang="en-GB" sz="2800" b="1" dirty="0">
                <a:solidFill>
                  <a:schemeClr val="tx2"/>
                </a:solidFill>
              </a:rPr>
              <a:t>Operational Model &amp; Concepts of Operations</a:t>
            </a:r>
          </a:p>
        </p:txBody>
      </p:sp>
      <p:sp>
        <p:nvSpPr>
          <p:cNvPr id="4" name="Rectangle 3">
            <a:extLst>
              <a:ext uri="{FF2B5EF4-FFF2-40B4-BE49-F238E27FC236}">
                <a16:creationId xmlns:a16="http://schemas.microsoft.com/office/drawing/2014/main" id="{07BF80D8-F641-90C9-611A-093FF11EDDD0}"/>
              </a:ext>
            </a:extLst>
          </p:cNvPr>
          <p:cNvSpPr/>
          <p:nvPr/>
        </p:nvSpPr>
        <p:spPr>
          <a:xfrm>
            <a:off x="718495" y="1917633"/>
            <a:ext cx="3265746" cy="31550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Visual Line of Sight (VLOS)/ Extended Visual Line of Sight (EVLOS)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Below 400 ft above ground level (AGL)</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Basic &amp; daytime operations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Visual observers &amp; basic tracking</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Geofencing and segregated airspace</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Compliance data logging</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p:txBody>
      </p:sp>
      <p:sp>
        <p:nvSpPr>
          <p:cNvPr id="5" name="Rectangle 4">
            <a:extLst>
              <a:ext uri="{FF2B5EF4-FFF2-40B4-BE49-F238E27FC236}">
                <a16:creationId xmlns:a16="http://schemas.microsoft.com/office/drawing/2014/main" id="{F838BD58-6858-8229-3143-196DDFD8D441}"/>
              </a:ext>
            </a:extLst>
          </p:cNvPr>
          <p:cNvSpPr/>
          <p:nvPr/>
        </p:nvSpPr>
        <p:spPr>
          <a:xfrm>
            <a:off x="4405469" y="1917633"/>
            <a:ext cx="3294889" cy="31550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Risk based expansion to Beyond Visual Line of Sight (BVLOS)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Below 1000 ft AGL</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Complex &amp; nighttime ops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Improved infrastructure &amp; specialist support</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Utilising hybrid, ground or on-board based DAA tech</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Real-time compliance and data transmission</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p:txBody>
      </p:sp>
      <p:sp>
        <p:nvSpPr>
          <p:cNvPr id="6" name="Rectangle 5">
            <a:extLst>
              <a:ext uri="{FF2B5EF4-FFF2-40B4-BE49-F238E27FC236}">
                <a16:creationId xmlns:a16="http://schemas.microsoft.com/office/drawing/2014/main" id="{550D18F7-0F03-0CBC-0ECD-911DD0E9FB9F}"/>
              </a:ext>
            </a:extLst>
          </p:cNvPr>
          <p:cNvSpPr/>
          <p:nvPr/>
        </p:nvSpPr>
        <p:spPr>
          <a:xfrm>
            <a:off x="8092443" y="1917633"/>
            <a:ext cx="3645647" cy="31550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Fully operational drone corridor</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Utilising hybrid, ground or on-board DAA tech for dynamic BVLOS ops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Full Unmanned Traffic Management-Air Traffic Management (UTM-ATM) coordination for unmanned &amp; manned aviation</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Scalable infrastructure to support Advance Air Mobility (AAM)</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p:txBody>
      </p:sp>
      <p:sp>
        <p:nvSpPr>
          <p:cNvPr id="7" name="Rectangle 6">
            <a:extLst>
              <a:ext uri="{FF2B5EF4-FFF2-40B4-BE49-F238E27FC236}">
                <a16:creationId xmlns:a16="http://schemas.microsoft.com/office/drawing/2014/main" id="{0534F657-03B2-7881-75DD-614D8F2A7D7D}"/>
              </a:ext>
            </a:extLst>
          </p:cNvPr>
          <p:cNvSpPr/>
          <p:nvPr/>
        </p:nvSpPr>
        <p:spPr>
          <a:xfrm>
            <a:off x="718495" y="1256658"/>
            <a:ext cx="3294888" cy="56692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Century Gothic" panose="020B0502020202020204" pitchFamily="34" charset="0"/>
              </a:rPr>
              <a:t>Initial Phase – </a:t>
            </a:r>
            <a:r>
              <a:rPr lang="en-GB" b="1" dirty="0" err="1">
                <a:solidFill>
                  <a:schemeClr val="bg1"/>
                </a:solidFill>
                <a:latin typeface="Century Gothic" panose="020B0502020202020204" pitchFamily="34" charset="0"/>
              </a:rPr>
              <a:t>VLOS</a:t>
            </a:r>
            <a:r>
              <a:rPr lang="en-GB" b="1" dirty="0">
                <a:solidFill>
                  <a:schemeClr val="bg1"/>
                </a:solidFill>
                <a:latin typeface="Century Gothic" panose="020B0502020202020204" pitchFamily="34" charset="0"/>
              </a:rPr>
              <a:t> &amp; </a:t>
            </a:r>
            <a:r>
              <a:rPr lang="en-GB" b="1" dirty="0" err="1">
                <a:solidFill>
                  <a:schemeClr val="bg1"/>
                </a:solidFill>
                <a:latin typeface="Century Gothic" panose="020B0502020202020204" pitchFamily="34" charset="0"/>
              </a:rPr>
              <a:t>EVLOS</a:t>
            </a:r>
            <a:endParaRPr lang="en-GB" b="1" dirty="0">
              <a:solidFill>
                <a:schemeClr val="bg1"/>
              </a:solidFill>
              <a:latin typeface="Century Gothic" panose="020B0502020202020204" pitchFamily="34" charset="0"/>
            </a:endParaRPr>
          </a:p>
        </p:txBody>
      </p:sp>
      <p:sp>
        <p:nvSpPr>
          <p:cNvPr id="8" name="Rectangle 7">
            <a:extLst>
              <a:ext uri="{FF2B5EF4-FFF2-40B4-BE49-F238E27FC236}">
                <a16:creationId xmlns:a16="http://schemas.microsoft.com/office/drawing/2014/main" id="{DDB3CE1A-1F15-0741-B1BF-62E1E0847F8D}"/>
              </a:ext>
            </a:extLst>
          </p:cNvPr>
          <p:cNvSpPr/>
          <p:nvPr/>
        </p:nvSpPr>
        <p:spPr>
          <a:xfrm>
            <a:off x="4405470" y="1259265"/>
            <a:ext cx="3294888" cy="566928"/>
          </a:xfrm>
          <a:prstGeom prst="rect">
            <a:avLst/>
          </a:prstGeom>
          <a:solidFill>
            <a:srgbClr val="8D80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Century Gothic" panose="020B0502020202020204" pitchFamily="34" charset="0"/>
              </a:rPr>
              <a:t>BVLOS with Ground Based Detect &amp; Avoid (DAA)</a:t>
            </a:r>
          </a:p>
        </p:txBody>
      </p:sp>
      <p:sp>
        <p:nvSpPr>
          <p:cNvPr id="9" name="Rectangle 8">
            <a:extLst>
              <a:ext uri="{FF2B5EF4-FFF2-40B4-BE49-F238E27FC236}">
                <a16:creationId xmlns:a16="http://schemas.microsoft.com/office/drawing/2014/main" id="{9C778098-8474-CC26-E81B-E3DB0711834B}"/>
              </a:ext>
            </a:extLst>
          </p:cNvPr>
          <p:cNvSpPr/>
          <p:nvPr/>
        </p:nvSpPr>
        <p:spPr>
          <a:xfrm>
            <a:off x="8092444" y="1259265"/>
            <a:ext cx="3645645" cy="566928"/>
          </a:xfrm>
          <a:prstGeom prst="rect">
            <a:avLst/>
          </a:prstGeom>
          <a:solidFill>
            <a:srgbClr val="0014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Century Gothic" panose="020B0502020202020204" pitchFamily="34" charset="0"/>
              </a:rPr>
              <a:t>Fully Integrated BVLOS – Hybrid Systems</a:t>
            </a:r>
          </a:p>
        </p:txBody>
      </p:sp>
      <p:cxnSp>
        <p:nvCxnSpPr>
          <p:cNvPr id="10" name="Straight Arrow Connector 9">
            <a:extLst>
              <a:ext uri="{FF2B5EF4-FFF2-40B4-BE49-F238E27FC236}">
                <a16:creationId xmlns:a16="http://schemas.microsoft.com/office/drawing/2014/main" id="{3AFCAD9D-4017-7407-2918-D8AC74D37C20}"/>
              </a:ext>
            </a:extLst>
          </p:cNvPr>
          <p:cNvCxnSpPr>
            <a:stCxn id="7" idx="3"/>
            <a:endCxn id="8" idx="1"/>
          </p:cNvCxnSpPr>
          <p:nvPr/>
        </p:nvCxnSpPr>
        <p:spPr>
          <a:xfrm>
            <a:off x="4013383" y="1540122"/>
            <a:ext cx="392087" cy="26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BB62465D-6C3A-FD40-99F3-95E4CEFD8E97}"/>
              </a:ext>
            </a:extLst>
          </p:cNvPr>
          <p:cNvCxnSpPr>
            <a:cxnSpLocks/>
            <a:stCxn id="8" idx="3"/>
            <a:endCxn id="9" idx="1"/>
          </p:cNvCxnSpPr>
          <p:nvPr/>
        </p:nvCxnSpPr>
        <p:spPr>
          <a:xfrm>
            <a:off x="7700358" y="1542729"/>
            <a:ext cx="39208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Chevron 11">
            <a:extLst>
              <a:ext uri="{FF2B5EF4-FFF2-40B4-BE49-F238E27FC236}">
                <a16:creationId xmlns:a16="http://schemas.microsoft.com/office/drawing/2014/main" id="{66CDC3E4-DF1F-8AAB-64F6-CCB584C2193D}"/>
              </a:ext>
            </a:extLst>
          </p:cNvPr>
          <p:cNvSpPr/>
          <p:nvPr/>
        </p:nvSpPr>
        <p:spPr>
          <a:xfrm>
            <a:off x="718494" y="5179926"/>
            <a:ext cx="10668838" cy="837617"/>
          </a:xfrm>
          <a:prstGeom prst="chevron">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entury Gothic" panose="020B0502020202020204" pitchFamily="34" charset="0"/>
              </a:rPr>
              <a:t>Testing facilitation and support will follow a structured, risk-based approach across the phases, evolving from basic VLOS operations to enable full BVLOS and UTM-ATM integration</a:t>
            </a:r>
          </a:p>
        </p:txBody>
      </p:sp>
      <p:pic>
        <p:nvPicPr>
          <p:cNvPr id="2" name="Picture 1">
            <a:extLst>
              <a:ext uri="{FF2B5EF4-FFF2-40B4-BE49-F238E27FC236}">
                <a16:creationId xmlns:a16="http://schemas.microsoft.com/office/drawing/2014/main" id="{6A2D15BF-E9A4-36D2-6263-9BF5EE8C4583}"/>
              </a:ext>
            </a:extLst>
          </p:cNvPr>
          <p:cNvPicPr>
            <a:picLocks noChangeAspect="1"/>
          </p:cNvPicPr>
          <p:nvPr/>
        </p:nvPicPr>
        <p:blipFill>
          <a:blip r:embed="rId2"/>
          <a:stretch>
            <a:fillRect/>
          </a:stretch>
        </p:blipFill>
        <p:spPr>
          <a:xfrm>
            <a:off x="10009606" y="560460"/>
            <a:ext cx="497224" cy="497224"/>
          </a:xfrm>
          <a:prstGeom prst="rect">
            <a:avLst/>
          </a:prstGeom>
        </p:spPr>
      </p:pic>
      <p:sp>
        <p:nvSpPr>
          <p:cNvPr id="13" name="TextBox 12">
            <a:extLst>
              <a:ext uri="{FF2B5EF4-FFF2-40B4-BE49-F238E27FC236}">
                <a16:creationId xmlns:a16="http://schemas.microsoft.com/office/drawing/2014/main" id="{1F9CEF36-D367-0435-9A7D-4A5404982596}"/>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14" name="Round Same-side Corner of Rectangle 13">
            <a:extLst>
              <a:ext uri="{FF2B5EF4-FFF2-40B4-BE49-F238E27FC236}">
                <a16:creationId xmlns:a16="http://schemas.microsoft.com/office/drawing/2014/main" id="{2872EAE6-AFBA-BD3B-ACA6-30DBB6C6FA24}"/>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0100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BCD46FA-47DD-1B72-E1C8-D74B5878A716}"/>
              </a:ext>
            </a:extLst>
          </p:cNvPr>
          <p:cNvSpPr>
            <a:spLocks noGrp="1"/>
          </p:cNvSpPr>
          <p:nvPr>
            <p:ph type="title" idx="4294967295"/>
          </p:nvPr>
        </p:nvSpPr>
        <p:spPr>
          <a:xfrm>
            <a:off x="448782" y="178921"/>
            <a:ext cx="10932548" cy="787814"/>
          </a:xfrm>
        </p:spPr>
        <p:txBody>
          <a:bodyPr>
            <a:noAutofit/>
          </a:bodyPr>
          <a:lstStyle/>
          <a:p>
            <a:r>
              <a:rPr lang="en-GB" sz="2800" b="1" dirty="0">
                <a:solidFill>
                  <a:srgbClr val="002060"/>
                </a:solidFill>
              </a:rPr>
              <a:t>Implementation Model </a:t>
            </a:r>
            <a:br>
              <a:rPr lang="en-GB" sz="2800" b="1" dirty="0">
                <a:solidFill>
                  <a:srgbClr val="002060"/>
                </a:solidFill>
              </a:rPr>
            </a:br>
            <a:r>
              <a:rPr lang="en-GB" sz="2800" b="1" dirty="0">
                <a:solidFill>
                  <a:srgbClr val="002060"/>
                </a:solidFill>
              </a:rPr>
              <a:t>Daily Management &amp; Stakeholder Engagement</a:t>
            </a:r>
          </a:p>
        </p:txBody>
      </p:sp>
      <p:sp>
        <p:nvSpPr>
          <p:cNvPr id="4" name="TextBox 3">
            <a:extLst>
              <a:ext uri="{FF2B5EF4-FFF2-40B4-BE49-F238E27FC236}">
                <a16:creationId xmlns:a16="http://schemas.microsoft.com/office/drawing/2014/main" id="{B6CC3EBB-0A7A-C2E9-1107-DAC4FB7B6952}"/>
              </a:ext>
            </a:extLst>
          </p:cNvPr>
          <p:cNvSpPr txBox="1"/>
          <p:nvPr/>
        </p:nvSpPr>
        <p:spPr>
          <a:xfrm>
            <a:off x="7426032" y="3283321"/>
            <a:ext cx="4206934"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600" b="1" dirty="0">
                <a:latin typeface="Century Gothic" panose="020B0502020202020204" pitchFamily="34" charset="0"/>
              </a:rPr>
              <a:t>Continuous Improvement &amp; Sustainability</a:t>
            </a:r>
            <a:endParaRPr kumimoji="0" lang="en-US" sz="1600" b="1" i="0" u="none" strike="noStrike" kern="1200" cap="none" spc="0" normalizeH="0" baseline="0" noProof="0" dirty="0">
              <a:ln>
                <a:noFill/>
              </a:ln>
              <a:effectLst/>
              <a:uLnTx/>
              <a:uFillTx/>
              <a:latin typeface="Century Gothic" panose="020B0502020202020204" pitchFamily="34" charset="0"/>
            </a:endParaRPr>
          </a:p>
        </p:txBody>
      </p:sp>
      <p:sp>
        <p:nvSpPr>
          <p:cNvPr id="5" name="TextBox 4">
            <a:extLst>
              <a:ext uri="{FF2B5EF4-FFF2-40B4-BE49-F238E27FC236}">
                <a16:creationId xmlns:a16="http://schemas.microsoft.com/office/drawing/2014/main" id="{FE0F6BBE-5C8D-42A2-90CD-DD55413120A9}"/>
              </a:ext>
            </a:extLst>
          </p:cNvPr>
          <p:cNvSpPr txBox="1"/>
          <p:nvPr/>
        </p:nvSpPr>
        <p:spPr>
          <a:xfrm>
            <a:off x="7438577" y="4938442"/>
            <a:ext cx="34720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Century Gothic" panose="020B0502020202020204" pitchFamily="34" charset="0"/>
              </a:rPr>
              <a:t>Regulatory </a:t>
            </a:r>
            <a:r>
              <a:rPr lang="en-US" sz="1600" b="1" dirty="0">
                <a:latin typeface="Century Gothic" panose="020B0502020202020204" pitchFamily="34" charset="0"/>
              </a:rPr>
              <a:t>Advisory Board</a:t>
            </a:r>
            <a:endParaRPr kumimoji="0" lang="en-US" sz="1600" b="1" i="0" u="none" strike="noStrike" kern="1200" cap="none" spc="0" normalizeH="0" baseline="0" noProof="0" dirty="0">
              <a:ln>
                <a:noFill/>
              </a:ln>
              <a:effectLst/>
              <a:uLnTx/>
              <a:uFillTx/>
              <a:latin typeface="Century Gothic" panose="020B0502020202020204" pitchFamily="34" charset="0"/>
            </a:endParaRPr>
          </a:p>
        </p:txBody>
      </p:sp>
      <p:cxnSp>
        <p:nvCxnSpPr>
          <p:cNvPr id="6" name="Straight Connector 5">
            <a:extLst>
              <a:ext uri="{FF2B5EF4-FFF2-40B4-BE49-F238E27FC236}">
                <a16:creationId xmlns:a16="http://schemas.microsoft.com/office/drawing/2014/main" id="{485F6FFB-D03B-71EE-C83D-B929EA49F76E}"/>
              </a:ext>
            </a:extLst>
          </p:cNvPr>
          <p:cNvCxnSpPr>
            <a:cxnSpLocks/>
          </p:cNvCxnSpPr>
          <p:nvPr/>
        </p:nvCxnSpPr>
        <p:spPr>
          <a:xfrm>
            <a:off x="5754670" y="367313"/>
            <a:ext cx="0" cy="980965"/>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33A5BC5-734F-EEA3-9D58-4E22173D82FC}"/>
              </a:ext>
            </a:extLst>
          </p:cNvPr>
          <p:cNvSpPr txBox="1"/>
          <p:nvPr/>
        </p:nvSpPr>
        <p:spPr>
          <a:xfrm>
            <a:off x="7424014" y="5276996"/>
            <a:ext cx="4674881" cy="710451"/>
          </a:xfrm>
          <a:prstGeom prst="rect">
            <a:avLst/>
          </a:prstGeom>
          <a:noFill/>
        </p:spPr>
        <p:txBody>
          <a:bodyPr wrap="square">
            <a:spAutoFit/>
          </a:bodyPr>
          <a:lstStyle/>
          <a:p>
            <a:pPr marL="192088" lvl="1" indent="-171450">
              <a:lnSpc>
                <a:spcPct val="115000"/>
              </a:lnSpc>
              <a:buFont typeface="Arial" panose="020B0604020202020204" pitchFamily="34" charset="0"/>
              <a:buChar char="•"/>
            </a:pPr>
            <a:r>
              <a:rPr lang="en-GB" sz="1200" kern="100" dirty="0">
                <a:latin typeface="Century Gothic" panose="020B0502020202020204" pitchFamily="34" charset="0"/>
                <a:ea typeface="Aptos" panose="020B0004020202020204" pitchFamily="34" charset="0"/>
                <a:cs typeface="Times New Roman" panose="02020603050405020304" pitchFamily="18" charset="0"/>
              </a:rPr>
              <a:t>Facilitate BVLOS approvals</a:t>
            </a:r>
          </a:p>
          <a:p>
            <a:pPr marL="192088" lvl="1" indent="-171450">
              <a:lnSpc>
                <a:spcPct val="115000"/>
              </a:lnSpc>
              <a:buFont typeface="Arial" panose="020B0604020202020204" pitchFamily="34" charset="0"/>
              <a:buChar char="•"/>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Ensure continuous regulatory compliance</a:t>
            </a:r>
          </a:p>
          <a:p>
            <a:pPr marL="192088" lvl="1" indent="-171450">
              <a:lnSpc>
                <a:spcPct val="115000"/>
              </a:lnSpc>
              <a:buFont typeface="Arial" panose="020B0604020202020204" pitchFamily="34" charset="0"/>
              <a:buChar char="•"/>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Provide updates on ev</a:t>
            </a:r>
            <a:r>
              <a:rPr lang="en-GB" sz="1200" kern="100" dirty="0">
                <a:latin typeface="Century Gothic" panose="020B0502020202020204" pitchFamily="34" charset="0"/>
                <a:ea typeface="Aptos" panose="020B0004020202020204" pitchFamily="34" charset="0"/>
                <a:cs typeface="Times New Roman" panose="02020603050405020304" pitchFamily="18" charset="0"/>
              </a:rPr>
              <a:t>olving aviation standards</a:t>
            </a:r>
            <a:endParaRPr lang="en-ZA"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A541265-A260-B37C-FEA9-9B75267C8410}"/>
              </a:ext>
            </a:extLst>
          </p:cNvPr>
          <p:cNvSpPr txBox="1"/>
          <p:nvPr/>
        </p:nvSpPr>
        <p:spPr>
          <a:xfrm>
            <a:off x="7424289" y="3666280"/>
            <a:ext cx="4603818" cy="1135183"/>
          </a:xfrm>
          <a:prstGeom prst="rect">
            <a:avLst/>
          </a:prstGeom>
          <a:noFill/>
        </p:spPr>
        <p:txBody>
          <a:bodyPr wrap="square">
            <a:spAutoFit/>
          </a:bodyPr>
          <a:lstStyle/>
          <a:p>
            <a:pPr marL="192088" lvl="1" indent="-171450">
              <a:lnSpc>
                <a:spcPct val="115000"/>
              </a:lnSpc>
              <a:buFont typeface="Arial" panose="020B0604020202020204" pitchFamily="34" charset="0"/>
              <a:buChar char="•"/>
            </a:pPr>
            <a:r>
              <a:rPr lang="en-GB" sz="1200" kern="100" dirty="0">
                <a:latin typeface="Century Gothic" panose="020B0502020202020204" pitchFamily="34" charset="0"/>
                <a:ea typeface="Aptos" panose="020B0004020202020204" pitchFamily="34" charset="0"/>
                <a:cs typeface="Times New Roman" panose="02020603050405020304" pitchFamily="18" charset="0"/>
              </a:rPr>
              <a:t>Regular </a:t>
            </a: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audits and KPI tracking</a:t>
            </a:r>
            <a:endParaRPr lang="en-GB" sz="1200" kern="100" dirty="0">
              <a:latin typeface="Century Gothic" panose="020B0502020202020204" pitchFamily="34" charset="0"/>
              <a:ea typeface="Aptos" panose="020B0004020202020204" pitchFamily="34" charset="0"/>
              <a:cs typeface="Times New Roman" panose="02020603050405020304" pitchFamily="18" charset="0"/>
            </a:endParaRPr>
          </a:p>
          <a:p>
            <a:pPr marL="192088" lvl="1" indent="-171450">
              <a:lnSpc>
                <a:spcPct val="115000"/>
              </a:lnSpc>
              <a:buFont typeface="Arial" panose="020B0604020202020204" pitchFamily="34" charset="0"/>
              <a:buChar char="•"/>
            </a:pPr>
            <a:r>
              <a:rPr lang="en-GB" sz="1200" kern="100" dirty="0">
                <a:latin typeface="Century Gothic" panose="020B0502020202020204" pitchFamily="34" charset="0"/>
                <a:ea typeface="Aptos" panose="020B0004020202020204" pitchFamily="34" charset="0"/>
                <a:cs typeface="Times New Roman" panose="02020603050405020304" pitchFamily="18" charset="0"/>
              </a:rPr>
              <a:t>Incorporate insights from the community and industry partners</a:t>
            </a:r>
          </a:p>
          <a:p>
            <a:pPr marL="192088" lvl="1" indent="-171450">
              <a:lnSpc>
                <a:spcPct val="115000"/>
              </a:lnSpc>
              <a:buFont typeface="Arial" panose="020B0604020202020204" pitchFamily="34" charset="0"/>
              <a:buChar char="•"/>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Update operational with new tech and evolving regulations</a:t>
            </a:r>
            <a:endParaRPr lang="en-ZA"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57DA42B-1FE6-5B25-E972-9EF13E8F4A2C}"/>
              </a:ext>
            </a:extLst>
          </p:cNvPr>
          <p:cNvSpPr txBox="1"/>
          <p:nvPr/>
        </p:nvSpPr>
        <p:spPr>
          <a:xfrm>
            <a:off x="7443924" y="2153776"/>
            <a:ext cx="4358213"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Century Gothic" panose="020B0502020202020204" pitchFamily="34" charset="0"/>
              </a:rPr>
              <a:t>Industry &amp; Community Engagement Forum</a:t>
            </a:r>
          </a:p>
        </p:txBody>
      </p:sp>
      <p:sp>
        <p:nvSpPr>
          <p:cNvPr id="10" name="TextBox 9">
            <a:extLst>
              <a:ext uri="{FF2B5EF4-FFF2-40B4-BE49-F238E27FC236}">
                <a16:creationId xmlns:a16="http://schemas.microsoft.com/office/drawing/2014/main" id="{3DAE73D2-0A40-49EC-B5E1-D576216F4F61}"/>
              </a:ext>
            </a:extLst>
          </p:cNvPr>
          <p:cNvSpPr txBox="1"/>
          <p:nvPr/>
        </p:nvSpPr>
        <p:spPr>
          <a:xfrm>
            <a:off x="7440314" y="2577956"/>
            <a:ext cx="4206940" cy="498085"/>
          </a:xfrm>
          <a:prstGeom prst="rect">
            <a:avLst/>
          </a:prstGeom>
          <a:noFill/>
        </p:spPr>
        <p:txBody>
          <a:bodyPr wrap="square">
            <a:spAutoFit/>
          </a:bodyPr>
          <a:lstStyle/>
          <a:p>
            <a:pPr marL="192088" lvl="1" indent="-171450">
              <a:lnSpc>
                <a:spcPct val="115000"/>
              </a:lnSpc>
              <a:buFont typeface="Arial" panose="020B0604020202020204" pitchFamily="34" charset="0"/>
              <a:buChar char="•"/>
            </a:pPr>
            <a:r>
              <a:rPr lang="en-GB" sz="1200" kern="100" dirty="0">
                <a:latin typeface="Century Gothic" panose="020B0502020202020204" pitchFamily="34" charset="0"/>
                <a:ea typeface="Aptos" panose="020B0004020202020204" pitchFamily="34" charset="0"/>
                <a:cs typeface="Times New Roman" panose="02020603050405020304" pitchFamily="18" charset="0"/>
              </a:rPr>
              <a:t>Host regular engagement sessions</a:t>
            </a:r>
          </a:p>
          <a:p>
            <a:pPr marL="192088" lvl="1" indent="-171450">
              <a:lnSpc>
                <a:spcPct val="115000"/>
              </a:lnSpc>
              <a:buFont typeface="Arial" panose="020B0604020202020204" pitchFamily="34" charset="0"/>
              <a:buChar char="•"/>
            </a:pPr>
            <a:r>
              <a:rPr lang="en-GB" sz="1200" kern="100" dirty="0">
                <a:effectLst/>
                <a:latin typeface="Century Gothic" panose="020B0502020202020204" pitchFamily="34" charset="0"/>
                <a:ea typeface="Aptos" panose="020B0004020202020204" pitchFamily="34" charset="0"/>
                <a:cs typeface="Times New Roman" panose="02020603050405020304" pitchFamily="18" charset="0"/>
              </a:rPr>
              <a:t>Gather feedback for operational improvements</a:t>
            </a:r>
            <a:endParaRPr lang="en-ZA"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11" name="Google Shape;224;p32">
            <a:extLst>
              <a:ext uri="{FF2B5EF4-FFF2-40B4-BE49-F238E27FC236}">
                <a16:creationId xmlns:a16="http://schemas.microsoft.com/office/drawing/2014/main" id="{83B24CF1-1540-B6A2-03AF-4AD5E7B2C62F}"/>
              </a:ext>
            </a:extLst>
          </p:cNvPr>
          <p:cNvSpPr/>
          <p:nvPr/>
        </p:nvSpPr>
        <p:spPr>
          <a:xfrm>
            <a:off x="370902" y="3579385"/>
            <a:ext cx="1226941" cy="718595"/>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Exec Director</a:t>
            </a:r>
            <a:br>
              <a:rPr lang="en-US" sz="1400" dirty="0">
                <a:solidFill>
                  <a:srgbClr val="000000"/>
                </a:solidFill>
                <a:latin typeface="Century Gothic" panose="020B0502020202020204" pitchFamily="34" charset="0"/>
                <a:ea typeface="Calibri"/>
                <a:cs typeface="Calibri"/>
                <a:sym typeface="Calibri"/>
              </a:rPr>
            </a:br>
            <a:r>
              <a:rPr lang="en-US" sz="1400" dirty="0">
                <a:solidFill>
                  <a:srgbClr val="000000"/>
                </a:solidFill>
                <a:latin typeface="Century Gothic" panose="020B0502020202020204" pitchFamily="34" charset="0"/>
                <a:ea typeface="Calibri"/>
                <a:cs typeface="Calibri"/>
                <a:sym typeface="Calibri"/>
              </a:rPr>
              <a:t>Sandbox</a:t>
            </a:r>
          </a:p>
        </p:txBody>
      </p:sp>
      <p:sp>
        <p:nvSpPr>
          <p:cNvPr id="12" name="Google Shape;224;p32">
            <a:extLst>
              <a:ext uri="{FF2B5EF4-FFF2-40B4-BE49-F238E27FC236}">
                <a16:creationId xmlns:a16="http://schemas.microsoft.com/office/drawing/2014/main" id="{33ED2547-46BD-FC64-BDDA-B97C5C5537D9}"/>
              </a:ext>
            </a:extLst>
          </p:cNvPr>
          <p:cNvSpPr/>
          <p:nvPr/>
        </p:nvSpPr>
        <p:spPr>
          <a:xfrm>
            <a:off x="2143465" y="5824281"/>
            <a:ext cx="1948432" cy="655784"/>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Chief Business Officer &amp; Economic Development</a:t>
            </a:r>
          </a:p>
        </p:txBody>
      </p:sp>
      <p:sp>
        <p:nvSpPr>
          <p:cNvPr id="13" name="Google Shape;224;p32">
            <a:extLst>
              <a:ext uri="{FF2B5EF4-FFF2-40B4-BE49-F238E27FC236}">
                <a16:creationId xmlns:a16="http://schemas.microsoft.com/office/drawing/2014/main" id="{E4FAB393-FA25-0C0D-E29B-8956E4924905}"/>
              </a:ext>
            </a:extLst>
          </p:cNvPr>
          <p:cNvSpPr/>
          <p:nvPr/>
        </p:nvSpPr>
        <p:spPr>
          <a:xfrm>
            <a:off x="2497098" y="2071162"/>
            <a:ext cx="1226945" cy="718595"/>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Director of Operations</a:t>
            </a:r>
          </a:p>
        </p:txBody>
      </p:sp>
      <p:sp>
        <p:nvSpPr>
          <p:cNvPr id="14" name="Google Shape;224;p32">
            <a:extLst>
              <a:ext uri="{FF2B5EF4-FFF2-40B4-BE49-F238E27FC236}">
                <a16:creationId xmlns:a16="http://schemas.microsoft.com/office/drawing/2014/main" id="{00D9E573-385F-3814-5E49-B765401E4FC1}"/>
              </a:ext>
            </a:extLst>
          </p:cNvPr>
          <p:cNvSpPr/>
          <p:nvPr/>
        </p:nvSpPr>
        <p:spPr>
          <a:xfrm>
            <a:off x="2251190" y="3005907"/>
            <a:ext cx="1732982" cy="718595"/>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Director of Safety &amp; Compliance</a:t>
            </a:r>
          </a:p>
        </p:txBody>
      </p:sp>
      <p:sp>
        <p:nvSpPr>
          <p:cNvPr id="15" name="Google Shape;224;p32">
            <a:extLst>
              <a:ext uri="{FF2B5EF4-FFF2-40B4-BE49-F238E27FC236}">
                <a16:creationId xmlns:a16="http://schemas.microsoft.com/office/drawing/2014/main" id="{D105DDCE-4AB1-0D56-D416-F1EB9C5F44FB}"/>
              </a:ext>
            </a:extLst>
          </p:cNvPr>
          <p:cNvSpPr/>
          <p:nvPr/>
        </p:nvSpPr>
        <p:spPr>
          <a:xfrm>
            <a:off x="1912964" y="4885526"/>
            <a:ext cx="2395212" cy="718595"/>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Director of Stakeholder &amp; Community Engagement</a:t>
            </a:r>
          </a:p>
        </p:txBody>
      </p:sp>
      <p:sp>
        <p:nvSpPr>
          <p:cNvPr id="16" name="Google Shape;227;p32">
            <a:extLst>
              <a:ext uri="{FF2B5EF4-FFF2-40B4-BE49-F238E27FC236}">
                <a16:creationId xmlns:a16="http://schemas.microsoft.com/office/drawing/2014/main" id="{1CFF3A60-0CE5-6469-83A0-3A79B59314B8}"/>
              </a:ext>
            </a:extLst>
          </p:cNvPr>
          <p:cNvSpPr/>
          <p:nvPr/>
        </p:nvSpPr>
        <p:spPr>
          <a:xfrm>
            <a:off x="2472617" y="3945366"/>
            <a:ext cx="1277587" cy="7200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rgbClr val="000000"/>
                </a:solidFill>
                <a:latin typeface="Century Gothic" panose="020B0502020202020204" pitchFamily="34" charset="0"/>
                <a:ea typeface="Calibri"/>
                <a:cs typeface="Calibri"/>
                <a:sym typeface="Calibri"/>
              </a:rPr>
              <a:t>Regulatory Liaison Unit</a:t>
            </a:r>
            <a:endParaRPr sz="1400" dirty="0">
              <a:solidFill>
                <a:srgbClr val="000000"/>
              </a:solidFill>
              <a:latin typeface="Century Gothic" panose="020B0502020202020204" pitchFamily="34" charset="0"/>
              <a:ea typeface="Calibri"/>
              <a:cs typeface="Calibri"/>
              <a:sym typeface="Calibri"/>
            </a:endParaRPr>
          </a:p>
        </p:txBody>
      </p:sp>
      <p:cxnSp>
        <p:nvCxnSpPr>
          <p:cNvPr id="17" name="Straight Connector 16">
            <a:extLst>
              <a:ext uri="{FF2B5EF4-FFF2-40B4-BE49-F238E27FC236}">
                <a16:creationId xmlns:a16="http://schemas.microsoft.com/office/drawing/2014/main" id="{706841FA-23ED-2B6F-CB4F-117ED9F6A304}"/>
              </a:ext>
            </a:extLst>
          </p:cNvPr>
          <p:cNvCxnSpPr>
            <a:cxnSpLocks/>
          </p:cNvCxnSpPr>
          <p:nvPr/>
        </p:nvCxnSpPr>
        <p:spPr>
          <a:xfrm>
            <a:off x="5888261" y="1401572"/>
            <a:ext cx="0" cy="5164683"/>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2CF23E9-82B7-0252-140A-2604277827D6}"/>
              </a:ext>
            </a:extLst>
          </p:cNvPr>
          <p:cNvSpPr txBox="1"/>
          <p:nvPr/>
        </p:nvSpPr>
        <p:spPr>
          <a:xfrm>
            <a:off x="461029" y="1514139"/>
            <a:ext cx="4857154"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1" dirty="0">
                <a:latin typeface="Century Gothic" panose="020B0502020202020204" pitchFamily="34" charset="0"/>
              </a:rPr>
              <a:t>Operational Management Team Structure</a:t>
            </a:r>
            <a:endParaRPr kumimoji="0" lang="en-US" b="1" i="0" u="none" strike="noStrike" kern="1200" cap="none" spc="0" normalizeH="0" baseline="0" noProof="0" dirty="0">
              <a:ln>
                <a:noFill/>
              </a:ln>
              <a:effectLst/>
              <a:uLnTx/>
              <a:uFillTx/>
              <a:latin typeface="Century Gothic" panose="020B0502020202020204" pitchFamily="34" charset="0"/>
            </a:endParaRPr>
          </a:p>
        </p:txBody>
      </p:sp>
      <p:sp>
        <p:nvSpPr>
          <p:cNvPr id="19" name="TextBox 18">
            <a:extLst>
              <a:ext uri="{FF2B5EF4-FFF2-40B4-BE49-F238E27FC236}">
                <a16:creationId xmlns:a16="http://schemas.microsoft.com/office/drawing/2014/main" id="{E34B2C2F-E8EA-40CA-4596-EB8CBCD037B8}"/>
              </a:ext>
            </a:extLst>
          </p:cNvPr>
          <p:cNvSpPr txBox="1"/>
          <p:nvPr/>
        </p:nvSpPr>
        <p:spPr>
          <a:xfrm>
            <a:off x="6746001" y="1514139"/>
            <a:ext cx="4857154"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latin typeface="Century Gothic" panose="020B0502020202020204" pitchFamily="34" charset="0"/>
              </a:rPr>
              <a:t>Daily Management &amp; Engagement </a:t>
            </a:r>
            <a:endParaRPr kumimoji="0" lang="en-US" b="1" i="0" u="none" strike="noStrike" kern="1200" cap="none" spc="0" normalizeH="0" baseline="0" noProof="0" dirty="0">
              <a:ln>
                <a:noFill/>
              </a:ln>
              <a:effectLst/>
              <a:uLnTx/>
              <a:uFillTx/>
              <a:latin typeface="Century Gothic" panose="020B0502020202020204" pitchFamily="34" charset="0"/>
            </a:endParaRPr>
          </a:p>
        </p:txBody>
      </p:sp>
      <p:sp>
        <p:nvSpPr>
          <p:cNvPr id="20" name="Oval 19">
            <a:extLst>
              <a:ext uri="{FF2B5EF4-FFF2-40B4-BE49-F238E27FC236}">
                <a16:creationId xmlns:a16="http://schemas.microsoft.com/office/drawing/2014/main" id="{F1B963B9-7C8E-DF14-28FA-E8E7CE1CB43F}"/>
              </a:ext>
            </a:extLst>
          </p:cNvPr>
          <p:cNvSpPr/>
          <p:nvPr/>
        </p:nvSpPr>
        <p:spPr>
          <a:xfrm>
            <a:off x="4496113" y="2291982"/>
            <a:ext cx="2784296" cy="2763748"/>
          </a:xfrm>
          <a:prstGeom prst="ellipse">
            <a:avLst/>
          </a:prstGeom>
          <a:solidFill>
            <a:schemeClr val="bg1"/>
          </a:solidFill>
          <a:ln w="38100">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ndParaRPr>
          </a:p>
        </p:txBody>
      </p:sp>
      <p:sp>
        <p:nvSpPr>
          <p:cNvPr id="21" name="TextBox 20">
            <a:extLst>
              <a:ext uri="{FF2B5EF4-FFF2-40B4-BE49-F238E27FC236}">
                <a16:creationId xmlns:a16="http://schemas.microsoft.com/office/drawing/2014/main" id="{3C1FC322-6E4B-671D-5D45-F08B0FA57C72}"/>
              </a:ext>
            </a:extLst>
          </p:cNvPr>
          <p:cNvSpPr txBox="1"/>
          <p:nvPr/>
        </p:nvSpPr>
        <p:spPr>
          <a:xfrm>
            <a:off x="4581568" y="2445678"/>
            <a:ext cx="264465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entury Gothic" panose="020B0502020202020204" pitchFamily="34" charset="0"/>
              </a:rPr>
              <a:t>Sandbox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entury Gothic" panose="020B0502020202020204" pitchFamily="34" charset="0"/>
              </a:rPr>
              <a:t>Operational Management Team</a:t>
            </a:r>
          </a:p>
        </p:txBody>
      </p:sp>
      <p:sp>
        <p:nvSpPr>
          <p:cNvPr id="22" name="TextBox 21">
            <a:extLst>
              <a:ext uri="{FF2B5EF4-FFF2-40B4-BE49-F238E27FC236}">
                <a16:creationId xmlns:a16="http://schemas.microsoft.com/office/drawing/2014/main" id="{3B948D7C-E938-AA76-5B42-7098F59E91B1}"/>
              </a:ext>
            </a:extLst>
          </p:cNvPr>
          <p:cNvSpPr txBox="1"/>
          <p:nvPr/>
        </p:nvSpPr>
        <p:spPr>
          <a:xfrm>
            <a:off x="4592728" y="3494325"/>
            <a:ext cx="2644657"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prstClr val="black"/>
                </a:solidFill>
                <a:latin typeface="Century Gothic" panose="020B0502020202020204" pitchFamily="34" charset="0"/>
              </a:rPr>
              <a:t>Key Functions: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rPr>
              <a:t>Scheduling &amp; logistics;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entury Gothic" panose="020B0502020202020204" pitchFamily="34" charset="0"/>
              </a:rPr>
              <a:t>compliance monitoring;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entury Gothic" panose="020B0502020202020204" pitchFamily="34" charset="0"/>
              </a:rPr>
              <a:t>d</a:t>
            </a:r>
            <a:r>
              <a:rPr kumimoji="0" lang="en-US" sz="1400" b="0" i="0" u="none" strike="noStrike" kern="1200" cap="none" spc="0" normalizeH="0" baseline="0" noProof="0" dirty="0" err="1">
                <a:ln>
                  <a:noFill/>
                </a:ln>
                <a:solidFill>
                  <a:prstClr val="black"/>
                </a:solidFill>
                <a:effectLst/>
                <a:uLnTx/>
                <a:uFillTx/>
                <a:latin typeface="Century Gothic" panose="020B0502020202020204" pitchFamily="34" charset="0"/>
              </a:rPr>
              <a:t>ata</a:t>
            </a:r>
            <a:r>
              <a:rPr kumimoji="0" lang="en-US" sz="1400" b="0" i="0" u="none" strike="noStrike" kern="1200" cap="none" spc="0" normalizeH="0" baseline="0" noProof="0" dirty="0">
                <a:ln>
                  <a:noFill/>
                </a:ln>
                <a:solidFill>
                  <a:prstClr val="black"/>
                </a:solidFill>
                <a:effectLst/>
                <a:uLnTx/>
                <a:uFillTx/>
                <a:latin typeface="Century Gothic" panose="020B0502020202020204" pitchFamily="34" charset="0"/>
              </a:rPr>
              <a:t> reporting; &amp; performance tracking</a:t>
            </a:r>
          </a:p>
        </p:txBody>
      </p:sp>
      <p:cxnSp>
        <p:nvCxnSpPr>
          <p:cNvPr id="23" name="Elbow Connector 22">
            <a:extLst>
              <a:ext uri="{FF2B5EF4-FFF2-40B4-BE49-F238E27FC236}">
                <a16:creationId xmlns:a16="http://schemas.microsoft.com/office/drawing/2014/main" id="{0A1C0EED-0F94-9268-FB42-7CCF966903E5}"/>
              </a:ext>
            </a:extLst>
          </p:cNvPr>
          <p:cNvCxnSpPr>
            <a:stCxn id="13" idx="1"/>
            <a:endCxn id="11" idx="0"/>
          </p:cNvCxnSpPr>
          <p:nvPr/>
        </p:nvCxnSpPr>
        <p:spPr>
          <a:xfrm rot="10800000" flipV="1">
            <a:off x="984374" y="2430459"/>
            <a:ext cx="1512725" cy="114892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692AF628-73A6-B77F-6F79-9F58931339D3}"/>
              </a:ext>
            </a:extLst>
          </p:cNvPr>
          <p:cNvCxnSpPr>
            <a:stCxn id="12" idx="1"/>
            <a:endCxn id="11" idx="2"/>
          </p:cNvCxnSpPr>
          <p:nvPr/>
        </p:nvCxnSpPr>
        <p:spPr>
          <a:xfrm rot="10800000">
            <a:off x="984373" y="4297981"/>
            <a:ext cx="1159092" cy="185419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52F5116-D5FE-3AD5-6463-CC2732E49ECB}"/>
              </a:ext>
            </a:extLst>
          </p:cNvPr>
          <p:cNvCxnSpPr>
            <a:stCxn id="16" idx="0"/>
            <a:endCxn id="14" idx="2"/>
          </p:cNvCxnSpPr>
          <p:nvPr/>
        </p:nvCxnSpPr>
        <p:spPr>
          <a:xfrm flipV="1">
            <a:off x="3111411" y="3724502"/>
            <a:ext cx="6270" cy="2208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E67532A2-C515-3F69-20E9-4534DE808ACB}"/>
              </a:ext>
            </a:extLst>
          </p:cNvPr>
          <p:cNvCxnSpPr>
            <a:stCxn id="15" idx="1"/>
            <a:endCxn id="11" idx="2"/>
          </p:cNvCxnSpPr>
          <p:nvPr/>
        </p:nvCxnSpPr>
        <p:spPr>
          <a:xfrm rot="10800000">
            <a:off x="984374" y="4297980"/>
            <a:ext cx="928591" cy="94684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a:extLst>
              <a:ext uri="{FF2B5EF4-FFF2-40B4-BE49-F238E27FC236}">
                <a16:creationId xmlns:a16="http://schemas.microsoft.com/office/drawing/2014/main" id="{25CB3F82-A92E-9AFF-4FE0-9B935B6DCA8E}"/>
              </a:ext>
            </a:extLst>
          </p:cNvPr>
          <p:cNvCxnSpPr>
            <a:stCxn id="14" idx="1"/>
            <a:endCxn id="11" idx="0"/>
          </p:cNvCxnSpPr>
          <p:nvPr/>
        </p:nvCxnSpPr>
        <p:spPr>
          <a:xfrm rot="10800000" flipV="1">
            <a:off x="984374" y="3365205"/>
            <a:ext cx="1266817" cy="2141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a:extLst>
              <a:ext uri="{FF2B5EF4-FFF2-40B4-BE49-F238E27FC236}">
                <a16:creationId xmlns:a16="http://schemas.microsoft.com/office/drawing/2014/main" id="{BC3E18EE-842F-4C5D-15CE-C0087BBE9F02}"/>
              </a:ext>
            </a:extLst>
          </p:cNvPr>
          <p:cNvCxnSpPr>
            <a:stCxn id="16" idx="1"/>
            <a:endCxn id="11" idx="3"/>
          </p:cNvCxnSpPr>
          <p:nvPr/>
        </p:nvCxnSpPr>
        <p:spPr>
          <a:xfrm rot="10800000">
            <a:off x="1597843" y="3938684"/>
            <a:ext cx="874774" cy="36668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C60CD5A-6BBC-7CFE-9BF4-CF1B1626977F}"/>
              </a:ext>
            </a:extLst>
          </p:cNvPr>
          <p:cNvPicPr>
            <a:picLocks noChangeAspect="1"/>
          </p:cNvPicPr>
          <p:nvPr/>
        </p:nvPicPr>
        <p:blipFill>
          <a:blip r:embed="rId2"/>
          <a:stretch>
            <a:fillRect/>
          </a:stretch>
        </p:blipFill>
        <p:spPr>
          <a:xfrm>
            <a:off x="10009606" y="560460"/>
            <a:ext cx="497224" cy="497224"/>
          </a:xfrm>
          <a:prstGeom prst="rect">
            <a:avLst/>
          </a:prstGeom>
        </p:spPr>
      </p:pic>
      <p:sp>
        <p:nvSpPr>
          <p:cNvPr id="29" name="TextBox 28">
            <a:extLst>
              <a:ext uri="{FF2B5EF4-FFF2-40B4-BE49-F238E27FC236}">
                <a16:creationId xmlns:a16="http://schemas.microsoft.com/office/drawing/2014/main" id="{76390CCD-4028-E379-D1BD-55745B2DB644}"/>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30" name="Round Same-side Corner of Rectangle 29">
            <a:extLst>
              <a:ext uri="{FF2B5EF4-FFF2-40B4-BE49-F238E27FC236}">
                <a16:creationId xmlns:a16="http://schemas.microsoft.com/office/drawing/2014/main" id="{F98520FE-DD0F-A80F-88D5-EF2E85D7D1B5}"/>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839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29D5E4-F73B-9D39-4928-9D31CFE638B0}"/>
              </a:ext>
            </a:extLst>
          </p:cNvPr>
          <p:cNvPicPr>
            <a:picLocks noChangeAspect="1"/>
          </p:cNvPicPr>
          <p:nvPr/>
        </p:nvPicPr>
        <p:blipFill>
          <a:blip r:embed="rId2"/>
          <a:stretch>
            <a:fillRect/>
          </a:stretch>
        </p:blipFill>
        <p:spPr>
          <a:xfrm>
            <a:off x="232475" y="0"/>
            <a:ext cx="11081288" cy="6221787"/>
          </a:xfrm>
          <a:prstGeom prst="rect">
            <a:avLst/>
          </a:prstGeom>
        </p:spPr>
      </p:pic>
    </p:spTree>
    <p:extLst>
      <p:ext uri="{BB962C8B-B14F-4D97-AF65-F5344CB8AC3E}">
        <p14:creationId xmlns:p14="http://schemas.microsoft.com/office/powerpoint/2010/main" val="1521572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CC94FC6-D95F-C961-C9EC-8BB2C118D1AA}"/>
              </a:ext>
            </a:extLst>
          </p:cNvPr>
          <p:cNvSpPr>
            <a:spLocks noGrp="1"/>
          </p:cNvSpPr>
          <p:nvPr>
            <p:ph type="title" idx="4294967295"/>
          </p:nvPr>
        </p:nvSpPr>
        <p:spPr>
          <a:xfrm>
            <a:off x="583592" y="365126"/>
            <a:ext cx="10932548" cy="787814"/>
          </a:xfrm>
        </p:spPr>
        <p:txBody>
          <a:bodyPr>
            <a:noAutofit/>
          </a:bodyPr>
          <a:lstStyle/>
          <a:p>
            <a:r>
              <a:rPr lang="en-GB" sz="2800" b="1" dirty="0">
                <a:solidFill>
                  <a:srgbClr val="002060"/>
                </a:solidFill>
              </a:rPr>
              <a:t>Implementation Model </a:t>
            </a:r>
            <a:br>
              <a:rPr lang="en-GB" sz="2800" b="1" dirty="0">
                <a:solidFill>
                  <a:srgbClr val="002060"/>
                </a:solidFill>
              </a:rPr>
            </a:br>
            <a:r>
              <a:rPr lang="en-GB" sz="2800" b="1" dirty="0">
                <a:solidFill>
                  <a:srgbClr val="002060"/>
                </a:solidFill>
              </a:rPr>
              <a:t>Commercial Growth &amp; Industry Needs</a:t>
            </a:r>
          </a:p>
        </p:txBody>
      </p:sp>
      <p:sp>
        <p:nvSpPr>
          <p:cNvPr id="4" name="Rectangle 3">
            <a:extLst>
              <a:ext uri="{FF2B5EF4-FFF2-40B4-BE49-F238E27FC236}">
                <a16:creationId xmlns:a16="http://schemas.microsoft.com/office/drawing/2014/main" id="{77F1BA19-3E70-402F-C5B8-E4398E393020}"/>
              </a:ext>
            </a:extLst>
          </p:cNvPr>
          <p:cNvSpPr/>
          <p:nvPr/>
        </p:nvSpPr>
        <p:spPr>
          <a:xfrm>
            <a:off x="583020" y="2381693"/>
            <a:ext cx="3294888" cy="3829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Attracting local drone operators, service providers and research institutions</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Encouraging early-stage testing &amp; prototype validation</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Encouraging community and public service supporting applications</a:t>
            </a:r>
          </a:p>
        </p:txBody>
      </p:sp>
      <p:sp>
        <p:nvSpPr>
          <p:cNvPr id="5" name="Rectangle 4">
            <a:extLst>
              <a:ext uri="{FF2B5EF4-FFF2-40B4-BE49-F238E27FC236}">
                <a16:creationId xmlns:a16="http://schemas.microsoft.com/office/drawing/2014/main" id="{A594CB48-D507-5ED3-A85B-43CC7D681CB0}"/>
              </a:ext>
            </a:extLst>
          </p:cNvPr>
          <p:cNvSpPr/>
          <p:nvPr/>
        </p:nvSpPr>
        <p:spPr>
          <a:xfrm>
            <a:off x="4193376" y="2381693"/>
            <a:ext cx="3294888" cy="3829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Expanding industry participation through R&amp;D collaborations &amp; sandbox trials</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Facilitating private sector investment through commercial testbed</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Developing regulatory pathways and support for commercial drone ops</a:t>
            </a:r>
          </a:p>
        </p:txBody>
      </p:sp>
      <p:sp>
        <p:nvSpPr>
          <p:cNvPr id="6" name="Rectangle 5">
            <a:extLst>
              <a:ext uri="{FF2B5EF4-FFF2-40B4-BE49-F238E27FC236}">
                <a16:creationId xmlns:a16="http://schemas.microsoft.com/office/drawing/2014/main" id="{DA6A41BA-CF86-56DF-57A9-170BF317C6E9}"/>
              </a:ext>
            </a:extLst>
          </p:cNvPr>
          <p:cNvSpPr/>
          <p:nvPr/>
        </p:nvSpPr>
        <p:spPr>
          <a:xfrm>
            <a:off x="7797636" y="2381693"/>
            <a:ext cx="3557936" cy="3829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Establishing international partnerships and testing collaborations</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Positioning the sandbox as a regional hub for drone tech innovation</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Enabling foreign direct investment into the drone sector</a:t>
            </a:r>
          </a:p>
        </p:txBody>
      </p:sp>
      <p:sp>
        <p:nvSpPr>
          <p:cNvPr id="7" name="Rectangle 6">
            <a:extLst>
              <a:ext uri="{FF2B5EF4-FFF2-40B4-BE49-F238E27FC236}">
                <a16:creationId xmlns:a16="http://schemas.microsoft.com/office/drawing/2014/main" id="{80C28BE5-9576-D301-59FF-404E87F7B2E3}"/>
              </a:ext>
            </a:extLst>
          </p:cNvPr>
          <p:cNvSpPr/>
          <p:nvPr/>
        </p:nvSpPr>
        <p:spPr>
          <a:xfrm>
            <a:off x="583020" y="1254644"/>
            <a:ext cx="3294888" cy="9569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Phase 1: Industry Engagement &amp; Local Development</a:t>
            </a:r>
          </a:p>
        </p:txBody>
      </p:sp>
      <p:sp>
        <p:nvSpPr>
          <p:cNvPr id="8" name="Rectangle 7">
            <a:extLst>
              <a:ext uri="{FF2B5EF4-FFF2-40B4-BE49-F238E27FC236}">
                <a16:creationId xmlns:a16="http://schemas.microsoft.com/office/drawing/2014/main" id="{EC45AD41-192B-36C0-CC00-620CB36DEF74}"/>
              </a:ext>
            </a:extLst>
          </p:cNvPr>
          <p:cNvSpPr/>
          <p:nvPr/>
        </p:nvSpPr>
        <p:spPr>
          <a:xfrm>
            <a:off x="4193376" y="1254644"/>
            <a:ext cx="3294888" cy="9569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Phase 2: Scaling Commercial Operations &amp; Partnerships</a:t>
            </a:r>
          </a:p>
        </p:txBody>
      </p:sp>
      <p:sp>
        <p:nvSpPr>
          <p:cNvPr id="9" name="Rectangle 8">
            <a:extLst>
              <a:ext uri="{FF2B5EF4-FFF2-40B4-BE49-F238E27FC236}">
                <a16:creationId xmlns:a16="http://schemas.microsoft.com/office/drawing/2014/main" id="{48C3F48C-0FBC-7738-893C-6814A8F99874}"/>
              </a:ext>
            </a:extLst>
          </p:cNvPr>
          <p:cNvSpPr/>
          <p:nvPr/>
        </p:nvSpPr>
        <p:spPr>
          <a:xfrm>
            <a:off x="7797636" y="1254644"/>
            <a:ext cx="3557936" cy="9569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latin typeface="Century Gothic" panose="020B0502020202020204" pitchFamily="34" charset="0"/>
              </a:rPr>
              <a:t>Phase 3: International Integration &amp; Aviation Network Expansion</a:t>
            </a:r>
            <a:endParaRPr lang="en-GB" b="1" dirty="0">
              <a:solidFill>
                <a:schemeClr val="tx1"/>
              </a:solidFill>
              <a:latin typeface="Century Gothic" panose="020B0502020202020204" pitchFamily="34" charset="0"/>
            </a:endParaRPr>
          </a:p>
        </p:txBody>
      </p:sp>
      <p:cxnSp>
        <p:nvCxnSpPr>
          <p:cNvPr id="10" name="Straight Arrow Connector 9">
            <a:extLst>
              <a:ext uri="{FF2B5EF4-FFF2-40B4-BE49-F238E27FC236}">
                <a16:creationId xmlns:a16="http://schemas.microsoft.com/office/drawing/2014/main" id="{399C2488-A666-4942-3D88-5AB0FC48BF1B}"/>
              </a:ext>
            </a:extLst>
          </p:cNvPr>
          <p:cNvCxnSpPr>
            <a:stCxn id="7" idx="3"/>
            <a:endCxn id="8" idx="1"/>
          </p:cNvCxnSpPr>
          <p:nvPr/>
        </p:nvCxnSpPr>
        <p:spPr>
          <a:xfrm>
            <a:off x="3877908" y="1733108"/>
            <a:ext cx="3154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9860218C-E59A-5171-2D1B-33A9CA59FDA9}"/>
              </a:ext>
            </a:extLst>
          </p:cNvPr>
          <p:cNvCxnSpPr>
            <a:cxnSpLocks/>
            <a:stCxn id="8" idx="3"/>
            <a:endCxn id="9" idx="1"/>
          </p:cNvCxnSpPr>
          <p:nvPr/>
        </p:nvCxnSpPr>
        <p:spPr>
          <a:xfrm>
            <a:off x="7488264" y="1733108"/>
            <a:ext cx="3093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FB6A7534-D34A-5F29-A666-867370D6F0E7}"/>
              </a:ext>
            </a:extLst>
          </p:cNvPr>
          <p:cNvPicPr>
            <a:picLocks noChangeAspect="1"/>
          </p:cNvPicPr>
          <p:nvPr/>
        </p:nvPicPr>
        <p:blipFill>
          <a:blip r:embed="rId2"/>
          <a:stretch>
            <a:fillRect/>
          </a:stretch>
        </p:blipFill>
        <p:spPr>
          <a:xfrm>
            <a:off x="10009606" y="560460"/>
            <a:ext cx="497224" cy="497224"/>
          </a:xfrm>
          <a:prstGeom prst="rect">
            <a:avLst/>
          </a:prstGeom>
        </p:spPr>
      </p:pic>
      <p:sp>
        <p:nvSpPr>
          <p:cNvPr id="12" name="TextBox 11">
            <a:extLst>
              <a:ext uri="{FF2B5EF4-FFF2-40B4-BE49-F238E27FC236}">
                <a16:creationId xmlns:a16="http://schemas.microsoft.com/office/drawing/2014/main" id="{7CB0FB61-FEA5-EF9C-E856-B9690B1F9CE4}"/>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13" name="Round Same-side Corner of Rectangle 12">
            <a:extLst>
              <a:ext uri="{FF2B5EF4-FFF2-40B4-BE49-F238E27FC236}">
                <a16:creationId xmlns:a16="http://schemas.microsoft.com/office/drawing/2014/main" id="{911A96A4-C5C9-460C-161E-C671DDAAC057}"/>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7624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195AC8-AB45-B473-79CE-5F9E4CB3D397}"/>
              </a:ext>
            </a:extLst>
          </p:cNvPr>
          <p:cNvPicPr>
            <a:picLocks noChangeAspect="1"/>
          </p:cNvPicPr>
          <p:nvPr/>
        </p:nvPicPr>
        <p:blipFill>
          <a:blip r:embed="rId2"/>
          <a:stretch>
            <a:fillRect/>
          </a:stretch>
        </p:blipFill>
        <p:spPr>
          <a:xfrm>
            <a:off x="317716" y="0"/>
            <a:ext cx="11228522" cy="6277199"/>
          </a:xfrm>
          <a:prstGeom prst="rect">
            <a:avLst/>
          </a:prstGeom>
        </p:spPr>
      </p:pic>
    </p:spTree>
    <p:extLst>
      <p:ext uri="{BB962C8B-B14F-4D97-AF65-F5344CB8AC3E}">
        <p14:creationId xmlns:p14="http://schemas.microsoft.com/office/powerpoint/2010/main" val="3949359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17660F-0E4E-E07A-5C5E-5719E79B0B5C}"/>
              </a:ext>
            </a:extLst>
          </p:cNvPr>
          <p:cNvSpPr>
            <a:spLocks noGrp="1"/>
          </p:cNvSpPr>
          <p:nvPr>
            <p:ph type="title" idx="4294967295"/>
          </p:nvPr>
        </p:nvSpPr>
        <p:spPr>
          <a:xfrm>
            <a:off x="583592" y="365126"/>
            <a:ext cx="10932548" cy="787814"/>
          </a:xfrm>
        </p:spPr>
        <p:txBody>
          <a:bodyPr>
            <a:noAutofit/>
          </a:bodyPr>
          <a:lstStyle/>
          <a:p>
            <a:r>
              <a:rPr lang="en-GB" sz="2800" b="1" dirty="0">
                <a:solidFill>
                  <a:srgbClr val="002060"/>
                </a:solidFill>
              </a:rPr>
              <a:t>Implementation Model</a:t>
            </a:r>
            <a:br>
              <a:rPr lang="en-GB" sz="2800" b="1" dirty="0">
                <a:solidFill>
                  <a:srgbClr val="002060"/>
                </a:solidFill>
              </a:rPr>
            </a:br>
            <a:r>
              <a:rPr lang="en-GB" sz="2800" b="1" dirty="0">
                <a:solidFill>
                  <a:srgbClr val="002060"/>
                </a:solidFill>
              </a:rPr>
              <a:t>Phased Evolution</a:t>
            </a:r>
          </a:p>
        </p:txBody>
      </p:sp>
      <p:sp>
        <p:nvSpPr>
          <p:cNvPr id="4" name="Rectangle 3">
            <a:extLst>
              <a:ext uri="{FF2B5EF4-FFF2-40B4-BE49-F238E27FC236}">
                <a16:creationId xmlns:a16="http://schemas.microsoft.com/office/drawing/2014/main" id="{5772F780-45A2-7A58-E206-A4B1DA88C942}"/>
              </a:ext>
            </a:extLst>
          </p:cNvPr>
          <p:cNvSpPr/>
          <p:nvPr/>
        </p:nvSpPr>
        <p:spPr>
          <a:xfrm>
            <a:off x="583020" y="1913013"/>
            <a:ext cx="3294888" cy="42976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i="1" dirty="0">
                <a:solidFill>
                  <a:schemeClr val="tx1"/>
                </a:solidFill>
                <a:latin typeface="Century Gothic" panose="020B0502020202020204" pitchFamily="34" charset="0"/>
              </a:rPr>
              <a:t>Governance</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WCG-led</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Multi-stakeholder Steering Committee</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Ownership</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WCG retains full control of infrastructure &amp; compliance</a:t>
            </a:r>
          </a:p>
          <a:p>
            <a:endParaRPr lang="en-GB" sz="16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Operations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VLOS/ EVLOS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Below 400 ft AGL</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Basic &amp; daytime ops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Small footprint</a:t>
            </a:r>
          </a:p>
          <a:p>
            <a:endParaRPr lang="en-GB" b="1" i="1" dirty="0">
              <a:solidFill>
                <a:schemeClr val="tx1"/>
              </a:solidFill>
              <a:latin typeface="Century Gothic" panose="020B0502020202020204" pitchFamily="34" charset="0"/>
            </a:endParaRPr>
          </a:p>
        </p:txBody>
      </p:sp>
      <p:sp>
        <p:nvSpPr>
          <p:cNvPr id="5" name="Rectangle 4">
            <a:extLst>
              <a:ext uri="{FF2B5EF4-FFF2-40B4-BE49-F238E27FC236}">
                <a16:creationId xmlns:a16="http://schemas.microsoft.com/office/drawing/2014/main" id="{54FE3945-5FF7-90E5-F894-8B888AF03E64}"/>
              </a:ext>
            </a:extLst>
          </p:cNvPr>
          <p:cNvSpPr/>
          <p:nvPr/>
        </p:nvSpPr>
        <p:spPr>
          <a:xfrm>
            <a:off x="4230916" y="1913012"/>
            <a:ext cx="3389083" cy="42976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i="1" dirty="0">
                <a:solidFill>
                  <a:schemeClr val="tx1"/>
                </a:solidFill>
                <a:latin typeface="Century Gothic" panose="020B0502020202020204" pitchFamily="34" charset="0"/>
              </a:rPr>
              <a:t>Governance</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Broader industry participation</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Regulatory integration</a:t>
            </a:r>
          </a:p>
          <a:p>
            <a:endParaRPr lang="en-GB" sz="10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Ownership</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Gradual transfer of operational responsibilities to private partners</a:t>
            </a:r>
          </a:p>
          <a:p>
            <a:endParaRPr lang="en-GB" sz="10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Operations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BVLOS</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Below 1000 ft AGL</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Complex &amp; </a:t>
            </a:r>
            <a:r>
              <a:rPr lang="en-GB" sz="1600">
                <a:solidFill>
                  <a:schemeClr val="tx1"/>
                </a:solidFill>
                <a:latin typeface="Century Gothic" panose="020B0502020202020204" pitchFamily="34" charset="0"/>
              </a:rPr>
              <a:t>night ops</a:t>
            </a:r>
            <a:endParaRPr lang="en-GB" sz="1600" dirty="0">
              <a:solidFill>
                <a:schemeClr val="tx1"/>
              </a:solidFill>
              <a:latin typeface="Century Gothic" panose="020B0502020202020204" pitchFamily="34" charset="0"/>
            </a:endParaRP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Larger footprint</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Infrastructure &amp; specialist support</a:t>
            </a:r>
          </a:p>
          <a:p>
            <a:endParaRPr lang="en-GB" b="1" i="1" dirty="0">
              <a:solidFill>
                <a:schemeClr val="tx1"/>
              </a:solidFill>
              <a:latin typeface="Century Gothic" panose="020B0502020202020204" pitchFamily="34" charset="0"/>
            </a:endParaRPr>
          </a:p>
        </p:txBody>
      </p:sp>
      <p:sp>
        <p:nvSpPr>
          <p:cNvPr id="6" name="Rectangle 5">
            <a:extLst>
              <a:ext uri="{FF2B5EF4-FFF2-40B4-BE49-F238E27FC236}">
                <a16:creationId xmlns:a16="http://schemas.microsoft.com/office/drawing/2014/main" id="{C3399732-316B-CD0B-2B95-5385B65D6F54}"/>
              </a:ext>
            </a:extLst>
          </p:cNvPr>
          <p:cNvSpPr/>
          <p:nvPr/>
        </p:nvSpPr>
        <p:spPr>
          <a:xfrm>
            <a:off x="7797636" y="1913013"/>
            <a:ext cx="3718504" cy="42976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i="1" dirty="0">
                <a:solidFill>
                  <a:schemeClr val="tx1"/>
                </a:solidFill>
                <a:latin typeface="Century Gothic" panose="020B0502020202020204" pitchFamily="34" charset="0"/>
              </a:rPr>
              <a:t>Governance</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Industry-led operations under WCG’s strategic oversight</a:t>
            </a:r>
          </a:p>
          <a:p>
            <a:endParaRPr lang="en-GB" sz="16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Ownership</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Private sector assumes control</a:t>
            </a:r>
          </a:p>
          <a:p>
            <a:pPr marL="285750" indent="-285750">
              <a:buFont typeface="Arial" panose="020B0604020202020204" pitchFamily="34" charset="0"/>
              <a:buChar char="•"/>
            </a:pPr>
            <a:r>
              <a:rPr lang="en-GB" sz="1600" dirty="0">
                <a:solidFill>
                  <a:schemeClr val="tx1"/>
                </a:solidFill>
                <a:latin typeface="Century Gothic" panose="020B0502020202020204" pitchFamily="34" charset="0"/>
              </a:rPr>
              <a:t>WCG retains strategic assets</a:t>
            </a:r>
          </a:p>
          <a:p>
            <a:pPr marL="285750" indent="-285750">
              <a:buFont typeface="Arial" panose="020B0604020202020204" pitchFamily="34" charset="0"/>
              <a:buChar char="•"/>
            </a:pPr>
            <a:endParaRPr lang="en-GB" sz="1600" dirty="0">
              <a:solidFill>
                <a:schemeClr val="tx1"/>
              </a:solidFill>
              <a:latin typeface="Century Gothic" panose="020B0502020202020204" pitchFamily="34" charset="0"/>
            </a:endParaRPr>
          </a:p>
          <a:p>
            <a:r>
              <a:rPr lang="en-GB" b="1" i="1" dirty="0">
                <a:solidFill>
                  <a:schemeClr val="tx1"/>
                </a:solidFill>
                <a:latin typeface="Century Gothic" panose="020B0502020202020204" pitchFamily="34" charset="0"/>
              </a:rPr>
              <a:t>Operations</a:t>
            </a:r>
          </a:p>
          <a:p>
            <a:pPr marL="285750" indent="-285750">
              <a:buFont typeface="Arial" panose="020B0604020202020204" pitchFamily="34" charset="0"/>
              <a:buChar char="•"/>
            </a:pPr>
            <a:r>
              <a:rPr lang="en-GB" sz="1800" dirty="0">
                <a:solidFill>
                  <a:schemeClr val="tx1"/>
                </a:solidFill>
                <a:latin typeface="Century Gothic" panose="020B0502020202020204" pitchFamily="34" charset="0"/>
              </a:rPr>
              <a:t>Fully operational drone corridor.</a:t>
            </a:r>
          </a:p>
          <a:p>
            <a:endParaRPr lang="en-GB" b="1" i="1" dirty="0">
              <a:solidFill>
                <a:schemeClr val="tx1"/>
              </a:solidFill>
              <a:latin typeface="Century Gothic" panose="020B0502020202020204" pitchFamily="34" charset="0"/>
            </a:endParaRPr>
          </a:p>
        </p:txBody>
      </p:sp>
      <p:sp>
        <p:nvSpPr>
          <p:cNvPr id="7" name="Rectangle 6">
            <a:extLst>
              <a:ext uri="{FF2B5EF4-FFF2-40B4-BE49-F238E27FC236}">
                <a16:creationId xmlns:a16="http://schemas.microsoft.com/office/drawing/2014/main" id="{901C0C06-5FCE-E451-ECD4-A0487CF32C46}"/>
              </a:ext>
            </a:extLst>
          </p:cNvPr>
          <p:cNvSpPr/>
          <p:nvPr/>
        </p:nvSpPr>
        <p:spPr>
          <a:xfrm>
            <a:off x="583020" y="1254645"/>
            <a:ext cx="3294888" cy="5669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Initial Phase – Public Leadership &amp; Establishment</a:t>
            </a:r>
          </a:p>
        </p:txBody>
      </p:sp>
      <p:sp>
        <p:nvSpPr>
          <p:cNvPr id="8" name="Rectangle 7">
            <a:extLst>
              <a:ext uri="{FF2B5EF4-FFF2-40B4-BE49-F238E27FC236}">
                <a16:creationId xmlns:a16="http://schemas.microsoft.com/office/drawing/2014/main" id="{B22DCDCD-AAF5-2F4A-2AC2-D1A983C0F959}"/>
              </a:ext>
            </a:extLst>
          </p:cNvPr>
          <p:cNvSpPr/>
          <p:nvPr/>
        </p:nvSpPr>
        <p:spPr>
          <a:xfrm>
            <a:off x="4190328" y="1249512"/>
            <a:ext cx="3429672" cy="5669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Transition to PPP &amp; Expansion</a:t>
            </a:r>
          </a:p>
        </p:txBody>
      </p:sp>
      <p:sp>
        <p:nvSpPr>
          <p:cNvPr id="9" name="Rectangle 8">
            <a:extLst>
              <a:ext uri="{FF2B5EF4-FFF2-40B4-BE49-F238E27FC236}">
                <a16:creationId xmlns:a16="http://schemas.microsoft.com/office/drawing/2014/main" id="{321B730B-2585-E863-8E05-1AACCEF832C7}"/>
              </a:ext>
            </a:extLst>
          </p:cNvPr>
          <p:cNvSpPr/>
          <p:nvPr/>
        </p:nvSpPr>
        <p:spPr>
          <a:xfrm>
            <a:off x="7797636" y="1254645"/>
            <a:ext cx="3718504" cy="5669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Full Maturity with Private Leadership &amp; Public Oversight</a:t>
            </a:r>
          </a:p>
        </p:txBody>
      </p:sp>
      <p:cxnSp>
        <p:nvCxnSpPr>
          <p:cNvPr id="10" name="Straight Arrow Connector 9">
            <a:extLst>
              <a:ext uri="{FF2B5EF4-FFF2-40B4-BE49-F238E27FC236}">
                <a16:creationId xmlns:a16="http://schemas.microsoft.com/office/drawing/2014/main" id="{06B555DE-846D-1F0A-838C-9BCFA886043B}"/>
              </a:ext>
            </a:extLst>
          </p:cNvPr>
          <p:cNvCxnSpPr>
            <a:cxnSpLocks/>
            <a:stCxn id="7" idx="3"/>
            <a:endCxn id="8" idx="1"/>
          </p:cNvCxnSpPr>
          <p:nvPr/>
        </p:nvCxnSpPr>
        <p:spPr>
          <a:xfrm flipV="1">
            <a:off x="3877908" y="1532976"/>
            <a:ext cx="312420" cy="51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CFC5504-381D-9CD6-2E5F-C61A42A5F229}"/>
              </a:ext>
            </a:extLst>
          </p:cNvPr>
          <p:cNvCxnSpPr>
            <a:cxnSpLocks/>
            <a:stCxn id="8" idx="3"/>
            <a:endCxn id="9" idx="1"/>
          </p:cNvCxnSpPr>
          <p:nvPr/>
        </p:nvCxnSpPr>
        <p:spPr>
          <a:xfrm>
            <a:off x="7620000" y="1532976"/>
            <a:ext cx="177636" cy="51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3350726-F15A-BE42-1C05-91A404D21CE2}"/>
              </a:ext>
            </a:extLst>
          </p:cNvPr>
          <p:cNvPicPr>
            <a:picLocks noChangeAspect="1"/>
          </p:cNvPicPr>
          <p:nvPr/>
        </p:nvPicPr>
        <p:blipFill>
          <a:blip r:embed="rId2"/>
          <a:stretch>
            <a:fillRect/>
          </a:stretch>
        </p:blipFill>
        <p:spPr>
          <a:xfrm>
            <a:off x="10009606" y="560460"/>
            <a:ext cx="497224" cy="497224"/>
          </a:xfrm>
          <a:prstGeom prst="rect">
            <a:avLst/>
          </a:prstGeom>
        </p:spPr>
      </p:pic>
      <p:sp>
        <p:nvSpPr>
          <p:cNvPr id="12" name="TextBox 11">
            <a:extLst>
              <a:ext uri="{FF2B5EF4-FFF2-40B4-BE49-F238E27FC236}">
                <a16:creationId xmlns:a16="http://schemas.microsoft.com/office/drawing/2014/main" id="{B6AC26FA-3153-7C91-71C7-C4F2527841DE}"/>
              </a:ext>
            </a:extLst>
          </p:cNvPr>
          <p:cNvSpPr txBox="1"/>
          <p:nvPr/>
        </p:nvSpPr>
        <p:spPr>
          <a:xfrm>
            <a:off x="10483137" y="596019"/>
            <a:ext cx="1254954" cy="461665"/>
          </a:xfrm>
          <a:prstGeom prst="rect">
            <a:avLst/>
          </a:prstGeom>
          <a:noFill/>
        </p:spPr>
        <p:txBody>
          <a:bodyPr wrap="square" rtlCol="0">
            <a:spAutoFit/>
          </a:bodyPr>
          <a:lstStyle/>
          <a:p>
            <a:r>
              <a:rPr lang="en-US" sz="1200" i="1" dirty="0">
                <a:latin typeface="Century Gothic" panose="020B0502020202020204" pitchFamily="34" charset="0"/>
              </a:rPr>
              <a:t>Institutional arrangements</a:t>
            </a:r>
          </a:p>
        </p:txBody>
      </p:sp>
      <p:sp>
        <p:nvSpPr>
          <p:cNvPr id="13" name="Round Same-side Corner of Rectangle 12">
            <a:extLst>
              <a:ext uri="{FF2B5EF4-FFF2-40B4-BE49-F238E27FC236}">
                <a16:creationId xmlns:a16="http://schemas.microsoft.com/office/drawing/2014/main" id="{2D3C67AC-5F2C-AF18-02B4-38BFB683F5EC}"/>
              </a:ext>
            </a:extLst>
          </p:cNvPr>
          <p:cNvSpPr/>
          <p:nvPr/>
        </p:nvSpPr>
        <p:spPr>
          <a:xfrm rot="16200000">
            <a:off x="10636620" y="-411188"/>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252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7B01C64-C069-0B14-F3AE-CC5DA42A8D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47750"/>
            <a:ext cx="12178748" cy="4755751"/>
          </a:xfrm>
          <a:prstGeom prst="rect">
            <a:avLst/>
          </a:prstGeom>
        </p:spPr>
      </p:pic>
      <p:pic>
        <p:nvPicPr>
          <p:cNvPr id="6" name="Graphic 5">
            <a:extLst>
              <a:ext uri="{FF2B5EF4-FFF2-40B4-BE49-F238E27FC236}">
                <a16:creationId xmlns:a16="http://schemas.microsoft.com/office/drawing/2014/main" id="{6A029164-5D40-BF47-D831-2084D63BEE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5531" y="1259613"/>
            <a:ext cx="11993217" cy="4424464"/>
          </a:xfrm>
          <a:prstGeom prst="rect">
            <a:avLst/>
          </a:prstGeom>
        </p:spPr>
      </p:pic>
      <p:sp>
        <p:nvSpPr>
          <p:cNvPr id="7" name="Title 3">
            <a:extLst>
              <a:ext uri="{FF2B5EF4-FFF2-40B4-BE49-F238E27FC236}">
                <a16:creationId xmlns:a16="http://schemas.microsoft.com/office/drawing/2014/main" id="{7D788CE0-D937-840B-8137-E67A7A2076B3}"/>
              </a:ext>
            </a:extLst>
          </p:cNvPr>
          <p:cNvSpPr>
            <a:spLocks noGrp="1"/>
          </p:cNvSpPr>
          <p:nvPr>
            <p:ph type="title" idx="4294967295"/>
          </p:nvPr>
        </p:nvSpPr>
        <p:spPr>
          <a:xfrm>
            <a:off x="5009322" y="2239616"/>
            <a:ext cx="6677156" cy="2491409"/>
          </a:xfrm>
        </p:spPr>
        <p:txBody>
          <a:bodyPr>
            <a:normAutofit/>
          </a:bodyPr>
          <a:lstStyle/>
          <a:p>
            <a:pPr>
              <a:lnSpc>
                <a:spcPct val="114000"/>
              </a:lnSpc>
              <a:spcAft>
                <a:spcPts val="600"/>
              </a:spcAft>
            </a:pPr>
            <a:r>
              <a:rPr lang="en-GB" dirty="0">
                <a:solidFill>
                  <a:schemeClr val="bg1"/>
                </a:solidFill>
              </a:rPr>
              <a:t>Initial Regulation Sandbox Approval Process</a:t>
            </a:r>
            <a:endParaRPr lang="en-US" dirty="0">
              <a:solidFill>
                <a:schemeClr val="bg1"/>
              </a:solidFill>
            </a:endParaRPr>
          </a:p>
        </p:txBody>
      </p:sp>
    </p:spTree>
    <p:extLst>
      <p:ext uri="{BB962C8B-B14F-4D97-AF65-F5344CB8AC3E}">
        <p14:creationId xmlns:p14="http://schemas.microsoft.com/office/powerpoint/2010/main" val="123772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0BE8-2BF2-F139-95A9-6F8EA907D026}"/>
              </a:ext>
            </a:extLst>
          </p:cNvPr>
          <p:cNvSpPr txBox="1">
            <a:spLocks/>
          </p:cNvSpPr>
          <p:nvPr/>
        </p:nvSpPr>
        <p:spPr>
          <a:xfrm>
            <a:off x="461988" y="322106"/>
            <a:ext cx="4021459" cy="7878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rgbClr val="001487"/>
                </a:solidFill>
              </a:rPr>
              <a:t>Aviation Assumptions</a:t>
            </a:r>
          </a:p>
        </p:txBody>
      </p:sp>
      <p:sp>
        <p:nvSpPr>
          <p:cNvPr id="3" name="Round Same-side Corner of Rectangle 2">
            <a:extLst>
              <a:ext uri="{FF2B5EF4-FFF2-40B4-BE49-F238E27FC236}">
                <a16:creationId xmlns:a16="http://schemas.microsoft.com/office/drawing/2014/main" id="{8A84F683-1D9F-ADB4-7095-2F30F05BEC54}"/>
              </a:ext>
            </a:extLst>
          </p:cNvPr>
          <p:cNvSpPr/>
          <p:nvPr/>
        </p:nvSpPr>
        <p:spPr>
          <a:xfrm rot="16200000">
            <a:off x="9444934" y="-1594128"/>
            <a:ext cx="787814" cy="47063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1D206DF-123C-B97C-2891-A3A3BF9DECB6}"/>
              </a:ext>
            </a:extLst>
          </p:cNvPr>
          <p:cNvSpPr txBox="1"/>
          <p:nvPr/>
        </p:nvSpPr>
        <p:spPr>
          <a:xfrm>
            <a:off x="8259990" y="512510"/>
            <a:ext cx="1010378" cy="461665"/>
          </a:xfrm>
          <a:prstGeom prst="rect">
            <a:avLst/>
          </a:prstGeom>
          <a:noFill/>
        </p:spPr>
        <p:txBody>
          <a:bodyPr wrap="square" rtlCol="0">
            <a:spAutoFit/>
          </a:bodyPr>
          <a:lstStyle/>
          <a:p>
            <a:r>
              <a:rPr lang="en-US" sz="1200" i="1" dirty="0">
                <a:latin typeface="Century Gothic" panose="020B0502020202020204" pitchFamily="34" charset="0"/>
              </a:rPr>
              <a:t>Phased</a:t>
            </a:r>
          </a:p>
          <a:p>
            <a:r>
              <a:rPr lang="en-US" sz="1200" i="1" dirty="0">
                <a:latin typeface="Century Gothic" panose="020B0502020202020204" pitchFamily="34" charset="0"/>
              </a:rPr>
              <a:t>Approach</a:t>
            </a:r>
          </a:p>
        </p:txBody>
      </p:sp>
      <p:sp>
        <p:nvSpPr>
          <p:cNvPr id="5" name="TextBox 4">
            <a:extLst>
              <a:ext uri="{FF2B5EF4-FFF2-40B4-BE49-F238E27FC236}">
                <a16:creationId xmlns:a16="http://schemas.microsoft.com/office/drawing/2014/main" id="{97182C6B-202F-FB87-20B5-008A7716F550}"/>
              </a:ext>
            </a:extLst>
          </p:cNvPr>
          <p:cNvSpPr txBox="1"/>
          <p:nvPr/>
        </p:nvSpPr>
        <p:spPr>
          <a:xfrm>
            <a:off x="10007410" y="512510"/>
            <a:ext cx="1664498" cy="461665"/>
          </a:xfrm>
          <a:prstGeom prst="rect">
            <a:avLst/>
          </a:prstGeom>
          <a:noFill/>
        </p:spPr>
        <p:txBody>
          <a:bodyPr wrap="square" rtlCol="0">
            <a:spAutoFit/>
          </a:bodyPr>
          <a:lstStyle/>
          <a:p>
            <a:r>
              <a:rPr lang="en-US" sz="1200" i="1" dirty="0">
                <a:latin typeface="Century Gothic" panose="020B0502020202020204" pitchFamily="34" charset="0"/>
              </a:rPr>
              <a:t>Ground &amp; Airspace Requirements</a:t>
            </a:r>
          </a:p>
        </p:txBody>
      </p:sp>
      <p:pic>
        <p:nvPicPr>
          <p:cNvPr id="6" name="Graphic 5">
            <a:extLst>
              <a:ext uri="{FF2B5EF4-FFF2-40B4-BE49-F238E27FC236}">
                <a16:creationId xmlns:a16="http://schemas.microsoft.com/office/drawing/2014/main" id="{630CA831-F78E-4013-391E-7236D37061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33838" y="428189"/>
            <a:ext cx="576634" cy="576634"/>
          </a:xfrm>
          <a:prstGeom prst="rect">
            <a:avLst/>
          </a:prstGeom>
        </p:spPr>
      </p:pic>
      <p:sp>
        <p:nvSpPr>
          <p:cNvPr id="7" name="TextBox 6">
            <a:extLst>
              <a:ext uri="{FF2B5EF4-FFF2-40B4-BE49-F238E27FC236}">
                <a16:creationId xmlns:a16="http://schemas.microsoft.com/office/drawing/2014/main" id="{C72915D1-D908-1452-5DD9-0282210839FD}"/>
              </a:ext>
            </a:extLst>
          </p:cNvPr>
          <p:cNvSpPr txBox="1"/>
          <p:nvPr/>
        </p:nvSpPr>
        <p:spPr>
          <a:xfrm>
            <a:off x="1304747" y="1216004"/>
            <a:ext cx="10243702" cy="5178341"/>
          </a:xfrm>
          <a:prstGeom prst="rect">
            <a:avLst/>
          </a:prstGeom>
          <a:noFill/>
        </p:spPr>
        <p:txBody>
          <a:bodyPr wrap="square">
            <a:spAutoFit/>
          </a:bodyPr>
          <a:lstStyle/>
          <a:p>
            <a:pPr>
              <a:spcAft>
                <a:spcPts val="600"/>
              </a:spcAft>
            </a:pPr>
            <a:r>
              <a:rPr lang="en-US" b="1" dirty="0">
                <a:solidFill>
                  <a:schemeClr val="tx2"/>
                </a:solidFill>
                <a:latin typeface="Century Gothic" panose="020B0502020202020204" pitchFamily="34" charset="0"/>
              </a:rPr>
              <a:t>Futureproofed airspace management</a:t>
            </a:r>
          </a:p>
          <a:p>
            <a:pPr marL="355600" lvl="1" indent="-347663">
              <a:spcAft>
                <a:spcPts val="300"/>
              </a:spcAft>
              <a:buFont typeface="Arial" panose="020B0604020202020204" pitchFamily="34" charset="0"/>
              <a:buChar char="•"/>
            </a:pPr>
            <a:r>
              <a:rPr lang="en-US" sz="1600" dirty="0">
                <a:latin typeface="Century Gothic" panose="020B0502020202020204" pitchFamily="34" charset="0"/>
              </a:rPr>
              <a:t>Air Traffic Navigation Services (ATNS) is moving towards Dynamic Airspace</a:t>
            </a:r>
          </a:p>
          <a:p>
            <a:pPr marL="355600" lvl="1" indent="-347663">
              <a:spcAft>
                <a:spcPts val="300"/>
              </a:spcAft>
              <a:buFont typeface="Arial" panose="020B0604020202020204" pitchFamily="34" charset="0"/>
              <a:buChar char="•"/>
            </a:pPr>
            <a:r>
              <a:rPr lang="en-US" sz="1600" dirty="0">
                <a:latin typeface="Century Gothic" panose="020B0502020202020204" pitchFamily="34" charset="0"/>
              </a:rPr>
              <a:t>Unmanned Traffic Management (UTM) to be incorporated in Sandbox planning</a:t>
            </a:r>
          </a:p>
          <a:p>
            <a:pPr marL="355600" lvl="1" indent="-347663">
              <a:spcAft>
                <a:spcPts val="300"/>
              </a:spcAft>
              <a:buFont typeface="Arial" panose="020B0604020202020204" pitchFamily="34" charset="0"/>
              <a:buChar char="•"/>
            </a:pPr>
            <a:r>
              <a:rPr lang="en-US" sz="1600" dirty="0">
                <a:latin typeface="Century Gothic" panose="020B0502020202020204" pitchFamily="34" charset="0"/>
              </a:rPr>
              <a:t>A digital governance framework – e.g. including automated approvals, remote ID and dynamic UTM integration - is required for safe and scalable drone operations</a:t>
            </a:r>
            <a:endParaRPr lang="en-ZA" sz="1600" dirty="0">
              <a:latin typeface="Century Gothic" panose="020B0502020202020204" pitchFamily="34" charset="0"/>
            </a:endParaRPr>
          </a:p>
          <a:p>
            <a:pPr marL="7938" lvl="1">
              <a:spcAft>
                <a:spcPts val="300"/>
              </a:spcAft>
            </a:pPr>
            <a:endParaRPr lang="en-ZA" sz="800" dirty="0">
              <a:latin typeface="Century Gothic" panose="020B0502020202020204" pitchFamily="34" charset="0"/>
            </a:endParaRPr>
          </a:p>
          <a:p>
            <a:pPr>
              <a:spcAft>
                <a:spcPts val="600"/>
              </a:spcAft>
            </a:pPr>
            <a:r>
              <a:rPr lang="en-US" b="1" dirty="0">
                <a:solidFill>
                  <a:schemeClr val="accent6"/>
                </a:solidFill>
                <a:latin typeface="Century Gothic" panose="020B0502020202020204" pitchFamily="34" charset="0"/>
              </a:rPr>
              <a:t>Incorporate International Best Practice</a:t>
            </a:r>
          </a:p>
          <a:p>
            <a:pPr marL="285750" indent="-285750">
              <a:spcAft>
                <a:spcPts val="300"/>
              </a:spcAft>
              <a:buFont typeface="Arial" panose="020B0604020202020204" pitchFamily="34" charset="0"/>
              <a:buChar char="•"/>
            </a:pPr>
            <a:r>
              <a:rPr lang="en-ZA" sz="1600" dirty="0">
                <a:latin typeface="Century Gothic" panose="020B0502020202020204" pitchFamily="34" charset="0"/>
              </a:rPr>
              <a:t>Beyond Visual Line of Sight (BVLOS) is required to scale and must be supported by dynamic airspace solutions, automated deconfliction and digital regulatory tools</a:t>
            </a:r>
          </a:p>
          <a:p>
            <a:pPr>
              <a:spcAft>
                <a:spcPts val="300"/>
              </a:spcAft>
            </a:pPr>
            <a:endParaRPr lang="en-ZA" sz="800" dirty="0">
              <a:latin typeface="Century Gothic" panose="020B0502020202020204" pitchFamily="34" charset="0"/>
            </a:endParaRPr>
          </a:p>
          <a:p>
            <a:pPr>
              <a:spcAft>
                <a:spcPts val="600"/>
              </a:spcAft>
            </a:pPr>
            <a:r>
              <a:rPr lang="en-US" b="1" dirty="0">
                <a:solidFill>
                  <a:schemeClr val="accent4"/>
                </a:solidFill>
                <a:latin typeface="Century Gothic" panose="020B0502020202020204" pitchFamily="34" charset="0"/>
              </a:rPr>
              <a:t>Initial Development of a Drone Sandbox</a:t>
            </a:r>
          </a:p>
          <a:p>
            <a:pPr marL="314325" indent="-306388">
              <a:spcAft>
                <a:spcPts val="300"/>
              </a:spcAft>
              <a:buFont typeface="Arial" panose="020B0604020202020204" pitchFamily="34" charset="0"/>
              <a:buChar char="•"/>
            </a:pPr>
            <a:r>
              <a:rPr lang="en-US" sz="1600" dirty="0">
                <a:latin typeface="Century Gothic" panose="020B0502020202020204" pitchFamily="34" charset="0"/>
              </a:rPr>
              <a:t>For the initial development and to expedite the establishment process – Flexible Use Airspace (FUA). As per international sandboxes a structured risk-based approval framework is proposed for progression from testing to full integration</a:t>
            </a:r>
          </a:p>
          <a:p>
            <a:pPr marL="7937">
              <a:spcAft>
                <a:spcPts val="300"/>
              </a:spcAft>
            </a:pPr>
            <a:endParaRPr lang="en-US" sz="800" dirty="0">
              <a:latin typeface="Century Gothic" panose="020B0502020202020204" pitchFamily="34" charset="0"/>
            </a:endParaRPr>
          </a:p>
          <a:p>
            <a:pPr>
              <a:spcAft>
                <a:spcPts val="600"/>
              </a:spcAft>
            </a:pPr>
            <a:r>
              <a:rPr lang="en-US" b="1" dirty="0">
                <a:solidFill>
                  <a:srgbClr val="00A1A1"/>
                </a:solidFill>
                <a:latin typeface="Century Gothic" panose="020B0502020202020204" pitchFamily="34" charset="0"/>
              </a:rPr>
              <a:t>Commercial Application</a:t>
            </a:r>
          </a:p>
          <a:p>
            <a:pPr marL="355600" indent="-347663">
              <a:spcAft>
                <a:spcPts val="300"/>
              </a:spcAft>
              <a:buFont typeface="Arial" panose="020B0604020202020204" pitchFamily="34" charset="0"/>
              <a:buChar char="•"/>
            </a:pPr>
            <a:r>
              <a:rPr lang="en-US" sz="1600" dirty="0">
                <a:latin typeface="Century Gothic" panose="020B0502020202020204" pitchFamily="34" charset="0"/>
              </a:rPr>
              <a:t>Sandbox activities must be designed with clear industry use cases, investment viability and </a:t>
            </a:r>
            <a:r>
              <a:rPr lang="en-US" sz="1600" dirty="0" err="1">
                <a:latin typeface="Century Gothic" panose="020B0502020202020204" pitchFamily="34" charset="0"/>
              </a:rPr>
              <a:t>commercialisation</a:t>
            </a:r>
            <a:r>
              <a:rPr lang="en-US" sz="1600" dirty="0">
                <a:latin typeface="Century Gothic" panose="020B0502020202020204" pitchFamily="34" charset="0"/>
              </a:rPr>
              <a:t> pathways</a:t>
            </a:r>
          </a:p>
          <a:p>
            <a:pPr marL="538163" lvl="1" indent="-225425">
              <a:spcAft>
                <a:spcPts val="300"/>
              </a:spcAft>
              <a:buFont typeface="Arial" panose="020B0604020202020204" pitchFamily="34" charset="0"/>
              <a:buChar char="•"/>
            </a:pPr>
            <a:endParaRPr lang="en-US" sz="1600" dirty="0">
              <a:latin typeface="Century Gothic" panose="020B0502020202020204" pitchFamily="34" charset="0"/>
            </a:endParaRPr>
          </a:p>
        </p:txBody>
      </p:sp>
      <p:sp>
        <p:nvSpPr>
          <p:cNvPr id="8" name="Teardrop 7">
            <a:extLst>
              <a:ext uri="{FF2B5EF4-FFF2-40B4-BE49-F238E27FC236}">
                <a16:creationId xmlns:a16="http://schemas.microsoft.com/office/drawing/2014/main" id="{F511EE0B-888F-B58F-8178-FA2CDEC8201F}"/>
              </a:ext>
            </a:extLst>
          </p:cNvPr>
          <p:cNvSpPr/>
          <p:nvPr/>
        </p:nvSpPr>
        <p:spPr>
          <a:xfrm>
            <a:off x="583592" y="1406432"/>
            <a:ext cx="621094" cy="621094"/>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9EFAD3F-BF07-38A7-47BD-F57C78CF3121}"/>
              </a:ext>
            </a:extLst>
          </p:cNvPr>
          <p:cNvSpPr txBox="1"/>
          <p:nvPr/>
        </p:nvSpPr>
        <p:spPr>
          <a:xfrm>
            <a:off x="643551" y="1508215"/>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01</a:t>
            </a:r>
            <a:endParaRPr lang="en-US" sz="2000" dirty="0">
              <a:solidFill>
                <a:schemeClr val="bg1"/>
              </a:solidFill>
            </a:endParaRPr>
          </a:p>
        </p:txBody>
      </p:sp>
      <p:sp>
        <p:nvSpPr>
          <p:cNvPr id="10" name="Teardrop 9">
            <a:extLst>
              <a:ext uri="{FF2B5EF4-FFF2-40B4-BE49-F238E27FC236}">
                <a16:creationId xmlns:a16="http://schemas.microsoft.com/office/drawing/2014/main" id="{C43BA9B4-9A37-0A0D-DD57-3A154535C553}"/>
              </a:ext>
            </a:extLst>
          </p:cNvPr>
          <p:cNvSpPr/>
          <p:nvPr/>
        </p:nvSpPr>
        <p:spPr>
          <a:xfrm>
            <a:off x="583592" y="2903511"/>
            <a:ext cx="621094" cy="621094"/>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2DFF386-F388-B59D-15D5-B2CA4F412E87}"/>
              </a:ext>
            </a:extLst>
          </p:cNvPr>
          <p:cNvSpPr txBox="1"/>
          <p:nvPr/>
        </p:nvSpPr>
        <p:spPr>
          <a:xfrm>
            <a:off x="643551" y="3005294"/>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02</a:t>
            </a:r>
            <a:endParaRPr lang="en-US" sz="2000" dirty="0">
              <a:solidFill>
                <a:schemeClr val="bg1"/>
              </a:solidFill>
            </a:endParaRPr>
          </a:p>
        </p:txBody>
      </p:sp>
      <p:sp>
        <p:nvSpPr>
          <p:cNvPr id="12" name="Teardrop 11">
            <a:extLst>
              <a:ext uri="{FF2B5EF4-FFF2-40B4-BE49-F238E27FC236}">
                <a16:creationId xmlns:a16="http://schemas.microsoft.com/office/drawing/2014/main" id="{EE104661-2F03-740B-AB1A-76211BB4AAC1}"/>
              </a:ext>
            </a:extLst>
          </p:cNvPr>
          <p:cNvSpPr/>
          <p:nvPr/>
        </p:nvSpPr>
        <p:spPr>
          <a:xfrm>
            <a:off x="583592" y="3959622"/>
            <a:ext cx="621094" cy="621094"/>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A94FE9E-A180-F2D9-542C-E8C131D98CF5}"/>
              </a:ext>
            </a:extLst>
          </p:cNvPr>
          <p:cNvSpPr txBox="1"/>
          <p:nvPr/>
        </p:nvSpPr>
        <p:spPr>
          <a:xfrm>
            <a:off x="643551" y="4061405"/>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03</a:t>
            </a:r>
            <a:endParaRPr lang="en-US" sz="2000" dirty="0">
              <a:solidFill>
                <a:schemeClr val="bg1"/>
              </a:solidFill>
            </a:endParaRPr>
          </a:p>
        </p:txBody>
      </p:sp>
      <p:sp>
        <p:nvSpPr>
          <p:cNvPr id="14" name="Teardrop 13">
            <a:extLst>
              <a:ext uri="{FF2B5EF4-FFF2-40B4-BE49-F238E27FC236}">
                <a16:creationId xmlns:a16="http://schemas.microsoft.com/office/drawing/2014/main" id="{B8C9ABA3-DA25-9C56-9CCF-4F0C25F41047}"/>
              </a:ext>
            </a:extLst>
          </p:cNvPr>
          <p:cNvSpPr/>
          <p:nvPr/>
        </p:nvSpPr>
        <p:spPr>
          <a:xfrm>
            <a:off x="583592" y="5168532"/>
            <a:ext cx="621094" cy="621094"/>
          </a:xfrm>
          <a:prstGeom prst="teardrop">
            <a:avLst/>
          </a:prstGeom>
          <a:solidFill>
            <a:srgbClr val="00A1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8ABA4D-271F-42B9-B613-B14714C0F834}"/>
              </a:ext>
            </a:extLst>
          </p:cNvPr>
          <p:cNvSpPr txBox="1"/>
          <p:nvPr/>
        </p:nvSpPr>
        <p:spPr>
          <a:xfrm>
            <a:off x="643551" y="5270315"/>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04</a:t>
            </a:r>
            <a:endParaRPr lang="en-US" sz="2000" dirty="0">
              <a:solidFill>
                <a:schemeClr val="bg1"/>
              </a:solidFill>
            </a:endParaRPr>
          </a:p>
        </p:txBody>
      </p:sp>
      <p:pic>
        <p:nvPicPr>
          <p:cNvPr id="16" name="Content Placeholder 9">
            <a:extLst>
              <a:ext uri="{FF2B5EF4-FFF2-40B4-BE49-F238E27FC236}">
                <a16:creationId xmlns:a16="http://schemas.microsoft.com/office/drawing/2014/main" id="{57983767-932A-F9AD-F1D3-D7318C7FBA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87317" y="501752"/>
            <a:ext cx="496688" cy="461665"/>
          </a:xfrm>
          <a:prstGeom prst="rect">
            <a:avLst/>
          </a:prstGeom>
        </p:spPr>
      </p:pic>
      <p:pic>
        <p:nvPicPr>
          <p:cNvPr id="17" name="Picture 16">
            <a:extLst>
              <a:ext uri="{FF2B5EF4-FFF2-40B4-BE49-F238E27FC236}">
                <a16:creationId xmlns:a16="http://schemas.microsoft.com/office/drawing/2014/main" id="{9BDCD6EA-4A77-BADA-2A45-2321F479C666}"/>
              </a:ext>
            </a:extLst>
          </p:cNvPr>
          <p:cNvPicPr>
            <a:picLocks noChangeAspect="1"/>
          </p:cNvPicPr>
          <p:nvPr/>
        </p:nvPicPr>
        <p:blipFill>
          <a:blip r:embed="rId6"/>
          <a:stretch>
            <a:fillRect/>
          </a:stretch>
        </p:blipFill>
        <p:spPr>
          <a:xfrm>
            <a:off x="152307" y="6236244"/>
            <a:ext cx="651978" cy="513260"/>
          </a:xfrm>
          <a:prstGeom prst="rect">
            <a:avLst/>
          </a:prstGeom>
        </p:spPr>
      </p:pic>
      <p:sp>
        <p:nvSpPr>
          <p:cNvPr id="18" name="TextBox 17">
            <a:extLst>
              <a:ext uri="{FF2B5EF4-FFF2-40B4-BE49-F238E27FC236}">
                <a16:creationId xmlns:a16="http://schemas.microsoft.com/office/drawing/2014/main" id="{221F93E7-875C-2E28-863D-DC9A2C3146A8}"/>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sp>
        <p:nvSpPr>
          <p:cNvPr id="19" name="Round Same-side Corner of Rectangle 18">
            <a:extLst>
              <a:ext uri="{FF2B5EF4-FFF2-40B4-BE49-F238E27FC236}">
                <a16:creationId xmlns:a16="http://schemas.microsoft.com/office/drawing/2014/main" id="{28E584B2-7DFE-0F74-4531-EF55073DD51D}"/>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89625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C7F3CBD9-3A02-5F13-67B2-F43E44A3378E}"/>
              </a:ext>
            </a:extLst>
          </p:cNvPr>
          <p:cNvSpPr/>
          <p:nvPr/>
        </p:nvSpPr>
        <p:spPr>
          <a:xfrm>
            <a:off x="827630" y="2111543"/>
            <a:ext cx="4852734" cy="924824"/>
          </a:xfrm>
          <a:prstGeom prst="roundRect">
            <a:avLst>
              <a:gd name="adj" fmla="val 0"/>
            </a:avLst>
          </a:prstGeom>
          <a:solidFill>
            <a:srgbClr val="00A1A1">
              <a:alpha val="1900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200" dirty="0">
              <a:solidFill>
                <a:schemeClr val="tx1"/>
              </a:solidFill>
              <a:latin typeface="Century Gothic" panose="020B0502020202020204" pitchFamily="34" charset="0"/>
            </a:endParaRPr>
          </a:p>
        </p:txBody>
      </p:sp>
      <p:sp>
        <p:nvSpPr>
          <p:cNvPr id="3" name="Title 1">
            <a:extLst>
              <a:ext uri="{FF2B5EF4-FFF2-40B4-BE49-F238E27FC236}">
                <a16:creationId xmlns:a16="http://schemas.microsoft.com/office/drawing/2014/main" id="{A01406E5-3F44-CFCE-695C-C1CFC4C745CA}"/>
              </a:ext>
            </a:extLst>
          </p:cNvPr>
          <p:cNvSpPr txBox="1">
            <a:spLocks/>
          </p:cNvSpPr>
          <p:nvPr/>
        </p:nvSpPr>
        <p:spPr>
          <a:xfrm>
            <a:off x="583592" y="365126"/>
            <a:ext cx="10932548" cy="7878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Phased Approach Parameter Summary</a:t>
            </a:r>
          </a:p>
        </p:txBody>
      </p:sp>
      <p:pic>
        <p:nvPicPr>
          <p:cNvPr id="4" name="Picture 3">
            <a:extLst>
              <a:ext uri="{FF2B5EF4-FFF2-40B4-BE49-F238E27FC236}">
                <a16:creationId xmlns:a16="http://schemas.microsoft.com/office/drawing/2014/main" id="{8739AD7B-6BE0-B4B0-1C17-0E2A99FA126D}"/>
              </a:ext>
            </a:extLst>
          </p:cNvPr>
          <p:cNvPicPr>
            <a:picLocks noChangeAspect="1"/>
          </p:cNvPicPr>
          <p:nvPr/>
        </p:nvPicPr>
        <p:blipFill>
          <a:blip r:embed="rId2"/>
          <a:stretch>
            <a:fillRect/>
          </a:stretch>
        </p:blipFill>
        <p:spPr>
          <a:xfrm>
            <a:off x="2524584" y="4503275"/>
            <a:ext cx="6680404" cy="2361445"/>
          </a:xfrm>
          <a:prstGeom prst="rect">
            <a:avLst/>
          </a:prstGeom>
        </p:spPr>
      </p:pic>
      <p:sp>
        <p:nvSpPr>
          <p:cNvPr id="5" name="Round Same-side Corner of Rectangle 4">
            <a:extLst>
              <a:ext uri="{FF2B5EF4-FFF2-40B4-BE49-F238E27FC236}">
                <a16:creationId xmlns:a16="http://schemas.microsoft.com/office/drawing/2014/main" id="{EC9A51AD-7D1D-F12A-33B6-00DFF169E44C}"/>
              </a:ext>
            </a:extLst>
          </p:cNvPr>
          <p:cNvSpPr/>
          <p:nvPr/>
        </p:nvSpPr>
        <p:spPr>
          <a:xfrm rot="16200000">
            <a:off x="10585823" y="-453240"/>
            <a:ext cx="787813" cy="2424543"/>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04EF54F-0842-6D63-4D02-47A10CCAF7CA}"/>
              </a:ext>
            </a:extLst>
          </p:cNvPr>
          <p:cNvSpPr txBox="1"/>
          <p:nvPr/>
        </p:nvSpPr>
        <p:spPr>
          <a:xfrm>
            <a:off x="10665229" y="512510"/>
            <a:ext cx="1010378" cy="461665"/>
          </a:xfrm>
          <a:prstGeom prst="rect">
            <a:avLst/>
          </a:prstGeom>
          <a:noFill/>
        </p:spPr>
        <p:txBody>
          <a:bodyPr wrap="square" rtlCol="0">
            <a:spAutoFit/>
          </a:bodyPr>
          <a:lstStyle/>
          <a:p>
            <a:r>
              <a:rPr lang="en-US" sz="1200" i="1" dirty="0">
                <a:latin typeface="Century Gothic" panose="020B0502020202020204" pitchFamily="34" charset="0"/>
              </a:rPr>
              <a:t>Phased</a:t>
            </a:r>
          </a:p>
          <a:p>
            <a:r>
              <a:rPr lang="en-US" sz="1200" i="1" dirty="0">
                <a:latin typeface="Century Gothic" panose="020B0502020202020204" pitchFamily="34" charset="0"/>
              </a:rPr>
              <a:t>Approach</a:t>
            </a:r>
          </a:p>
        </p:txBody>
      </p:sp>
      <p:pic>
        <p:nvPicPr>
          <p:cNvPr id="7" name="Graphic 6">
            <a:extLst>
              <a:ext uri="{FF2B5EF4-FFF2-40B4-BE49-F238E27FC236}">
                <a16:creationId xmlns:a16="http://schemas.microsoft.com/office/drawing/2014/main" id="{07B6B338-6640-A07C-EB8F-D22A15A2A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39077" y="428189"/>
            <a:ext cx="576634" cy="576634"/>
          </a:xfrm>
          <a:prstGeom prst="rect">
            <a:avLst/>
          </a:prstGeom>
        </p:spPr>
      </p:pic>
      <p:sp>
        <p:nvSpPr>
          <p:cNvPr id="8" name="TextBox 7">
            <a:extLst>
              <a:ext uri="{FF2B5EF4-FFF2-40B4-BE49-F238E27FC236}">
                <a16:creationId xmlns:a16="http://schemas.microsoft.com/office/drawing/2014/main" id="{F41E6F17-B2E7-7592-D66F-8365322D1427}"/>
              </a:ext>
            </a:extLst>
          </p:cNvPr>
          <p:cNvSpPr txBox="1"/>
          <p:nvPr/>
        </p:nvSpPr>
        <p:spPr>
          <a:xfrm>
            <a:off x="877605" y="2194460"/>
            <a:ext cx="1652577" cy="830997"/>
          </a:xfrm>
          <a:prstGeom prst="rect">
            <a:avLst/>
          </a:prstGeom>
          <a:noFill/>
        </p:spPr>
        <p:txBody>
          <a:bodyPr wrap="square" numCol="1" spcCol="0">
            <a:spAutoFit/>
          </a:bodyPr>
          <a:lstStyle/>
          <a:p>
            <a:pPr marL="136525" indent="-136525">
              <a:buFont typeface="Arial" panose="020B0604020202020204" pitchFamily="34" charset="0"/>
              <a:buChar char="•"/>
            </a:pPr>
            <a:r>
              <a:rPr lang="en-GB" sz="1200" dirty="0">
                <a:latin typeface="Century Gothic" panose="020B0502020202020204" pitchFamily="34" charset="0"/>
              </a:rPr>
              <a:t>VLOS/EVLOS</a:t>
            </a:r>
          </a:p>
          <a:p>
            <a:pPr marL="136525" indent="-136525">
              <a:buFont typeface="Arial" panose="020B0604020202020204" pitchFamily="34" charset="0"/>
              <a:buChar char="•"/>
            </a:pPr>
            <a:r>
              <a:rPr lang="en-GB" sz="1200" dirty="0">
                <a:latin typeface="Century Gothic" panose="020B0502020202020204" pitchFamily="34" charset="0"/>
              </a:rPr>
              <a:t>&lt;400ft AGL</a:t>
            </a:r>
          </a:p>
          <a:p>
            <a:pPr marL="136525" indent="-136525">
              <a:buFont typeface="Arial" panose="020B0604020202020204" pitchFamily="34" charset="0"/>
              <a:buChar char="•"/>
            </a:pPr>
            <a:r>
              <a:rPr lang="en-GB" sz="1200" dirty="0">
                <a:latin typeface="Century Gothic" panose="020B0502020202020204" pitchFamily="34" charset="0"/>
              </a:rPr>
              <a:t>Day Ops</a:t>
            </a:r>
          </a:p>
          <a:p>
            <a:pPr marL="136525" indent="-136525">
              <a:buFont typeface="Arial" panose="020B0604020202020204" pitchFamily="34" charset="0"/>
              <a:buChar char="•"/>
            </a:pPr>
            <a:r>
              <a:rPr lang="en-GB" sz="1200" dirty="0">
                <a:latin typeface="Century Gothic" panose="020B0502020202020204" pitchFamily="34" charset="0"/>
              </a:rPr>
              <a:t>Basic Operations</a:t>
            </a:r>
          </a:p>
        </p:txBody>
      </p:sp>
      <p:sp>
        <p:nvSpPr>
          <p:cNvPr id="9" name="Rounded Rectangle 8">
            <a:extLst>
              <a:ext uri="{FF2B5EF4-FFF2-40B4-BE49-F238E27FC236}">
                <a16:creationId xmlns:a16="http://schemas.microsoft.com/office/drawing/2014/main" id="{1026C83A-90A3-F563-1131-0B995D56901B}"/>
              </a:ext>
            </a:extLst>
          </p:cNvPr>
          <p:cNvSpPr/>
          <p:nvPr/>
        </p:nvSpPr>
        <p:spPr>
          <a:xfrm>
            <a:off x="827630" y="1299078"/>
            <a:ext cx="4852734" cy="817825"/>
          </a:xfrm>
          <a:prstGeom prst="roundRect">
            <a:avLst>
              <a:gd name="adj" fmla="val 0"/>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latin typeface="Century Gothic" panose="020B0502020202020204" pitchFamily="34" charset="0"/>
              </a:rPr>
              <a:t>Phase 1 </a:t>
            </a:r>
          </a:p>
          <a:p>
            <a:pPr algn="ctr"/>
            <a:r>
              <a:rPr lang="en-GB" sz="1600" b="1" dirty="0">
                <a:latin typeface="Century Gothic" panose="020B0502020202020204" pitchFamily="34" charset="0"/>
              </a:rPr>
              <a:t>Minimum Viable Operational Sandbox</a:t>
            </a:r>
          </a:p>
        </p:txBody>
      </p:sp>
      <p:sp>
        <p:nvSpPr>
          <p:cNvPr id="10" name="TextBox 9">
            <a:extLst>
              <a:ext uri="{FF2B5EF4-FFF2-40B4-BE49-F238E27FC236}">
                <a16:creationId xmlns:a16="http://schemas.microsoft.com/office/drawing/2014/main" id="{2A88B76E-A8C0-5EC1-7DC5-BE012E706458}"/>
              </a:ext>
            </a:extLst>
          </p:cNvPr>
          <p:cNvSpPr txBox="1"/>
          <p:nvPr/>
        </p:nvSpPr>
        <p:spPr>
          <a:xfrm>
            <a:off x="3587195" y="2208156"/>
            <a:ext cx="1838450" cy="461665"/>
          </a:xfrm>
          <a:prstGeom prst="rect">
            <a:avLst/>
          </a:prstGeom>
          <a:noFill/>
        </p:spPr>
        <p:txBody>
          <a:bodyPr wrap="square" numCol="1" spcCol="0">
            <a:spAutoFit/>
          </a:bodyPr>
          <a:lstStyle/>
          <a:p>
            <a:pPr marL="136525" indent="-136525">
              <a:buFont typeface="Arial" panose="020B0604020202020204" pitchFamily="34" charset="0"/>
              <a:buChar char="•"/>
            </a:pPr>
            <a:r>
              <a:rPr lang="en-GB" sz="1200" dirty="0">
                <a:latin typeface="Century Gothic" panose="020B0502020202020204" pitchFamily="34" charset="0"/>
              </a:rPr>
              <a:t>Small Footprint</a:t>
            </a:r>
          </a:p>
          <a:p>
            <a:pPr marL="136525" indent="-136525">
              <a:buFont typeface="Arial" panose="020B0604020202020204" pitchFamily="34" charset="0"/>
              <a:buChar char="•"/>
            </a:pPr>
            <a:r>
              <a:rPr lang="en-GB" sz="1200" dirty="0">
                <a:latin typeface="Century Gothic" panose="020B0502020202020204" pitchFamily="34" charset="0"/>
              </a:rPr>
              <a:t>Basic Infrastructure</a:t>
            </a:r>
          </a:p>
        </p:txBody>
      </p:sp>
      <p:sp>
        <p:nvSpPr>
          <p:cNvPr id="11" name="Rounded Rectangle 10">
            <a:extLst>
              <a:ext uri="{FF2B5EF4-FFF2-40B4-BE49-F238E27FC236}">
                <a16:creationId xmlns:a16="http://schemas.microsoft.com/office/drawing/2014/main" id="{176D4912-9058-357A-880A-2B752ED27821}"/>
              </a:ext>
            </a:extLst>
          </p:cNvPr>
          <p:cNvSpPr/>
          <p:nvPr/>
        </p:nvSpPr>
        <p:spPr>
          <a:xfrm>
            <a:off x="5791200" y="2111543"/>
            <a:ext cx="5237018" cy="924824"/>
          </a:xfrm>
          <a:prstGeom prst="roundRect">
            <a:avLst>
              <a:gd name="adj" fmla="val 0"/>
            </a:avLst>
          </a:prstGeom>
          <a:solidFill>
            <a:schemeClr val="accent4">
              <a:alpha val="19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200" dirty="0">
              <a:solidFill>
                <a:schemeClr val="tx1"/>
              </a:solidFill>
              <a:latin typeface="Century Gothic" panose="020B0502020202020204" pitchFamily="34" charset="0"/>
            </a:endParaRPr>
          </a:p>
        </p:txBody>
      </p:sp>
      <p:sp>
        <p:nvSpPr>
          <p:cNvPr id="12" name="TextBox 11">
            <a:extLst>
              <a:ext uri="{FF2B5EF4-FFF2-40B4-BE49-F238E27FC236}">
                <a16:creationId xmlns:a16="http://schemas.microsoft.com/office/drawing/2014/main" id="{CE8868CB-61FD-A801-9583-0894808C9F3D}"/>
              </a:ext>
            </a:extLst>
          </p:cNvPr>
          <p:cNvSpPr txBox="1"/>
          <p:nvPr/>
        </p:nvSpPr>
        <p:spPr>
          <a:xfrm>
            <a:off x="5844053" y="2194460"/>
            <a:ext cx="2667374" cy="830997"/>
          </a:xfrm>
          <a:prstGeom prst="rect">
            <a:avLst/>
          </a:prstGeom>
          <a:noFill/>
        </p:spPr>
        <p:txBody>
          <a:bodyPr wrap="square" numCol="1" spcCol="0">
            <a:spAutoFit/>
          </a:bodyPr>
          <a:lstStyle/>
          <a:p>
            <a:pPr marL="136525" indent="-136525">
              <a:buFont typeface="Arial" panose="020B0604020202020204" pitchFamily="34" charset="0"/>
              <a:buChar char="•"/>
            </a:pPr>
            <a:r>
              <a:rPr lang="en-GB" sz="1200" dirty="0">
                <a:latin typeface="Century Gothic" panose="020B0502020202020204" pitchFamily="34" charset="0"/>
              </a:rPr>
              <a:t>BVLOS</a:t>
            </a:r>
          </a:p>
          <a:p>
            <a:pPr marL="136525" indent="-136525">
              <a:buFont typeface="Arial" panose="020B0604020202020204" pitchFamily="34" charset="0"/>
              <a:buChar char="•"/>
            </a:pPr>
            <a:r>
              <a:rPr lang="en-GB" sz="1200" dirty="0">
                <a:latin typeface="Century Gothic" panose="020B0502020202020204" pitchFamily="34" charset="0"/>
              </a:rPr>
              <a:t>&lt;1,000ft AGL</a:t>
            </a:r>
          </a:p>
          <a:p>
            <a:pPr marL="136525" indent="-136525">
              <a:buFont typeface="Arial" panose="020B0604020202020204" pitchFamily="34" charset="0"/>
              <a:buChar char="•"/>
            </a:pPr>
            <a:r>
              <a:rPr lang="en-GB" sz="1200" dirty="0">
                <a:latin typeface="Century Gothic" panose="020B0502020202020204" pitchFamily="34" charset="0"/>
              </a:rPr>
              <a:t>Day &amp; Night Ops</a:t>
            </a:r>
          </a:p>
          <a:p>
            <a:pPr marL="136525" indent="-136525">
              <a:buFont typeface="Arial" panose="020B0604020202020204" pitchFamily="34" charset="0"/>
              <a:buChar char="•"/>
            </a:pPr>
            <a:r>
              <a:rPr lang="en-GB" sz="1200" dirty="0">
                <a:latin typeface="Century Gothic" panose="020B0502020202020204" pitchFamily="34" charset="0"/>
              </a:rPr>
              <a:t>Advanced Operations</a:t>
            </a:r>
          </a:p>
        </p:txBody>
      </p:sp>
      <p:sp>
        <p:nvSpPr>
          <p:cNvPr id="13" name="Rounded Rectangle 12">
            <a:extLst>
              <a:ext uri="{FF2B5EF4-FFF2-40B4-BE49-F238E27FC236}">
                <a16:creationId xmlns:a16="http://schemas.microsoft.com/office/drawing/2014/main" id="{4A24FDDE-052F-A91D-19B3-7B718988628E}"/>
              </a:ext>
            </a:extLst>
          </p:cNvPr>
          <p:cNvSpPr/>
          <p:nvPr/>
        </p:nvSpPr>
        <p:spPr>
          <a:xfrm>
            <a:off x="5791200" y="1299076"/>
            <a:ext cx="5237018" cy="817827"/>
          </a:xfrm>
          <a:prstGeom prst="roundRect">
            <a:avLst>
              <a:gd name="adj" fmla="val 0"/>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latin typeface="Century Gothic" panose="020B0502020202020204" pitchFamily="34" charset="0"/>
              </a:rPr>
              <a:t>Phase 2</a:t>
            </a:r>
          </a:p>
          <a:p>
            <a:pPr algn="ctr"/>
            <a:r>
              <a:rPr lang="en-GB" sz="1600" b="1" dirty="0">
                <a:latin typeface="Century Gothic" panose="020B0502020202020204" pitchFamily="34" charset="0"/>
              </a:rPr>
              <a:t>Intermediate Sandbox</a:t>
            </a:r>
          </a:p>
        </p:txBody>
      </p:sp>
      <p:sp>
        <p:nvSpPr>
          <p:cNvPr id="14" name="TextBox 13">
            <a:extLst>
              <a:ext uri="{FF2B5EF4-FFF2-40B4-BE49-F238E27FC236}">
                <a16:creationId xmlns:a16="http://schemas.microsoft.com/office/drawing/2014/main" id="{185648D1-9188-C13A-F594-0E6308899C44}"/>
              </a:ext>
            </a:extLst>
          </p:cNvPr>
          <p:cNvSpPr txBox="1"/>
          <p:nvPr/>
        </p:nvSpPr>
        <p:spPr>
          <a:xfrm>
            <a:off x="8751555" y="2210235"/>
            <a:ext cx="2271337" cy="1015663"/>
          </a:xfrm>
          <a:prstGeom prst="rect">
            <a:avLst/>
          </a:prstGeom>
          <a:noFill/>
        </p:spPr>
        <p:txBody>
          <a:bodyPr wrap="square" numCol="1" spcCol="0">
            <a:spAutoFit/>
          </a:bodyPr>
          <a:lstStyle/>
          <a:p>
            <a:pPr marL="136525" indent="-136525">
              <a:buFont typeface="Arial" panose="020B0604020202020204" pitchFamily="34" charset="0"/>
              <a:buChar char="•"/>
            </a:pPr>
            <a:r>
              <a:rPr lang="en-GB" sz="1200" dirty="0">
                <a:latin typeface="Century Gothic" panose="020B0502020202020204" pitchFamily="34" charset="0"/>
              </a:rPr>
              <a:t>Larger Footprint</a:t>
            </a:r>
          </a:p>
          <a:p>
            <a:pPr marL="136525" indent="-136525">
              <a:buFont typeface="Arial" panose="020B0604020202020204" pitchFamily="34" charset="0"/>
              <a:buChar char="•"/>
            </a:pPr>
            <a:r>
              <a:rPr lang="en-GB" sz="1200" dirty="0">
                <a:latin typeface="Century Gothic" panose="020B0502020202020204" pitchFamily="34" charset="0"/>
              </a:rPr>
              <a:t>Specialised Infrastructure</a:t>
            </a:r>
          </a:p>
          <a:p>
            <a:pPr marL="136525" indent="-136525">
              <a:buFont typeface="Arial" panose="020B0604020202020204" pitchFamily="34" charset="0"/>
              <a:buChar char="•"/>
            </a:pPr>
            <a:r>
              <a:rPr lang="en-GB" sz="1200" dirty="0">
                <a:latin typeface="Century Gothic" panose="020B0502020202020204" pitchFamily="34" charset="0"/>
              </a:rPr>
              <a:t>Technology &amp; Digital Tools</a:t>
            </a:r>
          </a:p>
          <a:p>
            <a:pPr marL="136525" indent="-136525">
              <a:buFont typeface="Arial" panose="020B0604020202020204" pitchFamily="34" charset="0"/>
              <a:buChar char="•"/>
            </a:pPr>
            <a:r>
              <a:rPr lang="en-GB" sz="1200" dirty="0">
                <a:latin typeface="Century Gothic" panose="020B0502020202020204" pitchFamily="34" charset="0"/>
              </a:rPr>
              <a:t>Specialists</a:t>
            </a:r>
          </a:p>
          <a:p>
            <a:pPr marL="136525" indent="-136525">
              <a:buFont typeface="Arial" panose="020B0604020202020204" pitchFamily="34" charset="0"/>
              <a:buChar char="•"/>
            </a:pPr>
            <a:endParaRPr lang="en-GB" sz="1200" dirty="0">
              <a:latin typeface="Century Gothic" panose="020B0502020202020204" pitchFamily="34" charset="0"/>
            </a:endParaRPr>
          </a:p>
        </p:txBody>
      </p:sp>
      <p:sp>
        <p:nvSpPr>
          <p:cNvPr id="15" name="Rounded Rectangle 14">
            <a:extLst>
              <a:ext uri="{FF2B5EF4-FFF2-40B4-BE49-F238E27FC236}">
                <a16:creationId xmlns:a16="http://schemas.microsoft.com/office/drawing/2014/main" id="{4CBC8D05-81C4-8E78-0516-FB49E62F0EB3}"/>
              </a:ext>
            </a:extLst>
          </p:cNvPr>
          <p:cNvSpPr/>
          <p:nvPr/>
        </p:nvSpPr>
        <p:spPr>
          <a:xfrm>
            <a:off x="2299414" y="3783669"/>
            <a:ext cx="7198227" cy="817342"/>
          </a:xfrm>
          <a:prstGeom prst="roundRect">
            <a:avLst>
              <a:gd name="adj" fmla="val 0"/>
            </a:avLst>
          </a:prstGeom>
          <a:solidFill>
            <a:srgbClr val="D63727">
              <a:alpha val="1900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200" dirty="0">
              <a:solidFill>
                <a:schemeClr val="tx1"/>
              </a:solidFill>
              <a:latin typeface="Century Gothic" panose="020B0502020202020204" pitchFamily="34" charset="0"/>
            </a:endParaRPr>
          </a:p>
        </p:txBody>
      </p:sp>
      <p:sp>
        <p:nvSpPr>
          <p:cNvPr id="16" name="TextBox 15">
            <a:extLst>
              <a:ext uri="{FF2B5EF4-FFF2-40B4-BE49-F238E27FC236}">
                <a16:creationId xmlns:a16="http://schemas.microsoft.com/office/drawing/2014/main" id="{448D5DCE-5857-A03B-5B25-2BD52C00D189}"/>
              </a:ext>
            </a:extLst>
          </p:cNvPr>
          <p:cNvSpPr txBox="1"/>
          <p:nvPr/>
        </p:nvSpPr>
        <p:spPr>
          <a:xfrm rot="16200000">
            <a:off x="9740568" y="4012066"/>
            <a:ext cx="787395" cy="330601"/>
          </a:xfrm>
          <a:prstGeom prst="rect">
            <a:avLst/>
          </a:prstGeom>
          <a:noFill/>
        </p:spPr>
        <p:txBody>
          <a:bodyPr wrap="none" rtlCol="0">
            <a:spAutoFit/>
          </a:bodyPr>
          <a:lstStyle/>
          <a:p>
            <a:r>
              <a:rPr lang="en-GB" sz="1200" dirty="0">
                <a:solidFill>
                  <a:schemeClr val="bg1"/>
                </a:solidFill>
                <a:latin typeface="Century Gothic" panose="020B0502020202020204" pitchFamily="34" charset="0"/>
              </a:rPr>
              <a:t>Corridor</a:t>
            </a:r>
          </a:p>
        </p:txBody>
      </p:sp>
      <p:sp>
        <p:nvSpPr>
          <p:cNvPr id="17" name="Rounded Rectangle 16">
            <a:extLst>
              <a:ext uri="{FF2B5EF4-FFF2-40B4-BE49-F238E27FC236}">
                <a16:creationId xmlns:a16="http://schemas.microsoft.com/office/drawing/2014/main" id="{C77FE1CE-D678-061C-9B4C-A2B697EE23B2}"/>
              </a:ext>
            </a:extLst>
          </p:cNvPr>
          <p:cNvSpPr/>
          <p:nvPr/>
        </p:nvSpPr>
        <p:spPr>
          <a:xfrm>
            <a:off x="827630" y="3798577"/>
            <a:ext cx="1955540" cy="802433"/>
          </a:xfrm>
          <a:prstGeom prst="roundRect">
            <a:avLst>
              <a:gd name="adj" fmla="val 0"/>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Century Gothic" panose="020B0502020202020204" pitchFamily="34" charset="0"/>
              </a:rPr>
              <a:t>Intermediate Sandbox</a:t>
            </a:r>
          </a:p>
        </p:txBody>
      </p:sp>
      <p:sp>
        <p:nvSpPr>
          <p:cNvPr id="18" name="Rounded Rectangle 17">
            <a:extLst>
              <a:ext uri="{FF2B5EF4-FFF2-40B4-BE49-F238E27FC236}">
                <a16:creationId xmlns:a16="http://schemas.microsoft.com/office/drawing/2014/main" id="{105CE1AE-939C-5FF6-6069-4BA356BBFD1C}"/>
              </a:ext>
            </a:extLst>
          </p:cNvPr>
          <p:cNvSpPr/>
          <p:nvPr/>
        </p:nvSpPr>
        <p:spPr>
          <a:xfrm>
            <a:off x="9078859" y="3798577"/>
            <a:ext cx="1955540" cy="802433"/>
          </a:xfrm>
          <a:prstGeom prst="roundRect">
            <a:avLst>
              <a:gd name="adj" fmla="val 0"/>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Century Gothic" panose="020B0502020202020204" pitchFamily="34" charset="0"/>
              </a:rPr>
              <a:t>Intermediate Sandbox</a:t>
            </a:r>
          </a:p>
        </p:txBody>
      </p:sp>
      <p:sp>
        <p:nvSpPr>
          <p:cNvPr id="19" name="TextBox 18">
            <a:extLst>
              <a:ext uri="{FF2B5EF4-FFF2-40B4-BE49-F238E27FC236}">
                <a16:creationId xmlns:a16="http://schemas.microsoft.com/office/drawing/2014/main" id="{CB4DA1D6-9C40-B1C1-5036-BBC56AAAC65A}"/>
              </a:ext>
            </a:extLst>
          </p:cNvPr>
          <p:cNvSpPr txBox="1"/>
          <p:nvPr/>
        </p:nvSpPr>
        <p:spPr>
          <a:xfrm>
            <a:off x="2895755" y="4038451"/>
            <a:ext cx="6183103" cy="307777"/>
          </a:xfrm>
          <a:prstGeom prst="rect">
            <a:avLst/>
          </a:prstGeom>
          <a:noFill/>
        </p:spPr>
        <p:txBody>
          <a:bodyPr wrap="square" numCol="1" spcCol="0">
            <a:spAutoFit/>
          </a:bodyPr>
          <a:lstStyle/>
          <a:p>
            <a:pPr algn="ctr"/>
            <a:r>
              <a:rPr lang="en-GB" sz="1400" dirty="0">
                <a:latin typeface="Century Gothic" panose="020B0502020202020204" pitchFamily="34" charset="0"/>
              </a:rPr>
              <a:t>Fully operational drone corridor for complex UAS &amp; RPAS operations</a:t>
            </a:r>
          </a:p>
        </p:txBody>
      </p:sp>
      <p:sp>
        <p:nvSpPr>
          <p:cNvPr id="20" name="Rounded Rectangle 19">
            <a:extLst>
              <a:ext uri="{FF2B5EF4-FFF2-40B4-BE49-F238E27FC236}">
                <a16:creationId xmlns:a16="http://schemas.microsoft.com/office/drawing/2014/main" id="{296AF18F-11E2-396D-D39E-6D0F1D415305}"/>
              </a:ext>
            </a:extLst>
          </p:cNvPr>
          <p:cNvSpPr/>
          <p:nvPr/>
        </p:nvSpPr>
        <p:spPr>
          <a:xfrm>
            <a:off x="827630" y="3211081"/>
            <a:ext cx="10200588" cy="616070"/>
          </a:xfrm>
          <a:prstGeom prst="roundRect">
            <a:avLst>
              <a:gd name="adj" fmla="val 0"/>
            </a:avLst>
          </a:prstGeom>
          <a:solidFill>
            <a:srgbClr val="D63727"/>
          </a:solidFill>
          <a:ln>
            <a:solidFill>
              <a:srgbClr val="D637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latin typeface="Century Gothic" panose="020B0502020202020204" pitchFamily="34" charset="0"/>
              </a:rPr>
              <a:t>Phase 3 </a:t>
            </a:r>
          </a:p>
          <a:p>
            <a:pPr algn="ctr"/>
            <a:r>
              <a:rPr lang="en-GB" sz="1600" b="1" dirty="0">
                <a:latin typeface="Century Gothic" panose="020B0502020202020204" pitchFamily="34" charset="0"/>
              </a:rPr>
              <a:t>Complex Sandbox</a:t>
            </a:r>
          </a:p>
        </p:txBody>
      </p:sp>
      <p:pic>
        <p:nvPicPr>
          <p:cNvPr id="21" name="Picture 20">
            <a:extLst>
              <a:ext uri="{FF2B5EF4-FFF2-40B4-BE49-F238E27FC236}">
                <a16:creationId xmlns:a16="http://schemas.microsoft.com/office/drawing/2014/main" id="{7771EFF6-A8B1-DCB5-3C81-470B39206839}"/>
              </a:ext>
            </a:extLst>
          </p:cNvPr>
          <p:cNvPicPr>
            <a:picLocks noChangeAspect="1"/>
          </p:cNvPicPr>
          <p:nvPr/>
        </p:nvPicPr>
        <p:blipFill>
          <a:blip r:embed="rId5"/>
          <a:stretch>
            <a:fillRect/>
          </a:stretch>
        </p:blipFill>
        <p:spPr>
          <a:xfrm>
            <a:off x="152307" y="6236244"/>
            <a:ext cx="651978" cy="513260"/>
          </a:xfrm>
          <a:prstGeom prst="rect">
            <a:avLst/>
          </a:prstGeom>
        </p:spPr>
      </p:pic>
      <p:sp>
        <p:nvSpPr>
          <p:cNvPr id="22" name="TextBox 21">
            <a:extLst>
              <a:ext uri="{FF2B5EF4-FFF2-40B4-BE49-F238E27FC236}">
                <a16:creationId xmlns:a16="http://schemas.microsoft.com/office/drawing/2014/main" id="{27CE574F-7AFB-EAC7-6A34-DA42A44E2CEC}"/>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sp>
        <p:nvSpPr>
          <p:cNvPr id="23" name="Round Same-side Corner of Rectangle 22">
            <a:extLst>
              <a:ext uri="{FF2B5EF4-FFF2-40B4-BE49-F238E27FC236}">
                <a16:creationId xmlns:a16="http://schemas.microsoft.com/office/drawing/2014/main" id="{268911F4-DEE3-4F0B-74D8-2FE4B658DABF}"/>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9647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576C9-3440-CA90-6632-15B43BBC3967}"/>
              </a:ext>
            </a:extLst>
          </p:cNvPr>
          <p:cNvSpPr>
            <a:spLocks noGrp="1"/>
          </p:cNvSpPr>
          <p:nvPr>
            <p:ph type="title"/>
          </p:nvPr>
        </p:nvSpPr>
        <p:spPr>
          <a:xfrm>
            <a:off x="242069" y="245856"/>
            <a:ext cx="10932548" cy="787814"/>
          </a:xfrm>
        </p:spPr>
        <p:txBody>
          <a:bodyPr/>
          <a:lstStyle/>
          <a:p>
            <a:r>
              <a:rPr lang="en-US" b="0" dirty="0"/>
              <a:t>WC-UAV Sandbox Initiative Objectives</a:t>
            </a:r>
          </a:p>
        </p:txBody>
      </p:sp>
      <p:sp>
        <p:nvSpPr>
          <p:cNvPr id="3" name="Content Placeholder 2">
            <a:extLst>
              <a:ext uri="{FF2B5EF4-FFF2-40B4-BE49-F238E27FC236}">
                <a16:creationId xmlns:a16="http://schemas.microsoft.com/office/drawing/2014/main" id="{E8E554BA-16DE-F4B0-5913-A7CD1953B76B}"/>
              </a:ext>
            </a:extLst>
          </p:cNvPr>
          <p:cNvSpPr>
            <a:spLocks noGrp="1"/>
          </p:cNvSpPr>
          <p:nvPr>
            <p:ph idx="4294967295"/>
          </p:nvPr>
        </p:nvSpPr>
        <p:spPr>
          <a:xfrm>
            <a:off x="570155" y="1293146"/>
            <a:ext cx="11172903" cy="4531184"/>
          </a:xfrm>
        </p:spPr>
        <p:txBody>
          <a:bodyPr>
            <a:noAutofit/>
          </a:bodyPr>
          <a:lstStyle/>
          <a:p>
            <a:pPr marL="0" marR="0" lvl="0" indent="0" algn="l" defTabSz="914400" rtl="0" eaLnBrk="1" fontAlgn="auto" latinLnBrk="0" hangingPunct="1">
              <a:spcBef>
                <a:spcPts val="0"/>
              </a:spcBef>
              <a:buClrTx/>
              <a:buSzTx/>
              <a:buFontTx/>
              <a:buNone/>
              <a:tabLst/>
              <a:defRPr/>
            </a:pPr>
            <a:r>
              <a:rPr kumimoji="0" lang="en-GB" sz="2000" b="0" i="0" u="none" strike="noStrike" kern="100" cap="none" spc="0" normalizeH="0" baseline="0" noProof="0" dirty="0">
                <a:ln>
                  <a:noFill/>
                </a:ln>
                <a:solidFill>
                  <a:srgbClr val="000000"/>
                </a:solidFill>
                <a:effectLst/>
                <a:uLnTx/>
                <a:uFillTx/>
                <a:latin typeface="Century Gothic" panose="020B0502020202020204" pitchFamily="34" charset="0"/>
                <a:ea typeface="Century Gothic" panose="020B0502020202020204" pitchFamily="34" charset="0"/>
                <a:cs typeface="Times New Roman" panose="02020603050405020304" pitchFamily="18" charset="0"/>
              </a:rPr>
              <a:t>The WC drones/UAV sandbox initiative holds immense strategic value for South Africa and the broader region that include:</a:t>
            </a:r>
          </a:p>
          <a:p>
            <a:pPr marL="0" marR="0" lvl="0" indent="0" algn="l" defTabSz="914400" rtl="0" eaLnBrk="1" fontAlgn="auto" latinLnBrk="0" hangingPunct="1">
              <a:spcBef>
                <a:spcPts val="0"/>
              </a:spcBef>
              <a:buClrTx/>
              <a:buSzTx/>
              <a:buFontTx/>
              <a:buNone/>
              <a:tabLst/>
              <a:defRPr/>
            </a:pPr>
            <a:endParaRPr kumimoji="0" lang="en-ZA" sz="1600" b="0" i="0" u="none" strike="noStrike" kern="100" cap="none" spc="0" normalizeH="0" baseline="0" noProof="0" dirty="0">
              <a:ln>
                <a:noFill/>
              </a:ln>
              <a:solidFill>
                <a:srgbClr val="000000"/>
              </a:solidFill>
              <a:effectLst/>
              <a:uLnTx/>
              <a:uFillTx/>
              <a:latin typeface="Century Gothic" panose="020B0502020202020204" pitchFamily="34" charset="0"/>
              <a:ea typeface="Century Gothic" panose="020B0502020202020204" pitchFamily="34"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Creates a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globally </a:t>
            </a:r>
            <a:r>
              <a:rPr kumimoji="0" lang="en-US" sz="1800" b="1" i="0" u="none" strike="noStrike" kern="100" cap="none" spc="0" normalizeH="0" baseline="0" noProof="0" dirty="0" err="1">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recognised</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hub</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for drone technology and innovation.</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Positions the Western Cape as a leader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in the drone technology field.</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Serves as a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cornerstone for broader economic and technological advancement</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Fosters the broader intent of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developing tech and innovation local talent</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Stimulates R&amp;D activities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related to drones and associated applications &amp; industries</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Encourages growth of supporting industries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such as data analytics, software, development, and advanced manufacturing, drone payload systems and sensors.</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Contribute to the potential of developing drone airport corridors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for seamless drone operations (as the opportunity grows).</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Facilitates applications in other sectors.</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Align with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South Africa’s vision of becoming a global leader in the aerospace secto</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r.</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L="213800" marR="0" lvl="0" indent="-177800" algn="just" defTabSz="914400" rtl="0" eaLnBrk="1" fontAlgn="auto" latinLnBrk="0" hangingPunct="1">
              <a:lnSpc>
                <a:spcPct val="100000"/>
              </a:lnSpc>
              <a:spcBef>
                <a:spcPts val="0"/>
              </a:spcBef>
              <a:buClrTx/>
              <a:buSzTx/>
              <a:buFont typeface="Arial" panose="020B0604020202020204" pitchFamily="34" charset="0"/>
              <a:buChar char="•"/>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Expected socio-economic benefits include job creation, skills development, and promotion of STEM education</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whilst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attracting investment into the region</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123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4E8E96AC-86F9-2A6E-3DA1-57DCA83EB870}"/>
              </a:ext>
            </a:extLst>
          </p:cNvPr>
          <p:cNvSpPr/>
          <p:nvPr/>
        </p:nvSpPr>
        <p:spPr>
          <a:xfrm>
            <a:off x="8475777" y="3885100"/>
            <a:ext cx="3694821" cy="2111042"/>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aphicFrame>
        <p:nvGraphicFramePr>
          <p:cNvPr id="2" name="Chart 1">
            <a:extLst>
              <a:ext uri="{FF2B5EF4-FFF2-40B4-BE49-F238E27FC236}">
                <a16:creationId xmlns:a16="http://schemas.microsoft.com/office/drawing/2014/main" id="{D68A2308-2723-18D6-C768-8878C29B11F4}"/>
              </a:ext>
            </a:extLst>
          </p:cNvPr>
          <p:cNvGraphicFramePr/>
          <p:nvPr>
            <p:extLst>
              <p:ext uri="{D42A27DB-BD31-4B8C-83A1-F6EECF244321}">
                <p14:modId xmlns:p14="http://schemas.microsoft.com/office/powerpoint/2010/main" val="1708190077"/>
              </p:ext>
            </p:extLst>
          </p:nvPr>
        </p:nvGraphicFramePr>
        <p:xfrm>
          <a:off x="1696288" y="1538357"/>
          <a:ext cx="5973700" cy="3982467"/>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A6124CA1-0152-E798-53E7-E671CA9022A3}"/>
              </a:ext>
            </a:extLst>
          </p:cNvPr>
          <p:cNvSpPr txBox="1">
            <a:spLocks/>
          </p:cNvSpPr>
          <p:nvPr/>
        </p:nvSpPr>
        <p:spPr>
          <a:xfrm>
            <a:off x="234259" y="208913"/>
            <a:ext cx="8987405" cy="787814"/>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dirty="0">
                <a:solidFill>
                  <a:srgbClr val="001487"/>
                </a:solidFill>
              </a:rPr>
              <a:t>Initial Regulatory Considerations &amp; Requirements</a:t>
            </a:r>
          </a:p>
        </p:txBody>
      </p:sp>
      <p:sp>
        <p:nvSpPr>
          <p:cNvPr id="4" name="TextBox 3">
            <a:extLst>
              <a:ext uri="{FF2B5EF4-FFF2-40B4-BE49-F238E27FC236}">
                <a16:creationId xmlns:a16="http://schemas.microsoft.com/office/drawing/2014/main" id="{487F2DB0-A296-35F3-E883-1D0D246DAF8E}"/>
              </a:ext>
            </a:extLst>
          </p:cNvPr>
          <p:cNvSpPr txBox="1"/>
          <p:nvPr/>
        </p:nvSpPr>
        <p:spPr>
          <a:xfrm>
            <a:off x="6250524" y="2086002"/>
            <a:ext cx="3216958" cy="584775"/>
          </a:xfrm>
          <a:prstGeom prst="rect">
            <a:avLst/>
          </a:prstGeom>
          <a:noFill/>
        </p:spPr>
        <p:txBody>
          <a:bodyPr wrap="square" rtlCol="0">
            <a:spAutoFit/>
          </a:bodyPr>
          <a:lstStyle/>
          <a:p>
            <a:r>
              <a:rPr lang="en-US" sz="1600" dirty="0"/>
              <a:t>Airspace Allocation &amp; Management</a:t>
            </a:r>
          </a:p>
        </p:txBody>
      </p:sp>
      <p:sp>
        <p:nvSpPr>
          <p:cNvPr id="5" name="TextBox 4">
            <a:extLst>
              <a:ext uri="{FF2B5EF4-FFF2-40B4-BE49-F238E27FC236}">
                <a16:creationId xmlns:a16="http://schemas.microsoft.com/office/drawing/2014/main" id="{E90B45A1-54BC-5721-50D5-E5AC0E5C3C30}"/>
              </a:ext>
            </a:extLst>
          </p:cNvPr>
          <p:cNvSpPr txBox="1"/>
          <p:nvPr/>
        </p:nvSpPr>
        <p:spPr>
          <a:xfrm>
            <a:off x="5018981" y="5411367"/>
            <a:ext cx="2123390" cy="584775"/>
          </a:xfrm>
          <a:prstGeom prst="rect">
            <a:avLst/>
          </a:prstGeom>
          <a:noFill/>
        </p:spPr>
        <p:txBody>
          <a:bodyPr wrap="square" rtlCol="0">
            <a:spAutoFit/>
          </a:bodyPr>
          <a:lstStyle/>
          <a:p>
            <a:r>
              <a:rPr lang="en-US" sz="1600" dirty="0"/>
              <a:t>Environmental Impact</a:t>
            </a:r>
          </a:p>
        </p:txBody>
      </p:sp>
      <p:sp>
        <p:nvSpPr>
          <p:cNvPr id="6" name="TextBox 5">
            <a:extLst>
              <a:ext uri="{FF2B5EF4-FFF2-40B4-BE49-F238E27FC236}">
                <a16:creationId xmlns:a16="http://schemas.microsoft.com/office/drawing/2014/main" id="{797E658D-1D30-13FE-C125-ACCCB4E3E90C}"/>
              </a:ext>
            </a:extLst>
          </p:cNvPr>
          <p:cNvSpPr txBox="1"/>
          <p:nvPr/>
        </p:nvSpPr>
        <p:spPr>
          <a:xfrm>
            <a:off x="6598137" y="3186005"/>
            <a:ext cx="2504388" cy="584775"/>
          </a:xfrm>
          <a:prstGeom prst="rect">
            <a:avLst/>
          </a:prstGeom>
          <a:noFill/>
        </p:spPr>
        <p:txBody>
          <a:bodyPr wrap="square" rtlCol="0">
            <a:spAutoFit/>
          </a:bodyPr>
          <a:lstStyle/>
          <a:p>
            <a:r>
              <a:rPr lang="en-US" sz="1600" dirty="0"/>
              <a:t>International Standards &amp; Best Practice</a:t>
            </a:r>
          </a:p>
        </p:txBody>
      </p:sp>
      <p:sp>
        <p:nvSpPr>
          <p:cNvPr id="7" name="TextBox 6">
            <a:extLst>
              <a:ext uri="{FF2B5EF4-FFF2-40B4-BE49-F238E27FC236}">
                <a16:creationId xmlns:a16="http://schemas.microsoft.com/office/drawing/2014/main" id="{4FC38060-F800-7CB1-1B1D-E3E948CD5FF9}"/>
              </a:ext>
            </a:extLst>
          </p:cNvPr>
          <p:cNvSpPr txBox="1"/>
          <p:nvPr/>
        </p:nvSpPr>
        <p:spPr>
          <a:xfrm>
            <a:off x="5300134" y="1417698"/>
            <a:ext cx="2895898" cy="338554"/>
          </a:xfrm>
          <a:prstGeom prst="rect">
            <a:avLst/>
          </a:prstGeom>
          <a:noFill/>
        </p:spPr>
        <p:txBody>
          <a:bodyPr wrap="square" rtlCol="0">
            <a:spAutoFit/>
          </a:bodyPr>
          <a:lstStyle/>
          <a:p>
            <a:r>
              <a:rPr lang="en-US" sz="1600" dirty="0"/>
              <a:t>Aviation Regulatory Impact</a:t>
            </a:r>
          </a:p>
        </p:txBody>
      </p:sp>
      <p:sp>
        <p:nvSpPr>
          <p:cNvPr id="8" name="TextBox 7">
            <a:extLst>
              <a:ext uri="{FF2B5EF4-FFF2-40B4-BE49-F238E27FC236}">
                <a16:creationId xmlns:a16="http://schemas.microsoft.com/office/drawing/2014/main" id="{16C78F6F-8340-3767-28A9-429F6EC4083E}"/>
              </a:ext>
            </a:extLst>
          </p:cNvPr>
          <p:cNvSpPr txBox="1"/>
          <p:nvPr/>
        </p:nvSpPr>
        <p:spPr>
          <a:xfrm>
            <a:off x="1045776" y="4541987"/>
            <a:ext cx="2061136" cy="584775"/>
          </a:xfrm>
          <a:prstGeom prst="rect">
            <a:avLst/>
          </a:prstGeom>
          <a:noFill/>
        </p:spPr>
        <p:txBody>
          <a:bodyPr wrap="square" rtlCol="0">
            <a:spAutoFit/>
          </a:bodyPr>
          <a:lstStyle/>
          <a:p>
            <a:pPr algn="r"/>
            <a:r>
              <a:rPr lang="en-US" sz="1600" dirty="0"/>
              <a:t>Privacy &amp; Data Protection</a:t>
            </a:r>
          </a:p>
        </p:txBody>
      </p:sp>
      <p:sp>
        <p:nvSpPr>
          <p:cNvPr id="9" name="TextBox 8">
            <a:extLst>
              <a:ext uri="{FF2B5EF4-FFF2-40B4-BE49-F238E27FC236}">
                <a16:creationId xmlns:a16="http://schemas.microsoft.com/office/drawing/2014/main" id="{F3D83F8F-31C5-27A0-72D3-409C099E4644}"/>
              </a:ext>
            </a:extLst>
          </p:cNvPr>
          <p:cNvSpPr txBox="1"/>
          <p:nvPr/>
        </p:nvSpPr>
        <p:spPr>
          <a:xfrm>
            <a:off x="2270230" y="5411367"/>
            <a:ext cx="2211001" cy="584775"/>
          </a:xfrm>
          <a:prstGeom prst="rect">
            <a:avLst/>
          </a:prstGeom>
          <a:noFill/>
        </p:spPr>
        <p:txBody>
          <a:bodyPr wrap="square" rtlCol="0">
            <a:spAutoFit/>
          </a:bodyPr>
          <a:lstStyle/>
          <a:p>
            <a:pPr algn="r"/>
            <a:r>
              <a:rPr lang="en-US" sz="1600" dirty="0"/>
              <a:t>Community Impact/</a:t>
            </a:r>
          </a:p>
          <a:p>
            <a:pPr algn="r"/>
            <a:r>
              <a:rPr lang="en-US" sz="1600" dirty="0"/>
              <a:t>Public acceptance</a:t>
            </a:r>
          </a:p>
        </p:txBody>
      </p:sp>
      <p:sp>
        <p:nvSpPr>
          <p:cNvPr id="10" name="TextBox 9">
            <a:extLst>
              <a:ext uri="{FF2B5EF4-FFF2-40B4-BE49-F238E27FC236}">
                <a16:creationId xmlns:a16="http://schemas.microsoft.com/office/drawing/2014/main" id="{DD193F6F-6260-BC7D-08A7-B691CD0B51D5}"/>
              </a:ext>
            </a:extLst>
          </p:cNvPr>
          <p:cNvSpPr txBox="1"/>
          <p:nvPr/>
        </p:nvSpPr>
        <p:spPr>
          <a:xfrm>
            <a:off x="6250524" y="4469885"/>
            <a:ext cx="1957214" cy="584775"/>
          </a:xfrm>
          <a:prstGeom prst="rect">
            <a:avLst/>
          </a:prstGeom>
          <a:noFill/>
        </p:spPr>
        <p:txBody>
          <a:bodyPr wrap="square" rtlCol="0">
            <a:spAutoFit/>
          </a:bodyPr>
          <a:lstStyle/>
          <a:p>
            <a:r>
              <a:rPr lang="en-US" sz="1600" dirty="0"/>
              <a:t>Stakeholder engagement</a:t>
            </a:r>
          </a:p>
        </p:txBody>
      </p:sp>
      <p:sp>
        <p:nvSpPr>
          <p:cNvPr id="11" name="TextBox 10">
            <a:extLst>
              <a:ext uri="{FF2B5EF4-FFF2-40B4-BE49-F238E27FC236}">
                <a16:creationId xmlns:a16="http://schemas.microsoft.com/office/drawing/2014/main" id="{346C8251-8B2F-29DA-DE34-A564F390182C}"/>
              </a:ext>
            </a:extLst>
          </p:cNvPr>
          <p:cNvSpPr txBox="1"/>
          <p:nvPr/>
        </p:nvSpPr>
        <p:spPr>
          <a:xfrm>
            <a:off x="1270681" y="3204557"/>
            <a:ext cx="1453440" cy="584775"/>
          </a:xfrm>
          <a:prstGeom prst="rect">
            <a:avLst/>
          </a:prstGeom>
          <a:noFill/>
        </p:spPr>
        <p:txBody>
          <a:bodyPr wrap="square" rtlCol="0">
            <a:spAutoFit/>
          </a:bodyPr>
          <a:lstStyle/>
          <a:p>
            <a:pPr algn="r"/>
            <a:r>
              <a:rPr lang="en-US" sz="1600" dirty="0"/>
              <a:t>Liability &amp; Insurance</a:t>
            </a:r>
          </a:p>
        </p:txBody>
      </p:sp>
      <p:sp>
        <p:nvSpPr>
          <p:cNvPr id="12" name="TextBox 11">
            <a:extLst>
              <a:ext uri="{FF2B5EF4-FFF2-40B4-BE49-F238E27FC236}">
                <a16:creationId xmlns:a16="http://schemas.microsoft.com/office/drawing/2014/main" id="{82931BFA-87C4-1A74-108B-0608345C72D4}"/>
              </a:ext>
            </a:extLst>
          </p:cNvPr>
          <p:cNvSpPr txBox="1"/>
          <p:nvPr/>
        </p:nvSpPr>
        <p:spPr>
          <a:xfrm>
            <a:off x="1696288" y="2036535"/>
            <a:ext cx="1358650" cy="584775"/>
          </a:xfrm>
          <a:prstGeom prst="rect">
            <a:avLst/>
          </a:prstGeom>
          <a:noFill/>
        </p:spPr>
        <p:txBody>
          <a:bodyPr wrap="square" rtlCol="0">
            <a:spAutoFit/>
          </a:bodyPr>
          <a:lstStyle/>
          <a:p>
            <a:pPr algn="r"/>
            <a:r>
              <a:rPr lang="en-US" sz="1600" dirty="0"/>
              <a:t>Municipal By-laws</a:t>
            </a:r>
          </a:p>
        </p:txBody>
      </p:sp>
      <p:sp>
        <p:nvSpPr>
          <p:cNvPr id="13" name="TextBox 12">
            <a:extLst>
              <a:ext uri="{FF2B5EF4-FFF2-40B4-BE49-F238E27FC236}">
                <a16:creationId xmlns:a16="http://schemas.microsoft.com/office/drawing/2014/main" id="{7F872E92-CB20-03A1-F07B-C1BA51FDEDB3}"/>
              </a:ext>
            </a:extLst>
          </p:cNvPr>
          <p:cNvSpPr txBox="1"/>
          <p:nvPr/>
        </p:nvSpPr>
        <p:spPr>
          <a:xfrm>
            <a:off x="1670614" y="1326722"/>
            <a:ext cx="2578638" cy="338554"/>
          </a:xfrm>
          <a:prstGeom prst="rect">
            <a:avLst/>
          </a:prstGeom>
          <a:noFill/>
        </p:spPr>
        <p:txBody>
          <a:bodyPr wrap="square" rtlCol="0">
            <a:spAutoFit/>
          </a:bodyPr>
          <a:lstStyle/>
          <a:p>
            <a:pPr algn="r"/>
            <a:r>
              <a:rPr lang="en-US" sz="1600" dirty="0"/>
              <a:t>Zoning</a:t>
            </a:r>
          </a:p>
        </p:txBody>
      </p:sp>
      <p:sp>
        <p:nvSpPr>
          <p:cNvPr id="14" name="TextBox 13">
            <a:extLst>
              <a:ext uri="{FF2B5EF4-FFF2-40B4-BE49-F238E27FC236}">
                <a16:creationId xmlns:a16="http://schemas.microsoft.com/office/drawing/2014/main" id="{43AEBDE0-1BF4-914E-A8C8-E76AEDA2401E}"/>
              </a:ext>
            </a:extLst>
          </p:cNvPr>
          <p:cNvSpPr txBox="1"/>
          <p:nvPr/>
        </p:nvSpPr>
        <p:spPr>
          <a:xfrm>
            <a:off x="4021365" y="1995979"/>
            <a:ext cx="470000" cy="400110"/>
          </a:xfrm>
          <a:prstGeom prst="rect">
            <a:avLst/>
          </a:prstGeom>
          <a:noFill/>
        </p:spPr>
        <p:txBody>
          <a:bodyPr wrap="none" rtlCol="0">
            <a:spAutoFit/>
          </a:bodyPr>
          <a:lstStyle/>
          <a:p>
            <a:pPr algn="ctr"/>
            <a:r>
              <a:rPr lang="en-US" sz="2000" dirty="0">
                <a:solidFill>
                  <a:schemeClr val="bg1"/>
                </a:solidFill>
              </a:rPr>
              <a:t>10</a:t>
            </a:r>
          </a:p>
        </p:txBody>
      </p:sp>
      <p:sp>
        <p:nvSpPr>
          <p:cNvPr id="15" name="TextBox 14">
            <a:extLst>
              <a:ext uri="{FF2B5EF4-FFF2-40B4-BE49-F238E27FC236}">
                <a16:creationId xmlns:a16="http://schemas.microsoft.com/office/drawing/2014/main" id="{6C2122CF-EDA3-9E48-D572-B6E294152EE3}"/>
              </a:ext>
            </a:extLst>
          </p:cNvPr>
          <p:cNvSpPr txBox="1"/>
          <p:nvPr/>
        </p:nvSpPr>
        <p:spPr>
          <a:xfrm>
            <a:off x="4955943" y="1995979"/>
            <a:ext cx="327333" cy="400110"/>
          </a:xfrm>
          <a:prstGeom prst="rect">
            <a:avLst/>
          </a:prstGeom>
          <a:noFill/>
        </p:spPr>
        <p:txBody>
          <a:bodyPr wrap="none" rtlCol="0">
            <a:spAutoFit/>
          </a:bodyPr>
          <a:lstStyle/>
          <a:p>
            <a:pPr algn="ctr"/>
            <a:r>
              <a:rPr lang="en-US" sz="2000" dirty="0">
                <a:solidFill>
                  <a:schemeClr val="bg1"/>
                </a:solidFill>
              </a:rPr>
              <a:t>1</a:t>
            </a:r>
          </a:p>
        </p:txBody>
      </p:sp>
      <p:sp>
        <p:nvSpPr>
          <p:cNvPr id="16" name="TextBox 15">
            <a:extLst>
              <a:ext uri="{FF2B5EF4-FFF2-40B4-BE49-F238E27FC236}">
                <a16:creationId xmlns:a16="http://schemas.microsoft.com/office/drawing/2014/main" id="{7FC3816A-9DBB-6044-154B-4ABEB5B64893}"/>
              </a:ext>
            </a:extLst>
          </p:cNvPr>
          <p:cNvSpPr txBox="1"/>
          <p:nvPr/>
        </p:nvSpPr>
        <p:spPr>
          <a:xfrm>
            <a:off x="5633750" y="2513926"/>
            <a:ext cx="327333" cy="400110"/>
          </a:xfrm>
          <a:prstGeom prst="rect">
            <a:avLst/>
          </a:prstGeom>
          <a:noFill/>
        </p:spPr>
        <p:txBody>
          <a:bodyPr wrap="none" rtlCol="0">
            <a:spAutoFit/>
          </a:bodyPr>
          <a:lstStyle/>
          <a:p>
            <a:pPr algn="ctr"/>
            <a:r>
              <a:rPr lang="en-US" sz="2000" dirty="0">
                <a:solidFill>
                  <a:schemeClr val="bg1"/>
                </a:solidFill>
              </a:rPr>
              <a:t>2</a:t>
            </a:r>
          </a:p>
        </p:txBody>
      </p:sp>
      <p:sp>
        <p:nvSpPr>
          <p:cNvPr id="17" name="TextBox 16">
            <a:extLst>
              <a:ext uri="{FF2B5EF4-FFF2-40B4-BE49-F238E27FC236}">
                <a16:creationId xmlns:a16="http://schemas.microsoft.com/office/drawing/2014/main" id="{BC9378FC-11D2-7F8C-5BCA-94D1915AC1CA}"/>
              </a:ext>
            </a:extLst>
          </p:cNvPr>
          <p:cNvSpPr txBox="1"/>
          <p:nvPr/>
        </p:nvSpPr>
        <p:spPr>
          <a:xfrm>
            <a:off x="3408497" y="2513926"/>
            <a:ext cx="327333" cy="400110"/>
          </a:xfrm>
          <a:prstGeom prst="rect">
            <a:avLst/>
          </a:prstGeom>
          <a:noFill/>
        </p:spPr>
        <p:txBody>
          <a:bodyPr wrap="none" rtlCol="0">
            <a:spAutoFit/>
          </a:bodyPr>
          <a:lstStyle/>
          <a:p>
            <a:pPr algn="ctr"/>
            <a:r>
              <a:rPr lang="en-US" sz="2000" dirty="0">
                <a:solidFill>
                  <a:schemeClr val="bg1"/>
                </a:solidFill>
              </a:rPr>
              <a:t>9</a:t>
            </a:r>
          </a:p>
        </p:txBody>
      </p:sp>
      <p:sp>
        <p:nvSpPr>
          <p:cNvPr id="18" name="TextBox 17">
            <a:extLst>
              <a:ext uri="{FF2B5EF4-FFF2-40B4-BE49-F238E27FC236}">
                <a16:creationId xmlns:a16="http://schemas.microsoft.com/office/drawing/2014/main" id="{EC13D928-ADD2-625B-1247-B989B9F4083E}"/>
              </a:ext>
            </a:extLst>
          </p:cNvPr>
          <p:cNvSpPr txBox="1"/>
          <p:nvPr/>
        </p:nvSpPr>
        <p:spPr>
          <a:xfrm>
            <a:off x="3095171" y="3338805"/>
            <a:ext cx="327333" cy="400110"/>
          </a:xfrm>
          <a:prstGeom prst="rect">
            <a:avLst/>
          </a:prstGeom>
          <a:noFill/>
        </p:spPr>
        <p:txBody>
          <a:bodyPr wrap="none" rtlCol="0">
            <a:spAutoFit/>
          </a:bodyPr>
          <a:lstStyle/>
          <a:p>
            <a:pPr algn="ctr"/>
            <a:r>
              <a:rPr lang="en-US" sz="2000" dirty="0">
                <a:solidFill>
                  <a:schemeClr val="bg1"/>
                </a:solidFill>
              </a:rPr>
              <a:t>8</a:t>
            </a:r>
          </a:p>
        </p:txBody>
      </p:sp>
      <p:sp>
        <p:nvSpPr>
          <p:cNvPr id="19" name="TextBox 18">
            <a:extLst>
              <a:ext uri="{FF2B5EF4-FFF2-40B4-BE49-F238E27FC236}">
                <a16:creationId xmlns:a16="http://schemas.microsoft.com/office/drawing/2014/main" id="{6C406298-AEAD-6AB3-A4AA-B2C0FE698F71}"/>
              </a:ext>
            </a:extLst>
          </p:cNvPr>
          <p:cNvSpPr txBox="1"/>
          <p:nvPr/>
        </p:nvSpPr>
        <p:spPr>
          <a:xfrm>
            <a:off x="5908709" y="3338805"/>
            <a:ext cx="327333" cy="400110"/>
          </a:xfrm>
          <a:prstGeom prst="rect">
            <a:avLst/>
          </a:prstGeom>
          <a:noFill/>
        </p:spPr>
        <p:txBody>
          <a:bodyPr wrap="none" rtlCol="0">
            <a:spAutoFit/>
          </a:bodyPr>
          <a:lstStyle/>
          <a:p>
            <a:pPr algn="ctr"/>
            <a:r>
              <a:rPr lang="en-US" sz="2000" dirty="0">
                <a:solidFill>
                  <a:schemeClr val="bg1"/>
                </a:solidFill>
              </a:rPr>
              <a:t>3</a:t>
            </a:r>
          </a:p>
        </p:txBody>
      </p:sp>
      <p:sp>
        <p:nvSpPr>
          <p:cNvPr id="20" name="TextBox 19">
            <a:extLst>
              <a:ext uri="{FF2B5EF4-FFF2-40B4-BE49-F238E27FC236}">
                <a16:creationId xmlns:a16="http://schemas.microsoft.com/office/drawing/2014/main" id="{ED972A73-EB9B-F615-048F-1D025AAD70E3}"/>
              </a:ext>
            </a:extLst>
          </p:cNvPr>
          <p:cNvSpPr txBox="1"/>
          <p:nvPr/>
        </p:nvSpPr>
        <p:spPr>
          <a:xfrm>
            <a:off x="5633750" y="4170077"/>
            <a:ext cx="327333" cy="400110"/>
          </a:xfrm>
          <a:prstGeom prst="rect">
            <a:avLst/>
          </a:prstGeom>
          <a:noFill/>
        </p:spPr>
        <p:txBody>
          <a:bodyPr wrap="none" rtlCol="0">
            <a:spAutoFit/>
          </a:bodyPr>
          <a:lstStyle/>
          <a:p>
            <a:pPr algn="ctr"/>
            <a:r>
              <a:rPr lang="en-US" sz="2000" dirty="0">
                <a:solidFill>
                  <a:schemeClr val="bg1"/>
                </a:solidFill>
              </a:rPr>
              <a:t>4</a:t>
            </a:r>
          </a:p>
        </p:txBody>
      </p:sp>
      <p:sp>
        <p:nvSpPr>
          <p:cNvPr id="21" name="TextBox 20">
            <a:extLst>
              <a:ext uri="{FF2B5EF4-FFF2-40B4-BE49-F238E27FC236}">
                <a16:creationId xmlns:a16="http://schemas.microsoft.com/office/drawing/2014/main" id="{4CD5AD12-FD3A-F4EA-E73D-395D860CA028}"/>
              </a:ext>
            </a:extLst>
          </p:cNvPr>
          <p:cNvSpPr txBox="1"/>
          <p:nvPr/>
        </p:nvSpPr>
        <p:spPr>
          <a:xfrm>
            <a:off x="3408497" y="4170077"/>
            <a:ext cx="327333" cy="400110"/>
          </a:xfrm>
          <a:prstGeom prst="rect">
            <a:avLst/>
          </a:prstGeom>
          <a:noFill/>
        </p:spPr>
        <p:txBody>
          <a:bodyPr wrap="none" rtlCol="0">
            <a:spAutoFit/>
          </a:bodyPr>
          <a:lstStyle/>
          <a:p>
            <a:pPr algn="ctr"/>
            <a:r>
              <a:rPr lang="en-US" sz="2000" dirty="0">
                <a:solidFill>
                  <a:schemeClr val="bg1"/>
                </a:solidFill>
              </a:rPr>
              <a:t>7</a:t>
            </a:r>
          </a:p>
        </p:txBody>
      </p:sp>
      <p:sp>
        <p:nvSpPr>
          <p:cNvPr id="22" name="TextBox 21">
            <a:extLst>
              <a:ext uri="{FF2B5EF4-FFF2-40B4-BE49-F238E27FC236}">
                <a16:creationId xmlns:a16="http://schemas.microsoft.com/office/drawing/2014/main" id="{40867FBF-B2F5-4DEF-5DDF-24FE7233DE0D}"/>
              </a:ext>
            </a:extLst>
          </p:cNvPr>
          <p:cNvSpPr txBox="1"/>
          <p:nvPr/>
        </p:nvSpPr>
        <p:spPr>
          <a:xfrm>
            <a:off x="4092698" y="4694419"/>
            <a:ext cx="327333" cy="400110"/>
          </a:xfrm>
          <a:prstGeom prst="rect">
            <a:avLst/>
          </a:prstGeom>
          <a:noFill/>
        </p:spPr>
        <p:txBody>
          <a:bodyPr wrap="none" rtlCol="0">
            <a:spAutoFit/>
          </a:bodyPr>
          <a:lstStyle/>
          <a:p>
            <a:pPr algn="ctr"/>
            <a:r>
              <a:rPr lang="en-US" sz="2000" dirty="0">
                <a:solidFill>
                  <a:schemeClr val="bg1"/>
                </a:solidFill>
              </a:rPr>
              <a:t>6</a:t>
            </a:r>
          </a:p>
        </p:txBody>
      </p:sp>
      <p:sp>
        <p:nvSpPr>
          <p:cNvPr id="23" name="TextBox 22">
            <a:extLst>
              <a:ext uri="{FF2B5EF4-FFF2-40B4-BE49-F238E27FC236}">
                <a16:creationId xmlns:a16="http://schemas.microsoft.com/office/drawing/2014/main" id="{381E2C9A-55E4-F382-9881-DD8BFFB7C79A}"/>
              </a:ext>
            </a:extLst>
          </p:cNvPr>
          <p:cNvSpPr txBox="1"/>
          <p:nvPr/>
        </p:nvSpPr>
        <p:spPr>
          <a:xfrm>
            <a:off x="4955943" y="4694419"/>
            <a:ext cx="327333" cy="400110"/>
          </a:xfrm>
          <a:prstGeom prst="rect">
            <a:avLst/>
          </a:prstGeom>
          <a:noFill/>
        </p:spPr>
        <p:txBody>
          <a:bodyPr wrap="none" rtlCol="0">
            <a:spAutoFit/>
          </a:bodyPr>
          <a:lstStyle/>
          <a:p>
            <a:pPr algn="ctr"/>
            <a:r>
              <a:rPr lang="en-US" sz="2000" dirty="0">
                <a:solidFill>
                  <a:schemeClr val="bg1"/>
                </a:solidFill>
              </a:rPr>
              <a:t>5</a:t>
            </a:r>
          </a:p>
        </p:txBody>
      </p:sp>
      <p:sp>
        <p:nvSpPr>
          <p:cNvPr id="29" name="TextBox 28">
            <a:extLst>
              <a:ext uri="{FF2B5EF4-FFF2-40B4-BE49-F238E27FC236}">
                <a16:creationId xmlns:a16="http://schemas.microsoft.com/office/drawing/2014/main" id="{10E20E1B-E882-FDEC-0ECF-855C2361BE51}"/>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30" name="Picture 29">
            <a:extLst>
              <a:ext uri="{FF2B5EF4-FFF2-40B4-BE49-F238E27FC236}">
                <a16:creationId xmlns:a16="http://schemas.microsoft.com/office/drawing/2014/main" id="{62ACA70F-A659-44FD-7C73-EC618FCE5E3C}"/>
              </a:ext>
            </a:extLst>
          </p:cNvPr>
          <p:cNvPicPr>
            <a:picLocks noChangeAspect="1"/>
          </p:cNvPicPr>
          <p:nvPr/>
        </p:nvPicPr>
        <p:blipFill>
          <a:blip r:embed="rId3"/>
          <a:srcRect l="7245" t="1319" r="9254"/>
          <a:stretch/>
        </p:blipFill>
        <p:spPr>
          <a:xfrm>
            <a:off x="10032043" y="420700"/>
            <a:ext cx="553844" cy="616028"/>
          </a:xfrm>
          <a:prstGeom prst="rect">
            <a:avLst/>
          </a:prstGeom>
        </p:spPr>
      </p:pic>
      <p:sp>
        <p:nvSpPr>
          <p:cNvPr id="31" name="Round Same-side Corner of Rectangle 30">
            <a:extLst>
              <a:ext uri="{FF2B5EF4-FFF2-40B4-BE49-F238E27FC236}">
                <a16:creationId xmlns:a16="http://schemas.microsoft.com/office/drawing/2014/main" id="{779AEA76-F3EC-48B6-D157-1B58F0A2D688}"/>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Brace 31">
            <a:extLst>
              <a:ext uri="{FF2B5EF4-FFF2-40B4-BE49-F238E27FC236}">
                <a16:creationId xmlns:a16="http://schemas.microsoft.com/office/drawing/2014/main" id="{321C21B7-E108-D8A4-691C-B4507AC23DD6}"/>
              </a:ext>
            </a:extLst>
          </p:cNvPr>
          <p:cNvSpPr/>
          <p:nvPr/>
        </p:nvSpPr>
        <p:spPr>
          <a:xfrm>
            <a:off x="8497179" y="1268383"/>
            <a:ext cx="580360" cy="1661100"/>
          </a:xfrm>
          <a:prstGeom prst="rightBrace">
            <a:avLst>
              <a:gd name="adj1" fmla="val 8333"/>
              <a:gd name="adj2" fmla="val 51445"/>
            </a:avLst>
          </a:prstGeom>
          <a:ln>
            <a:solidFill>
              <a:srgbClr val="0014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4" name="Picture 33">
            <a:extLst>
              <a:ext uri="{FF2B5EF4-FFF2-40B4-BE49-F238E27FC236}">
                <a16:creationId xmlns:a16="http://schemas.microsoft.com/office/drawing/2014/main" id="{05B5A925-53E9-9720-13DC-05E90840D09A}"/>
              </a:ext>
            </a:extLst>
          </p:cNvPr>
          <p:cNvPicPr>
            <a:picLocks noChangeAspect="1"/>
          </p:cNvPicPr>
          <p:nvPr/>
        </p:nvPicPr>
        <p:blipFill>
          <a:blip r:embed="rId4"/>
          <a:srcRect l="17069" r="16995"/>
          <a:stretch/>
        </p:blipFill>
        <p:spPr>
          <a:xfrm>
            <a:off x="10077245" y="1580185"/>
            <a:ext cx="909843" cy="909946"/>
          </a:xfrm>
          <a:prstGeom prst="rect">
            <a:avLst/>
          </a:prstGeom>
        </p:spPr>
      </p:pic>
      <p:pic>
        <p:nvPicPr>
          <p:cNvPr id="35" name="Picture 34">
            <a:extLst>
              <a:ext uri="{FF2B5EF4-FFF2-40B4-BE49-F238E27FC236}">
                <a16:creationId xmlns:a16="http://schemas.microsoft.com/office/drawing/2014/main" id="{471A1A08-ADFA-A906-8A0B-D7CD50611895}"/>
              </a:ext>
            </a:extLst>
          </p:cNvPr>
          <p:cNvPicPr>
            <a:picLocks noChangeAspect="1"/>
          </p:cNvPicPr>
          <p:nvPr/>
        </p:nvPicPr>
        <p:blipFill>
          <a:blip r:embed="rId5"/>
          <a:stretch>
            <a:fillRect/>
          </a:stretch>
        </p:blipFill>
        <p:spPr>
          <a:xfrm>
            <a:off x="9164540" y="1764847"/>
            <a:ext cx="733326" cy="690189"/>
          </a:xfrm>
          <a:prstGeom prst="rect">
            <a:avLst/>
          </a:prstGeom>
        </p:spPr>
      </p:pic>
      <p:sp>
        <p:nvSpPr>
          <p:cNvPr id="36" name="TextBox 35">
            <a:extLst>
              <a:ext uri="{FF2B5EF4-FFF2-40B4-BE49-F238E27FC236}">
                <a16:creationId xmlns:a16="http://schemas.microsoft.com/office/drawing/2014/main" id="{FFF55D66-562A-21F8-873B-EC6644180A85}"/>
              </a:ext>
            </a:extLst>
          </p:cNvPr>
          <p:cNvSpPr txBox="1"/>
          <p:nvPr/>
        </p:nvSpPr>
        <p:spPr>
          <a:xfrm>
            <a:off x="8635501" y="3976223"/>
            <a:ext cx="3556499" cy="2031325"/>
          </a:xfrm>
          <a:prstGeom prst="rect">
            <a:avLst/>
          </a:prstGeom>
          <a:noFill/>
        </p:spPr>
        <p:txBody>
          <a:bodyPr wrap="square" rtlCol="0">
            <a:spAutoFit/>
          </a:bodyPr>
          <a:lstStyle/>
          <a:p>
            <a:r>
              <a:rPr lang="en-US" sz="2000" b="1" dirty="0">
                <a:solidFill>
                  <a:schemeClr val="bg1"/>
                </a:solidFill>
              </a:rPr>
              <a:t>3 Key Enablers</a:t>
            </a:r>
          </a:p>
          <a:p>
            <a:endParaRPr lang="en-US" sz="1600" dirty="0">
              <a:solidFill>
                <a:schemeClr val="bg1"/>
              </a:solidFill>
            </a:endParaRPr>
          </a:p>
          <a:p>
            <a:pPr marL="361950" indent="-361950">
              <a:buAutoNum type="arabicPeriod"/>
            </a:pPr>
            <a:r>
              <a:rPr lang="en-US" dirty="0">
                <a:solidFill>
                  <a:schemeClr val="bg1"/>
                </a:solidFill>
              </a:rPr>
              <a:t>Aviation permissions</a:t>
            </a:r>
          </a:p>
          <a:p>
            <a:pPr marL="361950" indent="-361950">
              <a:buAutoNum type="arabicPeriod"/>
            </a:pPr>
            <a:r>
              <a:rPr lang="en-US" dirty="0">
                <a:solidFill>
                  <a:schemeClr val="bg1"/>
                </a:solidFill>
              </a:rPr>
              <a:t>Stakeholder/community </a:t>
            </a:r>
          </a:p>
          <a:p>
            <a:pPr marL="361950" indent="-361950"/>
            <a:r>
              <a:rPr lang="en-US" dirty="0">
                <a:solidFill>
                  <a:schemeClr val="bg1"/>
                </a:solidFill>
              </a:rPr>
              <a:t>     engagement</a:t>
            </a:r>
          </a:p>
          <a:p>
            <a:pPr marL="361950" indent="-361950"/>
            <a:r>
              <a:rPr lang="en-US" dirty="0">
                <a:solidFill>
                  <a:schemeClr val="bg1"/>
                </a:solidFill>
              </a:rPr>
              <a:t>3.  Environmental &amp; zoning     issues</a:t>
            </a:r>
          </a:p>
        </p:txBody>
      </p:sp>
    </p:spTree>
    <p:extLst>
      <p:ext uri="{BB962C8B-B14F-4D97-AF65-F5344CB8AC3E}">
        <p14:creationId xmlns:p14="http://schemas.microsoft.com/office/powerpoint/2010/main" val="3568662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6A4FF3-A865-F66D-F5C5-B3A113C6FFB1}"/>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sp>
        <p:nvSpPr>
          <p:cNvPr id="7" name="TextBox 6">
            <a:extLst>
              <a:ext uri="{FF2B5EF4-FFF2-40B4-BE49-F238E27FC236}">
                <a16:creationId xmlns:a16="http://schemas.microsoft.com/office/drawing/2014/main" id="{04405BB7-2D65-1294-4293-185B932957D3}"/>
              </a:ext>
            </a:extLst>
          </p:cNvPr>
          <p:cNvSpPr txBox="1"/>
          <p:nvPr/>
        </p:nvSpPr>
        <p:spPr>
          <a:xfrm>
            <a:off x="1382297" y="1277515"/>
            <a:ext cx="10493752" cy="4401205"/>
          </a:xfrm>
          <a:prstGeom prst="rect">
            <a:avLst/>
          </a:prstGeom>
          <a:noFill/>
        </p:spPr>
        <p:txBody>
          <a:bodyPr wrap="square">
            <a:spAutoFit/>
          </a:bodyPr>
          <a:lstStyle/>
          <a:p>
            <a:pPr>
              <a:spcAft>
                <a:spcPts val="600"/>
              </a:spcAft>
            </a:pPr>
            <a:r>
              <a:rPr lang="en-US" sz="2200" dirty="0">
                <a:solidFill>
                  <a:schemeClr val="tx2"/>
                </a:solidFill>
                <a:latin typeface="Century Gothic" panose="020B0502020202020204" pitchFamily="34" charset="0"/>
              </a:rPr>
              <a:t>How do we create a regulatory sandbox?</a:t>
            </a:r>
          </a:p>
          <a:p>
            <a:pPr>
              <a:spcAft>
                <a:spcPts val="300"/>
              </a:spcAft>
            </a:pPr>
            <a:endParaRPr lang="en-ZA" sz="1600" dirty="0">
              <a:latin typeface="Century Gothic" panose="020B0502020202020204" pitchFamily="34" charset="0"/>
            </a:endParaRPr>
          </a:p>
          <a:p>
            <a:pPr>
              <a:spcAft>
                <a:spcPts val="600"/>
              </a:spcAft>
            </a:pPr>
            <a:r>
              <a:rPr lang="en-US" sz="2200" dirty="0">
                <a:solidFill>
                  <a:schemeClr val="accent6"/>
                </a:solidFill>
                <a:latin typeface="Century Gothic" panose="020B0502020202020204" pitchFamily="34" charset="0"/>
              </a:rPr>
              <a:t>What are the required regulatory issues that need to be addressed?</a:t>
            </a:r>
          </a:p>
          <a:p>
            <a:pPr>
              <a:spcAft>
                <a:spcPts val="600"/>
              </a:spcAft>
            </a:pPr>
            <a:endParaRPr lang="en-US" sz="1600" dirty="0">
              <a:solidFill>
                <a:schemeClr val="accent6"/>
              </a:solidFill>
              <a:latin typeface="Century Gothic" panose="020B0502020202020204" pitchFamily="34" charset="0"/>
            </a:endParaRPr>
          </a:p>
          <a:p>
            <a:pPr>
              <a:spcAft>
                <a:spcPts val="600"/>
              </a:spcAft>
            </a:pPr>
            <a:r>
              <a:rPr lang="en-US" sz="2200" dirty="0">
                <a:solidFill>
                  <a:srgbClr val="8DAB12"/>
                </a:solidFill>
                <a:latin typeface="Century Gothic" panose="020B0502020202020204" pitchFamily="34" charset="0"/>
              </a:rPr>
              <a:t>How do we identify and request airspace for the sandbox?</a:t>
            </a:r>
          </a:p>
          <a:p>
            <a:pPr lvl="1">
              <a:spcAft>
                <a:spcPts val="300"/>
              </a:spcAft>
            </a:pPr>
            <a:endParaRPr lang="en-ZA" sz="1400" dirty="0">
              <a:latin typeface="Century Gothic" panose="020B0502020202020204" pitchFamily="34" charset="0"/>
            </a:endParaRPr>
          </a:p>
          <a:p>
            <a:pPr>
              <a:spcAft>
                <a:spcPts val="600"/>
              </a:spcAft>
            </a:pPr>
            <a:r>
              <a:rPr lang="en-US" sz="2200" dirty="0">
                <a:solidFill>
                  <a:srgbClr val="00A1A1"/>
                </a:solidFill>
                <a:latin typeface="Century Gothic" panose="020B0502020202020204" pitchFamily="34" charset="0"/>
              </a:rPr>
              <a:t>How do we ensure sandbox operations are safe and compliant?</a:t>
            </a:r>
          </a:p>
          <a:p>
            <a:pPr>
              <a:spcAft>
                <a:spcPts val="600"/>
              </a:spcAft>
            </a:pPr>
            <a:endParaRPr lang="en-US" sz="1400" dirty="0">
              <a:latin typeface="Century Gothic" panose="020B0502020202020204" pitchFamily="34" charset="0"/>
            </a:endParaRPr>
          </a:p>
          <a:p>
            <a:pPr>
              <a:spcAft>
                <a:spcPts val="600"/>
              </a:spcAft>
            </a:pPr>
            <a:r>
              <a:rPr lang="en-US" sz="2200" dirty="0">
                <a:solidFill>
                  <a:srgbClr val="8D80C3"/>
                </a:solidFill>
                <a:latin typeface="Century Gothic" panose="020B0502020202020204" pitchFamily="34" charset="0"/>
              </a:rPr>
              <a:t>How do we promote airspace integration towards large-scale UAS adoption?</a:t>
            </a:r>
          </a:p>
          <a:p>
            <a:pPr>
              <a:spcAft>
                <a:spcPts val="600"/>
              </a:spcAft>
            </a:pPr>
            <a:endParaRPr lang="en-US" sz="800" dirty="0">
              <a:solidFill>
                <a:srgbClr val="00A1A1"/>
              </a:solidFill>
              <a:latin typeface="Century Gothic" panose="020B0502020202020204" pitchFamily="34" charset="0"/>
            </a:endParaRPr>
          </a:p>
          <a:p>
            <a:pPr>
              <a:spcAft>
                <a:spcPts val="600"/>
              </a:spcAft>
            </a:pPr>
            <a:endParaRPr lang="en-US" sz="800" dirty="0">
              <a:solidFill>
                <a:srgbClr val="00A1A1"/>
              </a:solidFill>
              <a:latin typeface="Century Gothic" panose="020B0502020202020204" pitchFamily="34" charset="0"/>
            </a:endParaRPr>
          </a:p>
          <a:p>
            <a:pPr>
              <a:spcAft>
                <a:spcPts val="600"/>
              </a:spcAft>
            </a:pPr>
            <a:r>
              <a:rPr lang="en-US" sz="2200" dirty="0">
                <a:solidFill>
                  <a:srgbClr val="001487"/>
                </a:solidFill>
                <a:latin typeface="Century Gothic" panose="020B0502020202020204" pitchFamily="34" charset="0"/>
              </a:rPr>
              <a:t>How do we ensure that sandbox trials find commercial success? </a:t>
            </a:r>
          </a:p>
        </p:txBody>
      </p:sp>
      <p:sp>
        <p:nvSpPr>
          <p:cNvPr id="17" name="Title 1">
            <a:extLst>
              <a:ext uri="{FF2B5EF4-FFF2-40B4-BE49-F238E27FC236}">
                <a16:creationId xmlns:a16="http://schemas.microsoft.com/office/drawing/2014/main" id="{7C3FA973-18D8-9F8C-3954-7E8D84D8C00B}"/>
              </a:ext>
            </a:extLst>
          </p:cNvPr>
          <p:cNvSpPr txBox="1">
            <a:spLocks/>
          </p:cNvSpPr>
          <p:nvPr/>
        </p:nvSpPr>
        <p:spPr>
          <a:xfrm>
            <a:off x="371060" y="132702"/>
            <a:ext cx="10932548" cy="7878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kern="1200">
                <a:solidFill>
                  <a:schemeClr val="bg1"/>
                </a:solidFill>
                <a:latin typeface="+mj-lt"/>
                <a:ea typeface="+mj-ea"/>
                <a:cs typeface="+mj-cs"/>
              </a:defRPr>
            </a:lvl1pPr>
          </a:lstStyle>
          <a:p>
            <a:r>
              <a:rPr lang="en-US" sz="2800" dirty="0">
                <a:solidFill>
                  <a:srgbClr val="001487"/>
                </a:solidFill>
              </a:rPr>
              <a:t>Regulatory sandbox key questions</a:t>
            </a:r>
          </a:p>
        </p:txBody>
      </p:sp>
      <p:pic>
        <p:nvPicPr>
          <p:cNvPr id="16" name="Picture 15">
            <a:extLst>
              <a:ext uri="{FF2B5EF4-FFF2-40B4-BE49-F238E27FC236}">
                <a16:creationId xmlns:a16="http://schemas.microsoft.com/office/drawing/2014/main" id="{7F1B6FCB-1D94-BCBA-36E9-9B13FCB5E89C}"/>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18" name="Round Same-side Corner of Rectangle 17">
            <a:extLst>
              <a:ext uri="{FF2B5EF4-FFF2-40B4-BE49-F238E27FC236}">
                <a16:creationId xmlns:a16="http://schemas.microsoft.com/office/drawing/2014/main" id="{281E7EC2-E24C-28E9-6970-B02AB51A444F}"/>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F5A3480-140C-EBC0-60E1-A3AD70DFB8D9}"/>
              </a:ext>
            </a:extLst>
          </p:cNvPr>
          <p:cNvSpPr txBox="1"/>
          <p:nvPr/>
        </p:nvSpPr>
        <p:spPr>
          <a:xfrm>
            <a:off x="782199" y="1233887"/>
            <a:ext cx="385042" cy="523220"/>
          </a:xfrm>
          <a:prstGeom prst="rect">
            <a:avLst/>
          </a:prstGeom>
          <a:noFill/>
        </p:spPr>
        <p:txBody>
          <a:bodyPr wrap="none" rtlCol="0">
            <a:spAutoFit/>
          </a:bodyPr>
          <a:lstStyle/>
          <a:p>
            <a:r>
              <a:rPr lang="en-US" sz="2800" b="1" dirty="0">
                <a:solidFill>
                  <a:srgbClr val="001487"/>
                </a:solidFill>
                <a:latin typeface="Arial" panose="020B0604020202020204" pitchFamily="34" charset="0"/>
                <a:cs typeface="Arial" panose="020B0604020202020204" pitchFamily="34" charset="0"/>
              </a:rPr>
              <a:t>1</a:t>
            </a:r>
          </a:p>
        </p:txBody>
      </p:sp>
      <p:sp>
        <p:nvSpPr>
          <p:cNvPr id="20" name="TextBox 19">
            <a:extLst>
              <a:ext uri="{FF2B5EF4-FFF2-40B4-BE49-F238E27FC236}">
                <a16:creationId xmlns:a16="http://schemas.microsoft.com/office/drawing/2014/main" id="{F47A04B9-ED0C-6F48-9574-9F9F5F7BD12D}"/>
              </a:ext>
            </a:extLst>
          </p:cNvPr>
          <p:cNvSpPr txBox="1"/>
          <p:nvPr/>
        </p:nvSpPr>
        <p:spPr>
          <a:xfrm>
            <a:off x="780361" y="1937129"/>
            <a:ext cx="385042" cy="523220"/>
          </a:xfrm>
          <a:prstGeom prst="rect">
            <a:avLst/>
          </a:prstGeom>
          <a:noFill/>
        </p:spPr>
        <p:txBody>
          <a:bodyPr wrap="none" rtlCol="0">
            <a:spAutoFit/>
          </a:bodyPr>
          <a:lstStyle/>
          <a:p>
            <a:r>
              <a:rPr lang="en-US" sz="2800" b="1" dirty="0">
                <a:solidFill>
                  <a:srgbClr val="5A7E94"/>
                </a:solidFill>
                <a:latin typeface="Arial" panose="020B0604020202020204" pitchFamily="34" charset="0"/>
                <a:cs typeface="Arial" panose="020B0604020202020204" pitchFamily="34" charset="0"/>
              </a:rPr>
              <a:t>2</a:t>
            </a:r>
          </a:p>
        </p:txBody>
      </p:sp>
      <p:sp>
        <p:nvSpPr>
          <p:cNvPr id="21" name="TextBox 20">
            <a:extLst>
              <a:ext uri="{FF2B5EF4-FFF2-40B4-BE49-F238E27FC236}">
                <a16:creationId xmlns:a16="http://schemas.microsoft.com/office/drawing/2014/main" id="{12862633-7090-2DE7-08A1-5EBF9D8199CE}"/>
              </a:ext>
            </a:extLst>
          </p:cNvPr>
          <p:cNvSpPr txBox="1"/>
          <p:nvPr/>
        </p:nvSpPr>
        <p:spPr>
          <a:xfrm>
            <a:off x="789540" y="2662405"/>
            <a:ext cx="385042" cy="523220"/>
          </a:xfrm>
          <a:prstGeom prst="rect">
            <a:avLst/>
          </a:prstGeom>
          <a:noFill/>
        </p:spPr>
        <p:txBody>
          <a:bodyPr wrap="none" rtlCol="0">
            <a:spAutoFit/>
          </a:bodyPr>
          <a:lstStyle/>
          <a:p>
            <a:r>
              <a:rPr lang="en-US" sz="2800" b="1" dirty="0">
                <a:solidFill>
                  <a:srgbClr val="8DAB12"/>
                </a:solidFill>
                <a:latin typeface="Arial" panose="020B0604020202020204" pitchFamily="34" charset="0"/>
                <a:cs typeface="Arial" panose="020B0604020202020204" pitchFamily="34" charset="0"/>
              </a:rPr>
              <a:t>3</a:t>
            </a:r>
          </a:p>
        </p:txBody>
      </p:sp>
      <p:sp>
        <p:nvSpPr>
          <p:cNvPr id="23" name="TextBox 22">
            <a:extLst>
              <a:ext uri="{FF2B5EF4-FFF2-40B4-BE49-F238E27FC236}">
                <a16:creationId xmlns:a16="http://schemas.microsoft.com/office/drawing/2014/main" id="{E02A7080-AC29-D950-1D30-3E999D20F959}"/>
              </a:ext>
            </a:extLst>
          </p:cNvPr>
          <p:cNvSpPr txBox="1"/>
          <p:nvPr/>
        </p:nvSpPr>
        <p:spPr>
          <a:xfrm>
            <a:off x="787702" y="3365650"/>
            <a:ext cx="385042" cy="523220"/>
          </a:xfrm>
          <a:prstGeom prst="rect">
            <a:avLst/>
          </a:prstGeom>
          <a:noFill/>
        </p:spPr>
        <p:txBody>
          <a:bodyPr wrap="none" rtlCol="0">
            <a:spAutoFit/>
          </a:bodyPr>
          <a:lstStyle/>
          <a:p>
            <a:r>
              <a:rPr lang="en-US" sz="2800" b="1" dirty="0">
                <a:solidFill>
                  <a:srgbClr val="00A1A1"/>
                </a:solidFill>
                <a:latin typeface="Arial" panose="020B0604020202020204" pitchFamily="34" charset="0"/>
                <a:cs typeface="Arial" panose="020B0604020202020204" pitchFamily="34" charset="0"/>
              </a:rPr>
              <a:t>4</a:t>
            </a:r>
          </a:p>
        </p:txBody>
      </p:sp>
      <p:sp>
        <p:nvSpPr>
          <p:cNvPr id="24" name="TextBox 23">
            <a:extLst>
              <a:ext uri="{FF2B5EF4-FFF2-40B4-BE49-F238E27FC236}">
                <a16:creationId xmlns:a16="http://schemas.microsoft.com/office/drawing/2014/main" id="{29907159-95BA-37FE-135A-68983A6AB845}"/>
              </a:ext>
            </a:extLst>
          </p:cNvPr>
          <p:cNvSpPr txBox="1"/>
          <p:nvPr/>
        </p:nvSpPr>
        <p:spPr>
          <a:xfrm>
            <a:off x="796881" y="4201096"/>
            <a:ext cx="385042" cy="523220"/>
          </a:xfrm>
          <a:prstGeom prst="rect">
            <a:avLst/>
          </a:prstGeom>
          <a:noFill/>
        </p:spPr>
        <p:txBody>
          <a:bodyPr wrap="none" rtlCol="0">
            <a:spAutoFit/>
          </a:bodyPr>
          <a:lstStyle/>
          <a:p>
            <a:r>
              <a:rPr lang="en-US" sz="2800" b="1" dirty="0">
                <a:solidFill>
                  <a:srgbClr val="8D80C3"/>
                </a:solidFill>
                <a:latin typeface="Arial" panose="020B0604020202020204" pitchFamily="34" charset="0"/>
                <a:cs typeface="Arial" panose="020B0604020202020204" pitchFamily="34" charset="0"/>
              </a:rPr>
              <a:t>5</a:t>
            </a:r>
          </a:p>
        </p:txBody>
      </p:sp>
      <p:sp>
        <p:nvSpPr>
          <p:cNvPr id="25" name="TextBox 24">
            <a:extLst>
              <a:ext uri="{FF2B5EF4-FFF2-40B4-BE49-F238E27FC236}">
                <a16:creationId xmlns:a16="http://schemas.microsoft.com/office/drawing/2014/main" id="{68432F57-D6C2-E5A5-1299-6226D2F5C13B}"/>
              </a:ext>
            </a:extLst>
          </p:cNvPr>
          <p:cNvSpPr txBox="1"/>
          <p:nvPr/>
        </p:nvSpPr>
        <p:spPr>
          <a:xfrm>
            <a:off x="795043" y="5113661"/>
            <a:ext cx="385042" cy="523220"/>
          </a:xfrm>
          <a:prstGeom prst="rect">
            <a:avLst/>
          </a:prstGeom>
          <a:noFill/>
        </p:spPr>
        <p:txBody>
          <a:bodyPr wrap="none" rtlCol="0">
            <a:spAutoFit/>
          </a:bodyPr>
          <a:lstStyle/>
          <a:p>
            <a:r>
              <a:rPr lang="en-US" sz="2800" b="1" dirty="0">
                <a:solidFill>
                  <a:srgbClr val="001487"/>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412373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E86FF7-1F37-E4DA-6F13-80B604A4267D}"/>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4" name="Picture 3">
            <a:extLst>
              <a:ext uri="{FF2B5EF4-FFF2-40B4-BE49-F238E27FC236}">
                <a16:creationId xmlns:a16="http://schemas.microsoft.com/office/drawing/2014/main" id="{5E40049A-4C46-BBAB-C42F-50A0B6893EAB}"/>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5" name="Round Same-side Corner of Rectangle 4">
            <a:extLst>
              <a:ext uri="{FF2B5EF4-FFF2-40B4-BE49-F238E27FC236}">
                <a16:creationId xmlns:a16="http://schemas.microsoft.com/office/drawing/2014/main" id="{A59AC43B-48F7-A6DE-ABDB-991B0EB2785C}"/>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C49F53-0352-4F27-FAC9-1A6FFA8ED297}"/>
              </a:ext>
            </a:extLst>
          </p:cNvPr>
          <p:cNvPicPr>
            <a:picLocks noChangeAspect="1"/>
          </p:cNvPicPr>
          <p:nvPr/>
        </p:nvPicPr>
        <p:blipFill>
          <a:blip r:embed="rId3"/>
          <a:stretch>
            <a:fillRect/>
          </a:stretch>
        </p:blipFill>
        <p:spPr>
          <a:xfrm>
            <a:off x="152307" y="6236244"/>
            <a:ext cx="651978" cy="513260"/>
          </a:xfrm>
          <a:prstGeom prst="rect">
            <a:avLst/>
          </a:prstGeom>
        </p:spPr>
      </p:pic>
      <p:sp>
        <p:nvSpPr>
          <p:cNvPr id="7" name="TextBox 6">
            <a:extLst>
              <a:ext uri="{FF2B5EF4-FFF2-40B4-BE49-F238E27FC236}">
                <a16:creationId xmlns:a16="http://schemas.microsoft.com/office/drawing/2014/main" id="{33EAD0BE-16D7-7478-14C5-48618B66D81F}"/>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sp>
        <p:nvSpPr>
          <p:cNvPr id="8" name="Round Same-side Corner of Rectangle 7">
            <a:extLst>
              <a:ext uri="{FF2B5EF4-FFF2-40B4-BE49-F238E27FC236}">
                <a16:creationId xmlns:a16="http://schemas.microsoft.com/office/drawing/2014/main" id="{5857D360-49F9-2B4F-AAB7-5497B4712817}"/>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F4A626EC-417F-2B51-6E68-724ACE94D464}"/>
              </a:ext>
            </a:extLst>
          </p:cNvPr>
          <p:cNvSpPr txBox="1">
            <a:spLocks/>
          </p:cNvSpPr>
          <p:nvPr/>
        </p:nvSpPr>
        <p:spPr>
          <a:xfrm>
            <a:off x="172659" y="93855"/>
            <a:ext cx="6498593" cy="5790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solidFill>
                  <a:schemeClr val="tx2"/>
                </a:solidFill>
              </a:rPr>
              <a:t>Aviation Regulatory Sandbox Model</a:t>
            </a:r>
          </a:p>
        </p:txBody>
      </p:sp>
      <p:cxnSp>
        <p:nvCxnSpPr>
          <p:cNvPr id="35" name="Straight Connector 34">
            <a:extLst>
              <a:ext uri="{FF2B5EF4-FFF2-40B4-BE49-F238E27FC236}">
                <a16:creationId xmlns:a16="http://schemas.microsoft.com/office/drawing/2014/main" id="{4EB394B9-D3C9-B037-5BEF-E2D1963465AB}"/>
              </a:ext>
            </a:extLst>
          </p:cNvPr>
          <p:cNvCxnSpPr/>
          <p:nvPr/>
        </p:nvCxnSpPr>
        <p:spPr>
          <a:xfrm>
            <a:off x="914400" y="3044827"/>
            <a:ext cx="9793705"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B062EBF-6F3F-D135-E7CD-B8BDA6E67352}"/>
              </a:ext>
            </a:extLst>
          </p:cNvPr>
          <p:cNvSpPr txBox="1"/>
          <p:nvPr/>
        </p:nvSpPr>
        <p:spPr>
          <a:xfrm rot="16200000">
            <a:off x="-8821" y="1530160"/>
            <a:ext cx="1492105" cy="923330"/>
          </a:xfrm>
          <a:prstGeom prst="rect">
            <a:avLst/>
          </a:prstGeom>
          <a:noFill/>
        </p:spPr>
        <p:txBody>
          <a:bodyPr wrap="square" rtlCol="0">
            <a:spAutoFit/>
          </a:bodyPr>
          <a:lstStyle/>
          <a:p>
            <a:pPr algn="ctr"/>
            <a:r>
              <a:rPr lang="en-GB" b="1" dirty="0"/>
              <a:t>Regulatory Guidance &amp; Oversight</a:t>
            </a:r>
          </a:p>
        </p:txBody>
      </p:sp>
      <p:sp>
        <p:nvSpPr>
          <p:cNvPr id="37" name="TextBox 36">
            <a:extLst>
              <a:ext uri="{FF2B5EF4-FFF2-40B4-BE49-F238E27FC236}">
                <a16:creationId xmlns:a16="http://schemas.microsoft.com/office/drawing/2014/main" id="{2BBCBBE4-F7A9-C865-AF93-EB3FD9240C48}"/>
              </a:ext>
            </a:extLst>
          </p:cNvPr>
          <p:cNvSpPr txBox="1"/>
          <p:nvPr/>
        </p:nvSpPr>
        <p:spPr>
          <a:xfrm rot="16200000">
            <a:off x="-155229" y="3800895"/>
            <a:ext cx="1696438" cy="646331"/>
          </a:xfrm>
          <a:prstGeom prst="rect">
            <a:avLst/>
          </a:prstGeom>
          <a:noFill/>
        </p:spPr>
        <p:txBody>
          <a:bodyPr wrap="square" rtlCol="0">
            <a:spAutoFit/>
          </a:bodyPr>
          <a:lstStyle/>
          <a:p>
            <a:pPr algn="ctr"/>
            <a:r>
              <a:rPr lang="en-GB" b="1" dirty="0" err="1"/>
              <a:t>WCG</a:t>
            </a:r>
            <a:r>
              <a:rPr lang="en-GB" b="1" dirty="0"/>
              <a:t> Governance</a:t>
            </a:r>
          </a:p>
        </p:txBody>
      </p:sp>
      <p:cxnSp>
        <p:nvCxnSpPr>
          <p:cNvPr id="38" name="Straight Connector 37">
            <a:extLst>
              <a:ext uri="{FF2B5EF4-FFF2-40B4-BE49-F238E27FC236}">
                <a16:creationId xmlns:a16="http://schemas.microsoft.com/office/drawing/2014/main" id="{404AD08E-A24C-3571-5061-E4BCAB9FB168}"/>
              </a:ext>
            </a:extLst>
          </p:cNvPr>
          <p:cNvCxnSpPr/>
          <p:nvPr/>
        </p:nvCxnSpPr>
        <p:spPr>
          <a:xfrm>
            <a:off x="914399" y="5250613"/>
            <a:ext cx="9793705"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2372294-0ABC-31BD-D5BD-C2862C905F7C}"/>
              </a:ext>
            </a:extLst>
          </p:cNvPr>
          <p:cNvSpPr txBox="1"/>
          <p:nvPr/>
        </p:nvSpPr>
        <p:spPr>
          <a:xfrm rot="16200000">
            <a:off x="761449" y="5553788"/>
            <a:ext cx="1187461" cy="646332"/>
          </a:xfrm>
          <a:prstGeom prst="rect">
            <a:avLst/>
          </a:prstGeom>
          <a:noFill/>
        </p:spPr>
        <p:txBody>
          <a:bodyPr wrap="square" rtlCol="0">
            <a:spAutoFit/>
          </a:bodyPr>
          <a:lstStyle/>
          <a:p>
            <a:pPr algn="ctr"/>
            <a:r>
              <a:rPr lang="en-GB" b="1" dirty="0"/>
              <a:t>Sandbox User</a:t>
            </a:r>
          </a:p>
        </p:txBody>
      </p:sp>
      <p:sp>
        <p:nvSpPr>
          <p:cNvPr id="40" name="Oval 39">
            <a:extLst>
              <a:ext uri="{FF2B5EF4-FFF2-40B4-BE49-F238E27FC236}">
                <a16:creationId xmlns:a16="http://schemas.microsoft.com/office/drawing/2014/main" id="{BA3D1728-76B7-BB8C-782E-1B95A0D49B9D}"/>
              </a:ext>
            </a:extLst>
          </p:cNvPr>
          <p:cNvSpPr/>
          <p:nvPr/>
        </p:nvSpPr>
        <p:spPr>
          <a:xfrm>
            <a:off x="1492572" y="1719344"/>
            <a:ext cx="4146361" cy="1018535"/>
          </a:xfrm>
          <a:prstGeom prst="ellipse">
            <a:avLst/>
          </a:prstGeom>
          <a:ln w="19050">
            <a:solidFill>
              <a:srgbClr val="D63727"/>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ZA" sz="1200" dirty="0"/>
          </a:p>
        </p:txBody>
      </p:sp>
      <p:sp>
        <p:nvSpPr>
          <p:cNvPr id="41" name="Rectangle: Rounded Corners 10">
            <a:extLst>
              <a:ext uri="{FF2B5EF4-FFF2-40B4-BE49-F238E27FC236}">
                <a16:creationId xmlns:a16="http://schemas.microsoft.com/office/drawing/2014/main" id="{B9B77021-1270-1D1B-DA1A-6FFD4466DB66}"/>
              </a:ext>
            </a:extLst>
          </p:cNvPr>
          <p:cNvSpPr/>
          <p:nvPr/>
        </p:nvSpPr>
        <p:spPr>
          <a:xfrm>
            <a:off x="1681538" y="2066249"/>
            <a:ext cx="1149180" cy="32333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SACAA</a:t>
            </a:r>
            <a:endParaRPr lang="en-ZA" sz="1400" dirty="0"/>
          </a:p>
        </p:txBody>
      </p:sp>
      <p:sp>
        <p:nvSpPr>
          <p:cNvPr id="42" name="Rectangle: Rounded Corners 11">
            <a:extLst>
              <a:ext uri="{FF2B5EF4-FFF2-40B4-BE49-F238E27FC236}">
                <a16:creationId xmlns:a16="http://schemas.microsoft.com/office/drawing/2014/main" id="{D6B00375-EBFE-0F8E-3D5F-E892822656BE}"/>
              </a:ext>
            </a:extLst>
          </p:cNvPr>
          <p:cNvSpPr/>
          <p:nvPr/>
        </p:nvSpPr>
        <p:spPr>
          <a:xfrm>
            <a:off x="3009888" y="2066249"/>
            <a:ext cx="1149180" cy="32333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DoT</a:t>
            </a:r>
            <a:endParaRPr lang="en-ZA" sz="1400" dirty="0"/>
          </a:p>
        </p:txBody>
      </p:sp>
      <p:sp>
        <p:nvSpPr>
          <p:cNvPr id="43" name="Rectangle: Rounded Corners 12">
            <a:extLst>
              <a:ext uri="{FF2B5EF4-FFF2-40B4-BE49-F238E27FC236}">
                <a16:creationId xmlns:a16="http://schemas.microsoft.com/office/drawing/2014/main" id="{DDA03DDA-944D-A93F-D3A4-59DE09BC39CC}"/>
              </a:ext>
            </a:extLst>
          </p:cNvPr>
          <p:cNvSpPr/>
          <p:nvPr/>
        </p:nvSpPr>
        <p:spPr>
          <a:xfrm>
            <a:off x="4338238" y="2066249"/>
            <a:ext cx="1149180" cy="32333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ATNS</a:t>
            </a:r>
            <a:endParaRPr lang="en-ZA" sz="1400" dirty="0"/>
          </a:p>
        </p:txBody>
      </p:sp>
      <p:sp>
        <p:nvSpPr>
          <p:cNvPr id="44" name="Rectangle: Rounded Corners 9">
            <a:extLst>
              <a:ext uri="{FF2B5EF4-FFF2-40B4-BE49-F238E27FC236}">
                <a16:creationId xmlns:a16="http://schemas.microsoft.com/office/drawing/2014/main" id="{4F19EE5C-62CF-CA12-9843-79EA00B55D0B}"/>
              </a:ext>
            </a:extLst>
          </p:cNvPr>
          <p:cNvSpPr/>
          <p:nvPr/>
        </p:nvSpPr>
        <p:spPr>
          <a:xfrm>
            <a:off x="2928739" y="4250054"/>
            <a:ext cx="2886629"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Sandbox: Operational Management Team</a:t>
            </a:r>
            <a:endParaRPr lang="en-ZA" sz="1400" dirty="0"/>
          </a:p>
        </p:txBody>
      </p:sp>
      <p:sp>
        <p:nvSpPr>
          <p:cNvPr id="45" name="Rectangle: Rounded Corners 13">
            <a:extLst>
              <a:ext uri="{FF2B5EF4-FFF2-40B4-BE49-F238E27FC236}">
                <a16:creationId xmlns:a16="http://schemas.microsoft.com/office/drawing/2014/main" id="{C589FF50-3E6C-9827-961D-F92E68090B0E}"/>
              </a:ext>
            </a:extLst>
          </p:cNvPr>
          <p:cNvSpPr/>
          <p:nvPr/>
        </p:nvSpPr>
        <p:spPr>
          <a:xfrm>
            <a:off x="1250056" y="3276254"/>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Steering Committee</a:t>
            </a:r>
            <a:endParaRPr lang="en-ZA" sz="1400" dirty="0"/>
          </a:p>
        </p:txBody>
      </p:sp>
      <p:sp>
        <p:nvSpPr>
          <p:cNvPr id="46" name="TextBox 45">
            <a:extLst>
              <a:ext uri="{FF2B5EF4-FFF2-40B4-BE49-F238E27FC236}">
                <a16:creationId xmlns:a16="http://schemas.microsoft.com/office/drawing/2014/main" id="{CF4C7A89-4188-8226-9D5F-AF802F7D4923}"/>
              </a:ext>
            </a:extLst>
          </p:cNvPr>
          <p:cNvSpPr txBox="1"/>
          <p:nvPr/>
        </p:nvSpPr>
        <p:spPr>
          <a:xfrm>
            <a:off x="2522540" y="972070"/>
            <a:ext cx="2249612" cy="369332"/>
          </a:xfrm>
          <a:prstGeom prst="rect">
            <a:avLst/>
          </a:prstGeom>
          <a:noFill/>
        </p:spPr>
        <p:txBody>
          <a:bodyPr wrap="square" rtlCol="0">
            <a:spAutoFit/>
          </a:bodyPr>
          <a:lstStyle/>
          <a:p>
            <a:pPr algn="ctr"/>
            <a:r>
              <a:rPr lang="en-GB" b="1" dirty="0"/>
              <a:t>Structure</a:t>
            </a:r>
          </a:p>
        </p:txBody>
      </p:sp>
      <p:cxnSp>
        <p:nvCxnSpPr>
          <p:cNvPr id="47" name="Straight Connector 46">
            <a:extLst>
              <a:ext uri="{FF2B5EF4-FFF2-40B4-BE49-F238E27FC236}">
                <a16:creationId xmlns:a16="http://schemas.microsoft.com/office/drawing/2014/main" id="{9C2295C6-4511-7602-A640-69EFCD813F2D}"/>
              </a:ext>
            </a:extLst>
          </p:cNvPr>
          <p:cNvCxnSpPr>
            <a:cxnSpLocks/>
          </p:cNvCxnSpPr>
          <p:nvPr/>
        </p:nvCxnSpPr>
        <p:spPr>
          <a:xfrm>
            <a:off x="7908758" y="1062272"/>
            <a:ext cx="0" cy="5507524"/>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836D936E-7C54-2B31-B7EA-B52AA7337D97}"/>
              </a:ext>
            </a:extLst>
          </p:cNvPr>
          <p:cNvSpPr txBox="1"/>
          <p:nvPr/>
        </p:nvSpPr>
        <p:spPr>
          <a:xfrm>
            <a:off x="8060700" y="1083982"/>
            <a:ext cx="3634375" cy="369332"/>
          </a:xfrm>
          <a:prstGeom prst="rect">
            <a:avLst/>
          </a:prstGeom>
          <a:noFill/>
        </p:spPr>
        <p:txBody>
          <a:bodyPr wrap="square" rtlCol="0">
            <a:spAutoFit/>
          </a:bodyPr>
          <a:lstStyle/>
          <a:p>
            <a:r>
              <a:rPr lang="en-GB" b="1" dirty="0"/>
              <a:t>Key Role in Regulatory Process </a:t>
            </a:r>
          </a:p>
        </p:txBody>
      </p:sp>
      <p:sp>
        <p:nvSpPr>
          <p:cNvPr id="49" name="Oval 48">
            <a:extLst>
              <a:ext uri="{FF2B5EF4-FFF2-40B4-BE49-F238E27FC236}">
                <a16:creationId xmlns:a16="http://schemas.microsoft.com/office/drawing/2014/main" id="{02500FCD-6962-C928-CF9A-2E90AC182562}"/>
              </a:ext>
            </a:extLst>
          </p:cNvPr>
          <p:cNvSpPr/>
          <p:nvPr/>
        </p:nvSpPr>
        <p:spPr>
          <a:xfrm>
            <a:off x="5673581" y="1200866"/>
            <a:ext cx="1995340" cy="1316041"/>
          </a:xfrm>
          <a:prstGeom prst="ellipse">
            <a:avLst/>
          </a:prstGeom>
          <a:ln w="28575">
            <a:solidFill>
              <a:srgbClr val="D63727"/>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u="sng" dirty="0"/>
              <a:t>UAS-SB-TF</a:t>
            </a:r>
          </a:p>
          <a:p>
            <a:pPr algn="ctr"/>
            <a:r>
              <a:rPr lang="en-US" sz="1400" dirty="0" err="1"/>
              <a:t>SACAA</a:t>
            </a:r>
            <a:r>
              <a:rPr lang="en-US" sz="1400" dirty="0"/>
              <a:t>, </a:t>
            </a:r>
            <a:r>
              <a:rPr lang="en-US" sz="1400" dirty="0" err="1"/>
              <a:t>ATNS</a:t>
            </a:r>
            <a:r>
              <a:rPr lang="en-US" sz="1400" dirty="0"/>
              <a:t>, CSIR &amp; </a:t>
            </a:r>
            <a:r>
              <a:rPr lang="en-US" sz="1400" dirty="0" err="1"/>
              <a:t>WCG</a:t>
            </a:r>
            <a:endParaRPr lang="en-ZA" sz="1400" dirty="0"/>
          </a:p>
        </p:txBody>
      </p:sp>
      <p:sp>
        <p:nvSpPr>
          <p:cNvPr id="50" name="Right Brace 49">
            <a:extLst>
              <a:ext uri="{FF2B5EF4-FFF2-40B4-BE49-F238E27FC236}">
                <a16:creationId xmlns:a16="http://schemas.microsoft.com/office/drawing/2014/main" id="{7CD02977-EB5E-C810-CA83-12E073416E2E}"/>
              </a:ext>
            </a:extLst>
          </p:cNvPr>
          <p:cNvSpPr/>
          <p:nvPr/>
        </p:nvSpPr>
        <p:spPr>
          <a:xfrm>
            <a:off x="8103738" y="1564009"/>
            <a:ext cx="315632" cy="188950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sp>
        <p:nvSpPr>
          <p:cNvPr id="51" name="TextBox 50">
            <a:extLst>
              <a:ext uri="{FF2B5EF4-FFF2-40B4-BE49-F238E27FC236}">
                <a16:creationId xmlns:a16="http://schemas.microsoft.com/office/drawing/2014/main" id="{7A981C76-CC68-E21A-1A82-F97EE68A9166}"/>
              </a:ext>
            </a:extLst>
          </p:cNvPr>
          <p:cNvSpPr txBox="1"/>
          <p:nvPr/>
        </p:nvSpPr>
        <p:spPr>
          <a:xfrm>
            <a:off x="8496110" y="1427913"/>
            <a:ext cx="3159190" cy="1569660"/>
          </a:xfrm>
          <a:prstGeom prst="rect">
            <a:avLst/>
          </a:prstGeom>
          <a:noFill/>
        </p:spPr>
        <p:txBody>
          <a:bodyPr wrap="square">
            <a:spAutoFit/>
          </a:bodyPr>
          <a:lstStyle/>
          <a:p>
            <a:r>
              <a:rPr lang="en-US" sz="1200" dirty="0"/>
              <a:t>Approvals &amp; Exemptions</a:t>
            </a:r>
          </a:p>
          <a:p>
            <a:pPr marL="285750" indent="-285750">
              <a:buFont typeface="Arial" panose="020B0604020202020204" pitchFamily="34" charset="0"/>
              <a:buChar char="•"/>
            </a:pPr>
            <a:r>
              <a:rPr lang="en-US" sz="1200" dirty="0"/>
              <a:t>Regulatory bodies (</a:t>
            </a:r>
            <a:r>
              <a:rPr lang="en-US" sz="1200" dirty="0" err="1"/>
              <a:t>SACAA</a:t>
            </a:r>
            <a:r>
              <a:rPr lang="en-US" sz="1200" dirty="0"/>
              <a:t>, DOT &amp; </a:t>
            </a:r>
            <a:r>
              <a:rPr lang="en-US" sz="1200" dirty="0" err="1"/>
              <a:t>ATNS</a:t>
            </a:r>
            <a:r>
              <a:rPr lang="en-US" sz="1200" dirty="0"/>
              <a:t>) retain final authority for approvals and exemptions</a:t>
            </a:r>
          </a:p>
          <a:p>
            <a:pPr marL="285750" indent="-285750">
              <a:buFont typeface="Arial" panose="020B0604020202020204" pitchFamily="34" charset="0"/>
              <a:buChar char="•"/>
            </a:pPr>
            <a:r>
              <a:rPr lang="en-US" sz="1200" dirty="0"/>
              <a:t>Sandbox-Specific</a:t>
            </a:r>
          </a:p>
          <a:p>
            <a:pPr marL="285750" indent="-285750">
              <a:buFont typeface="Arial" panose="020B0604020202020204" pitchFamily="34" charset="0"/>
              <a:buChar char="•"/>
            </a:pPr>
            <a:r>
              <a:rPr lang="en-US" sz="1200" dirty="0"/>
              <a:t>Operations Specification (</a:t>
            </a:r>
            <a:r>
              <a:rPr lang="en-US" sz="1200" dirty="0" err="1"/>
              <a:t>OpSpec</a:t>
            </a:r>
            <a:r>
              <a:rPr lang="en-US" sz="1200" dirty="0"/>
              <a:t>)</a:t>
            </a:r>
          </a:p>
          <a:p>
            <a:pPr marL="285750" indent="-285750">
              <a:buFont typeface="Arial" panose="020B0604020202020204" pitchFamily="34" charset="0"/>
              <a:buChar char="•"/>
            </a:pPr>
            <a:r>
              <a:rPr lang="en-US" sz="1200" dirty="0"/>
              <a:t>Sandbox data informs evolving exemption criteria</a:t>
            </a:r>
          </a:p>
        </p:txBody>
      </p:sp>
      <p:sp>
        <p:nvSpPr>
          <p:cNvPr id="52" name="Right Brace 51">
            <a:extLst>
              <a:ext uri="{FF2B5EF4-FFF2-40B4-BE49-F238E27FC236}">
                <a16:creationId xmlns:a16="http://schemas.microsoft.com/office/drawing/2014/main" id="{2D4DBCC0-EFC8-7A3B-E19B-F2B2685BBBB0}"/>
              </a:ext>
            </a:extLst>
          </p:cNvPr>
          <p:cNvSpPr/>
          <p:nvPr/>
        </p:nvSpPr>
        <p:spPr>
          <a:xfrm>
            <a:off x="8103738" y="3495839"/>
            <a:ext cx="392372" cy="1958545"/>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sp>
        <p:nvSpPr>
          <p:cNvPr id="53" name="TextBox 52">
            <a:extLst>
              <a:ext uri="{FF2B5EF4-FFF2-40B4-BE49-F238E27FC236}">
                <a16:creationId xmlns:a16="http://schemas.microsoft.com/office/drawing/2014/main" id="{03DC6917-92A5-CEE5-B46F-8E2682134F92}"/>
              </a:ext>
            </a:extLst>
          </p:cNvPr>
          <p:cNvSpPr txBox="1"/>
          <p:nvPr/>
        </p:nvSpPr>
        <p:spPr>
          <a:xfrm>
            <a:off x="8533376" y="3704841"/>
            <a:ext cx="3159190" cy="1200329"/>
          </a:xfrm>
          <a:prstGeom prst="rect">
            <a:avLst/>
          </a:prstGeom>
          <a:noFill/>
        </p:spPr>
        <p:txBody>
          <a:bodyPr wrap="square">
            <a:spAutoFit/>
          </a:bodyPr>
          <a:lstStyle/>
          <a:p>
            <a:r>
              <a:rPr lang="en-US" sz="1200" dirty="0"/>
              <a:t>Internal Authorizations</a:t>
            </a:r>
          </a:p>
          <a:p>
            <a:pPr marL="285750" indent="-285750">
              <a:buFont typeface="Arial" panose="020B0604020202020204" pitchFamily="34" charset="0"/>
              <a:buChar char="•"/>
            </a:pPr>
            <a:r>
              <a:rPr lang="en-US" sz="1200" dirty="0"/>
              <a:t>Operational Management Team oversees case-specific trial applications within defined regulatory parameters</a:t>
            </a:r>
          </a:p>
          <a:p>
            <a:pPr marL="285750" indent="-285750">
              <a:buFont typeface="Arial" panose="020B0604020202020204" pitchFamily="34" charset="0"/>
              <a:buChar char="•"/>
            </a:pPr>
            <a:r>
              <a:rPr lang="en-US" sz="1200" dirty="0"/>
              <a:t>Trial specific authorizations</a:t>
            </a:r>
          </a:p>
        </p:txBody>
      </p:sp>
      <p:sp>
        <p:nvSpPr>
          <p:cNvPr id="54" name="Rectangle: Rounded Corners 13">
            <a:extLst>
              <a:ext uri="{FF2B5EF4-FFF2-40B4-BE49-F238E27FC236}">
                <a16:creationId xmlns:a16="http://schemas.microsoft.com/office/drawing/2014/main" id="{111BBFF0-55C8-8081-F3F2-8A042EFF272B}"/>
              </a:ext>
            </a:extLst>
          </p:cNvPr>
          <p:cNvSpPr/>
          <p:nvPr/>
        </p:nvSpPr>
        <p:spPr>
          <a:xfrm>
            <a:off x="2045569" y="5628556"/>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Sandbox Participant</a:t>
            </a:r>
            <a:endParaRPr lang="en-ZA" sz="1400" dirty="0"/>
          </a:p>
        </p:txBody>
      </p:sp>
      <p:sp>
        <p:nvSpPr>
          <p:cNvPr id="55" name="Rectangle: Rounded Corners 62">
            <a:extLst>
              <a:ext uri="{FF2B5EF4-FFF2-40B4-BE49-F238E27FC236}">
                <a16:creationId xmlns:a16="http://schemas.microsoft.com/office/drawing/2014/main" id="{11221F7B-69A3-A6D9-5825-6E5C1D14A440}"/>
              </a:ext>
            </a:extLst>
          </p:cNvPr>
          <p:cNvSpPr/>
          <p:nvPr/>
        </p:nvSpPr>
        <p:spPr>
          <a:xfrm>
            <a:off x="2273675" y="6406514"/>
            <a:ext cx="861885" cy="276999"/>
          </a:xfrm>
          <a:prstGeom prst="roundRect">
            <a:avLst/>
          </a:prstGeom>
          <a:ln w="19050">
            <a:solidFill>
              <a:schemeClr val="tx2"/>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Trial #1</a:t>
            </a:r>
            <a:endParaRPr lang="en-ZA" sz="1200" dirty="0"/>
          </a:p>
        </p:txBody>
      </p:sp>
      <p:sp>
        <p:nvSpPr>
          <p:cNvPr id="56" name="Rectangle: Rounded Corners 13">
            <a:extLst>
              <a:ext uri="{FF2B5EF4-FFF2-40B4-BE49-F238E27FC236}">
                <a16:creationId xmlns:a16="http://schemas.microsoft.com/office/drawing/2014/main" id="{5CC5A23C-B26B-10E4-B85D-02087DC0B19B}"/>
              </a:ext>
            </a:extLst>
          </p:cNvPr>
          <p:cNvSpPr/>
          <p:nvPr/>
        </p:nvSpPr>
        <p:spPr>
          <a:xfrm>
            <a:off x="5496461" y="5631888"/>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Sandbox Participant</a:t>
            </a:r>
            <a:endParaRPr lang="en-ZA" sz="1400" dirty="0"/>
          </a:p>
        </p:txBody>
      </p:sp>
      <p:sp>
        <p:nvSpPr>
          <p:cNvPr id="57" name="Rectangle: Rounded Corners 62">
            <a:extLst>
              <a:ext uri="{FF2B5EF4-FFF2-40B4-BE49-F238E27FC236}">
                <a16:creationId xmlns:a16="http://schemas.microsoft.com/office/drawing/2014/main" id="{D7C11D7B-0EAF-014A-CBB9-1D927329D32D}"/>
              </a:ext>
            </a:extLst>
          </p:cNvPr>
          <p:cNvSpPr/>
          <p:nvPr/>
        </p:nvSpPr>
        <p:spPr>
          <a:xfrm>
            <a:off x="5724567" y="6409846"/>
            <a:ext cx="861885" cy="276999"/>
          </a:xfrm>
          <a:prstGeom prst="roundRect">
            <a:avLst/>
          </a:prstGeom>
          <a:ln w="19050">
            <a:solidFill>
              <a:schemeClr val="tx2"/>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Trial #1</a:t>
            </a:r>
            <a:endParaRPr lang="en-ZA" sz="1200" dirty="0"/>
          </a:p>
        </p:txBody>
      </p:sp>
      <p:sp>
        <p:nvSpPr>
          <p:cNvPr id="58" name="TextBox 57">
            <a:extLst>
              <a:ext uri="{FF2B5EF4-FFF2-40B4-BE49-F238E27FC236}">
                <a16:creationId xmlns:a16="http://schemas.microsoft.com/office/drawing/2014/main" id="{7F2A281A-5AB3-26D9-FD1F-458D0B1D9296}"/>
              </a:ext>
            </a:extLst>
          </p:cNvPr>
          <p:cNvSpPr txBox="1"/>
          <p:nvPr/>
        </p:nvSpPr>
        <p:spPr>
          <a:xfrm>
            <a:off x="8060700" y="5624267"/>
            <a:ext cx="3196489" cy="646331"/>
          </a:xfrm>
          <a:prstGeom prst="rect">
            <a:avLst/>
          </a:prstGeom>
          <a:noFill/>
        </p:spPr>
        <p:txBody>
          <a:bodyPr wrap="square">
            <a:spAutoFit/>
          </a:bodyPr>
          <a:lstStyle/>
          <a:p>
            <a:r>
              <a:rPr lang="en-US" sz="1200" dirty="0"/>
              <a:t>Sandbox operational/ data feedback for trial analysis to help inform regulatory  processes.</a:t>
            </a:r>
          </a:p>
        </p:txBody>
      </p:sp>
      <p:sp>
        <p:nvSpPr>
          <p:cNvPr id="59" name="Rectangle: Rounded Corners 13">
            <a:extLst>
              <a:ext uri="{FF2B5EF4-FFF2-40B4-BE49-F238E27FC236}">
                <a16:creationId xmlns:a16="http://schemas.microsoft.com/office/drawing/2014/main" id="{4BA7FED1-581A-2CEE-80DA-47C26F0E2696}"/>
              </a:ext>
            </a:extLst>
          </p:cNvPr>
          <p:cNvSpPr/>
          <p:nvPr/>
        </p:nvSpPr>
        <p:spPr>
          <a:xfrm>
            <a:off x="3707879" y="3275841"/>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WCG</a:t>
            </a:r>
            <a:endParaRPr lang="en-ZA" sz="1400" dirty="0"/>
          </a:p>
        </p:txBody>
      </p:sp>
      <p:sp>
        <p:nvSpPr>
          <p:cNvPr id="60" name="Rectangle: Rounded Corners 13">
            <a:extLst>
              <a:ext uri="{FF2B5EF4-FFF2-40B4-BE49-F238E27FC236}">
                <a16:creationId xmlns:a16="http://schemas.microsoft.com/office/drawing/2014/main" id="{2B3B36D6-51DD-C55E-79B8-02ABBEA9505F}"/>
              </a:ext>
            </a:extLst>
          </p:cNvPr>
          <p:cNvSpPr/>
          <p:nvPr/>
        </p:nvSpPr>
        <p:spPr>
          <a:xfrm>
            <a:off x="6140163" y="3275841"/>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Tech Advisory Board</a:t>
            </a:r>
            <a:endParaRPr lang="en-ZA" sz="1400" dirty="0"/>
          </a:p>
        </p:txBody>
      </p:sp>
      <p:sp>
        <p:nvSpPr>
          <p:cNvPr id="61" name="Rectangle: Rounded Corners 13">
            <a:extLst>
              <a:ext uri="{FF2B5EF4-FFF2-40B4-BE49-F238E27FC236}">
                <a16:creationId xmlns:a16="http://schemas.microsoft.com/office/drawing/2014/main" id="{78D5DBF9-9B85-8C18-0D95-93E3D508B833}"/>
              </a:ext>
            </a:extLst>
          </p:cNvPr>
          <p:cNvSpPr/>
          <p:nvPr/>
        </p:nvSpPr>
        <p:spPr>
          <a:xfrm>
            <a:off x="6140163" y="4250053"/>
            <a:ext cx="1328350" cy="66726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Regulatory Advisory Board</a:t>
            </a:r>
            <a:endParaRPr lang="en-ZA" sz="1400" dirty="0"/>
          </a:p>
        </p:txBody>
      </p:sp>
      <p:sp>
        <p:nvSpPr>
          <p:cNvPr id="62" name="Rectangle 61">
            <a:extLst>
              <a:ext uri="{FF2B5EF4-FFF2-40B4-BE49-F238E27FC236}">
                <a16:creationId xmlns:a16="http://schemas.microsoft.com/office/drawing/2014/main" id="{206209CA-9350-2175-9FCD-42FAFF3B6D3C}"/>
              </a:ext>
            </a:extLst>
          </p:cNvPr>
          <p:cNvSpPr/>
          <p:nvPr/>
        </p:nvSpPr>
        <p:spPr>
          <a:xfrm>
            <a:off x="2830718" y="3155521"/>
            <a:ext cx="4838203" cy="198439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3" name="Straight Arrow Connector 62">
            <a:extLst>
              <a:ext uri="{FF2B5EF4-FFF2-40B4-BE49-F238E27FC236}">
                <a16:creationId xmlns:a16="http://schemas.microsoft.com/office/drawing/2014/main" id="{3CF50850-6583-DD97-B3DE-EA18B71CC049}"/>
              </a:ext>
            </a:extLst>
          </p:cNvPr>
          <p:cNvCxnSpPr>
            <a:stCxn id="44" idx="0"/>
            <a:endCxn id="59" idx="2"/>
          </p:cNvCxnSpPr>
          <p:nvPr/>
        </p:nvCxnSpPr>
        <p:spPr>
          <a:xfrm flipV="1">
            <a:off x="4372054" y="3943106"/>
            <a:ext cx="0" cy="306948"/>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183650D1-51F4-7B73-1495-3849E5D85035}"/>
              </a:ext>
            </a:extLst>
          </p:cNvPr>
          <p:cNvCxnSpPr>
            <a:stCxn id="61" idx="1"/>
            <a:endCxn id="44" idx="3"/>
          </p:cNvCxnSpPr>
          <p:nvPr/>
        </p:nvCxnSpPr>
        <p:spPr>
          <a:xfrm flipH="1">
            <a:off x="5815368" y="4583686"/>
            <a:ext cx="32479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Elbow Connector 64">
            <a:extLst>
              <a:ext uri="{FF2B5EF4-FFF2-40B4-BE49-F238E27FC236}">
                <a16:creationId xmlns:a16="http://schemas.microsoft.com/office/drawing/2014/main" id="{BD013B2A-A0A4-B929-C6BD-063E3C5122AE}"/>
              </a:ext>
            </a:extLst>
          </p:cNvPr>
          <p:cNvCxnSpPr>
            <a:cxnSpLocks/>
            <a:stCxn id="60" idx="1"/>
          </p:cNvCxnSpPr>
          <p:nvPr/>
        </p:nvCxnSpPr>
        <p:spPr>
          <a:xfrm rot="10800000" flipV="1">
            <a:off x="5416743" y="3609473"/>
            <a:ext cx="723420" cy="640577"/>
          </a:xfrm>
          <a:prstGeom prst="bentConnector3">
            <a:avLst>
              <a:gd name="adj1" fmla="val 10100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6DE51B8-3E9D-9EC2-5E93-21EA6A648F7B}"/>
              </a:ext>
            </a:extLst>
          </p:cNvPr>
          <p:cNvCxnSpPr>
            <a:stCxn id="45" idx="3"/>
            <a:endCxn id="59" idx="1"/>
          </p:cNvCxnSpPr>
          <p:nvPr/>
        </p:nvCxnSpPr>
        <p:spPr>
          <a:xfrm flipV="1">
            <a:off x="2578406" y="3609474"/>
            <a:ext cx="1129473" cy="413"/>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1A2A14BF-7CB9-A708-25C4-46B6DC9E23B5}"/>
              </a:ext>
            </a:extLst>
          </p:cNvPr>
          <p:cNvCxnSpPr>
            <a:cxnSpLocks/>
            <a:endCxn id="40" idx="0"/>
          </p:cNvCxnSpPr>
          <p:nvPr/>
        </p:nvCxnSpPr>
        <p:spPr>
          <a:xfrm rot="10800000" flipV="1">
            <a:off x="3565753" y="1485070"/>
            <a:ext cx="2249616" cy="234274"/>
          </a:xfrm>
          <a:prstGeom prst="bentConnector2">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68" name="Elbow Connector 67">
            <a:extLst>
              <a:ext uri="{FF2B5EF4-FFF2-40B4-BE49-F238E27FC236}">
                <a16:creationId xmlns:a16="http://schemas.microsoft.com/office/drawing/2014/main" id="{FA39CE8F-0B07-ADB9-C582-8270D6C71676}"/>
              </a:ext>
            </a:extLst>
          </p:cNvPr>
          <p:cNvCxnSpPr>
            <a:stCxn id="44" idx="2"/>
            <a:endCxn id="56" idx="0"/>
          </p:cNvCxnSpPr>
          <p:nvPr/>
        </p:nvCxnSpPr>
        <p:spPr>
          <a:xfrm rot="16200000" flipH="1">
            <a:off x="4909061" y="4380312"/>
            <a:ext cx="714569" cy="17885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Elbow Connector 68">
            <a:extLst>
              <a:ext uri="{FF2B5EF4-FFF2-40B4-BE49-F238E27FC236}">
                <a16:creationId xmlns:a16="http://schemas.microsoft.com/office/drawing/2014/main" id="{AED5199A-EDEF-C173-D758-FA13D71D832B}"/>
              </a:ext>
            </a:extLst>
          </p:cNvPr>
          <p:cNvCxnSpPr>
            <a:stCxn id="44" idx="2"/>
            <a:endCxn id="54" idx="0"/>
          </p:cNvCxnSpPr>
          <p:nvPr/>
        </p:nvCxnSpPr>
        <p:spPr>
          <a:xfrm rot="5400000">
            <a:off x="3185281" y="4441782"/>
            <a:ext cx="711237" cy="1662310"/>
          </a:xfrm>
          <a:prstGeom prst="bentConnector3">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0" name="Rectangle: Rounded Corners 13">
            <a:extLst>
              <a:ext uri="{FF2B5EF4-FFF2-40B4-BE49-F238E27FC236}">
                <a16:creationId xmlns:a16="http://schemas.microsoft.com/office/drawing/2014/main" id="{7656864C-9F10-ACE4-425E-E65FF747A72D}"/>
              </a:ext>
            </a:extLst>
          </p:cNvPr>
          <p:cNvSpPr/>
          <p:nvPr/>
        </p:nvSpPr>
        <p:spPr>
          <a:xfrm>
            <a:off x="1201460" y="4262203"/>
            <a:ext cx="1431874" cy="6429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Engagement Forum</a:t>
            </a:r>
            <a:endParaRPr lang="en-ZA" sz="1400" dirty="0"/>
          </a:p>
        </p:txBody>
      </p:sp>
      <p:cxnSp>
        <p:nvCxnSpPr>
          <p:cNvPr id="71" name="Straight Arrow Connector 70">
            <a:extLst>
              <a:ext uri="{FF2B5EF4-FFF2-40B4-BE49-F238E27FC236}">
                <a16:creationId xmlns:a16="http://schemas.microsoft.com/office/drawing/2014/main" id="{0ED6A453-2E97-7661-5180-2A952C1D91CA}"/>
              </a:ext>
            </a:extLst>
          </p:cNvPr>
          <p:cNvCxnSpPr>
            <a:stCxn id="70" idx="3"/>
            <a:endCxn id="44" idx="1"/>
          </p:cNvCxnSpPr>
          <p:nvPr/>
        </p:nvCxnSpPr>
        <p:spPr>
          <a:xfrm>
            <a:off x="2633334" y="4583687"/>
            <a:ext cx="2954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57AF0D40-8A7C-70D4-7465-6385808EF018}"/>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cxnSp>
        <p:nvCxnSpPr>
          <p:cNvPr id="73" name="Elbow Connector 72">
            <a:extLst>
              <a:ext uri="{FF2B5EF4-FFF2-40B4-BE49-F238E27FC236}">
                <a16:creationId xmlns:a16="http://schemas.microsoft.com/office/drawing/2014/main" id="{6BC27975-B7FE-0727-CA89-9F05997AD2AF}"/>
              </a:ext>
            </a:extLst>
          </p:cNvPr>
          <p:cNvCxnSpPr>
            <a:cxnSpLocks/>
            <a:stCxn id="40" idx="4"/>
            <a:endCxn id="59" idx="0"/>
          </p:cNvCxnSpPr>
          <p:nvPr/>
        </p:nvCxnSpPr>
        <p:spPr>
          <a:xfrm rot="16200000" flipH="1">
            <a:off x="3699922" y="2603709"/>
            <a:ext cx="537962" cy="806301"/>
          </a:xfrm>
          <a:prstGeom prst="bentConnector3">
            <a:avLst>
              <a:gd name="adj1" fmla="val 34188"/>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3FBC7036-823B-5CE2-F528-622FFE696C27}"/>
              </a:ext>
            </a:extLst>
          </p:cNvPr>
          <p:cNvSpPr txBox="1"/>
          <p:nvPr/>
        </p:nvSpPr>
        <p:spPr>
          <a:xfrm>
            <a:off x="2846837" y="1727143"/>
            <a:ext cx="1437829" cy="276999"/>
          </a:xfrm>
          <a:prstGeom prst="rect">
            <a:avLst/>
          </a:prstGeom>
          <a:noFill/>
        </p:spPr>
        <p:txBody>
          <a:bodyPr wrap="square" rtlCol="0">
            <a:spAutoFit/>
          </a:bodyPr>
          <a:lstStyle/>
          <a:p>
            <a:pPr algn="ctr"/>
            <a:r>
              <a:rPr lang="en-GB" sz="1200" i="1" dirty="0"/>
              <a:t>Regulatory</a:t>
            </a:r>
          </a:p>
        </p:txBody>
      </p:sp>
      <p:sp>
        <p:nvSpPr>
          <p:cNvPr id="75" name="TextBox 74">
            <a:extLst>
              <a:ext uri="{FF2B5EF4-FFF2-40B4-BE49-F238E27FC236}">
                <a16:creationId xmlns:a16="http://schemas.microsoft.com/office/drawing/2014/main" id="{A04ADE31-01D7-07AD-A31F-AC320DADDA51}"/>
              </a:ext>
            </a:extLst>
          </p:cNvPr>
          <p:cNvSpPr txBox="1"/>
          <p:nvPr/>
        </p:nvSpPr>
        <p:spPr>
          <a:xfrm>
            <a:off x="5952371" y="1233505"/>
            <a:ext cx="1437829" cy="276999"/>
          </a:xfrm>
          <a:prstGeom prst="rect">
            <a:avLst/>
          </a:prstGeom>
          <a:noFill/>
        </p:spPr>
        <p:txBody>
          <a:bodyPr wrap="square" rtlCol="0">
            <a:spAutoFit/>
          </a:bodyPr>
          <a:lstStyle/>
          <a:p>
            <a:pPr algn="ctr"/>
            <a:r>
              <a:rPr lang="en-GB" sz="1200" i="1" dirty="0"/>
              <a:t>Advisory</a:t>
            </a:r>
          </a:p>
        </p:txBody>
      </p:sp>
      <p:cxnSp>
        <p:nvCxnSpPr>
          <p:cNvPr id="76" name="Elbow Connector 75">
            <a:extLst>
              <a:ext uri="{FF2B5EF4-FFF2-40B4-BE49-F238E27FC236}">
                <a16:creationId xmlns:a16="http://schemas.microsoft.com/office/drawing/2014/main" id="{685C19EC-7D86-5288-1D5C-20D93FF0C57B}"/>
              </a:ext>
            </a:extLst>
          </p:cNvPr>
          <p:cNvCxnSpPr>
            <a:cxnSpLocks/>
            <a:stCxn id="49" idx="4"/>
            <a:endCxn id="59" idx="0"/>
          </p:cNvCxnSpPr>
          <p:nvPr/>
        </p:nvCxnSpPr>
        <p:spPr>
          <a:xfrm rot="5400000">
            <a:off x="5142186" y="1746776"/>
            <a:ext cx="758934" cy="2299197"/>
          </a:xfrm>
          <a:prstGeom prst="bentConnector3">
            <a:avLst>
              <a:gd name="adj1" fmla="val 54203"/>
            </a:avLst>
          </a:prstGeom>
          <a:ln>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303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98204F-5005-8DD7-BDF4-0751C68FA25E}"/>
              </a:ext>
            </a:extLst>
          </p:cNvPr>
          <p:cNvSpPr txBox="1"/>
          <p:nvPr/>
        </p:nvSpPr>
        <p:spPr>
          <a:xfrm>
            <a:off x="1212977" y="1563308"/>
            <a:ext cx="10022226" cy="461665"/>
          </a:xfrm>
          <a:prstGeom prst="rect">
            <a:avLst/>
          </a:prstGeom>
          <a:noFill/>
        </p:spPr>
        <p:txBody>
          <a:bodyPr wrap="square" rtlCol="0">
            <a:spAutoFit/>
          </a:bodyPr>
          <a:lstStyle/>
          <a:p>
            <a:r>
              <a:rPr lang="en-US" sz="2400" dirty="0" err="1">
                <a:solidFill>
                  <a:srgbClr val="002060"/>
                </a:solidFill>
                <a:latin typeface="Century Gothic" panose="020B0502020202020204" pitchFamily="34" charset="0"/>
              </a:rPr>
              <a:t>F</a:t>
            </a:r>
            <a:r>
              <a:rPr lang="en-US" sz="2400" dirty="0" err="1">
                <a:solidFill>
                  <a:srgbClr val="001487"/>
                </a:solidFill>
                <a:latin typeface="Century Gothic" panose="020B0502020202020204" pitchFamily="34" charset="0"/>
              </a:rPr>
              <a:t>ormalise</a:t>
            </a:r>
            <a:r>
              <a:rPr lang="en-US" sz="2400" dirty="0">
                <a:solidFill>
                  <a:srgbClr val="001487"/>
                </a:solidFill>
                <a:latin typeface="Century Gothic" panose="020B0502020202020204" pitchFamily="34" charset="0"/>
              </a:rPr>
              <a:t> a collaborative framework Task Force [UAS-SB-TF]</a:t>
            </a:r>
          </a:p>
        </p:txBody>
      </p:sp>
      <p:sp>
        <p:nvSpPr>
          <p:cNvPr id="11" name="TextBox 10">
            <a:extLst>
              <a:ext uri="{FF2B5EF4-FFF2-40B4-BE49-F238E27FC236}">
                <a16:creationId xmlns:a16="http://schemas.microsoft.com/office/drawing/2014/main" id="{0795C8E1-8014-FD0D-BE5B-84CCB49C0098}"/>
              </a:ext>
            </a:extLst>
          </p:cNvPr>
          <p:cNvSpPr txBox="1"/>
          <p:nvPr/>
        </p:nvSpPr>
        <p:spPr>
          <a:xfrm>
            <a:off x="1194993" y="2959187"/>
            <a:ext cx="8181482" cy="830997"/>
          </a:xfrm>
          <a:prstGeom prst="rect">
            <a:avLst/>
          </a:prstGeom>
          <a:noFill/>
        </p:spPr>
        <p:txBody>
          <a:bodyPr wrap="square" rtlCol="0">
            <a:spAutoFit/>
          </a:bodyPr>
          <a:lstStyle/>
          <a:p>
            <a:r>
              <a:rPr lang="en-US" sz="2400" dirty="0">
                <a:solidFill>
                  <a:srgbClr val="001487"/>
                </a:solidFill>
                <a:latin typeface="Century Gothic" panose="020B0502020202020204" pitchFamily="34" charset="0"/>
              </a:rPr>
              <a:t>Integrate exemptions &amp; alternative means of compliance</a:t>
            </a:r>
          </a:p>
        </p:txBody>
      </p:sp>
      <p:sp>
        <p:nvSpPr>
          <p:cNvPr id="14" name="TextBox 13">
            <a:extLst>
              <a:ext uri="{FF2B5EF4-FFF2-40B4-BE49-F238E27FC236}">
                <a16:creationId xmlns:a16="http://schemas.microsoft.com/office/drawing/2014/main" id="{AFE4527E-3789-C748-DD88-90CEDA62A163}"/>
              </a:ext>
            </a:extLst>
          </p:cNvPr>
          <p:cNvSpPr txBox="1"/>
          <p:nvPr/>
        </p:nvSpPr>
        <p:spPr>
          <a:xfrm>
            <a:off x="1184107" y="3721695"/>
            <a:ext cx="8428833" cy="461665"/>
          </a:xfrm>
          <a:prstGeom prst="rect">
            <a:avLst/>
          </a:prstGeom>
          <a:noFill/>
        </p:spPr>
        <p:txBody>
          <a:bodyPr wrap="square" rtlCol="0">
            <a:spAutoFit/>
          </a:bodyPr>
          <a:lstStyle/>
          <a:p>
            <a:r>
              <a:rPr lang="en-US" sz="2400" dirty="0">
                <a:solidFill>
                  <a:srgbClr val="001487"/>
                </a:solidFill>
                <a:latin typeface="Century Gothic" panose="020B0502020202020204" pitchFamily="34" charset="0"/>
              </a:rPr>
              <a:t>Create a Sandbox Experimental Test Flight Authority</a:t>
            </a:r>
          </a:p>
        </p:txBody>
      </p:sp>
      <p:sp>
        <p:nvSpPr>
          <p:cNvPr id="17" name="Title 1">
            <a:extLst>
              <a:ext uri="{FF2B5EF4-FFF2-40B4-BE49-F238E27FC236}">
                <a16:creationId xmlns:a16="http://schemas.microsoft.com/office/drawing/2014/main" id="{38541C61-D485-AE8A-AEDA-EB60898A1D1E}"/>
              </a:ext>
            </a:extLst>
          </p:cNvPr>
          <p:cNvSpPr>
            <a:spLocks noGrp="1"/>
          </p:cNvSpPr>
          <p:nvPr>
            <p:ph type="title" idx="4294967295"/>
          </p:nvPr>
        </p:nvSpPr>
        <p:spPr>
          <a:xfrm>
            <a:off x="302655" y="319971"/>
            <a:ext cx="8995581" cy="787814"/>
          </a:xfrm>
        </p:spPr>
        <p:txBody>
          <a:bodyPr>
            <a:normAutofit fontScale="90000"/>
          </a:bodyPr>
          <a:lstStyle/>
          <a:p>
            <a:r>
              <a:rPr lang="en-US" sz="3600" dirty="0">
                <a:solidFill>
                  <a:srgbClr val="002060"/>
                </a:solidFill>
                <a:latin typeface="Century Gothic" panose="020B0502020202020204" pitchFamily="34" charset="0"/>
              </a:rPr>
              <a:t>6 Key Steps for a Successful </a:t>
            </a:r>
            <a:br>
              <a:rPr lang="en-US" sz="3600" dirty="0">
                <a:solidFill>
                  <a:srgbClr val="002060"/>
                </a:solidFill>
                <a:latin typeface="Century Gothic" panose="020B0502020202020204" pitchFamily="34" charset="0"/>
              </a:rPr>
            </a:br>
            <a:r>
              <a:rPr lang="en-US" sz="3600" dirty="0">
                <a:solidFill>
                  <a:srgbClr val="002060"/>
                </a:solidFill>
                <a:latin typeface="Century Gothic" panose="020B0502020202020204" pitchFamily="34" charset="0"/>
              </a:rPr>
              <a:t>WC Regulatory Sandbox</a:t>
            </a:r>
            <a:endParaRPr lang="en-US" dirty="0">
              <a:solidFill>
                <a:srgbClr val="002060"/>
              </a:solidFill>
            </a:endParaRPr>
          </a:p>
        </p:txBody>
      </p:sp>
      <p:sp>
        <p:nvSpPr>
          <p:cNvPr id="20" name="TextBox 19">
            <a:extLst>
              <a:ext uri="{FF2B5EF4-FFF2-40B4-BE49-F238E27FC236}">
                <a16:creationId xmlns:a16="http://schemas.microsoft.com/office/drawing/2014/main" id="{DF5A9C99-28D2-5BC1-8344-EAF7A82CB1B0}"/>
              </a:ext>
            </a:extLst>
          </p:cNvPr>
          <p:cNvSpPr txBox="1"/>
          <p:nvPr/>
        </p:nvSpPr>
        <p:spPr>
          <a:xfrm>
            <a:off x="454879" y="1467660"/>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1</a:t>
            </a:r>
          </a:p>
        </p:txBody>
      </p:sp>
      <p:sp>
        <p:nvSpPr>
          <p:cNvPr id="21" name="TextBox 20">
            <a:extLst>
              <a:ext uri="{FF2B5EF4-FFF2-40B4-BE49-F238E27FC236}">
                <a16:creationId xmlns:a16="http://schemas.microsoft.com/office/drawing/2014/main" id="{4334E8F5-52F1-16C2-9177-BF805CFE1AE7}"/>
              </a:ext>
            </a:extLst>
          </p:cNvPr>
          <p:cNvSpPr txBox="1"/>
          <p:nvPr/>
        </p:nvSpPr>
        <p:spPr>
          <a:xfrm>
            <a:off x="469553" y="2148180"/>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2</a:t>
            </a:r>
          </a:p>
        </p:txBody>
      </p:sp>
      <p:sp>
        <p:nvSpPr>
          <p:cNvPr id="22" name="TextBox 21">
            <a:extLst>
              <a:ext uri="{FF2B5EF4-FFF2-40B4-BE49-F238E27FC236}">
                <a16:creationId xmlns:a16="http://schemas.microsoft.com/office/drawing/2014/main" id="{75ABB4C9-8B49-84C1-DEE3-B61C6D9265E8}"/>
              </a:ext>
            </a:extLst>
          </p:cNvPr>
          <p:cNvSpPr txBox="1"/>
          <p:nvPr/>
        </p:nvSpPr>
        <p:spPr>
          <a:xfrm>
            <a:off x="469553" y="2866855"/>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3</a:t>
            </a:r>
          </a:p>
        </p:txBody>
      </p:sp>
      <p:sp>
        <p:nvSpPr>
          <p:cNvPr id="23" name="TextBox 22">
            <a:extLst>
              <a:ext uri="{FF2B5EF4-FFF2-40B4-BE49-F238E27FC236}">
                <a16:creationId xmlns:a16="http://schemas.microsoft.com/office/drawing/2014/main" id="{F152D191-1C91-B622-7606-A574D6ACA1E5}"/>
              </a:ext>
            </a:extLst>
          </p:cNvPr>
          <p:cNvSpPr txBox="1"/>
          <p:nvPr/>
        </p:nvSpPr>
        <p:spPr>
          <a:xfrm>
            <a:off x="466004" y="3615421"/>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4</a:t>
            </a:r>
          </a:p>
        </p:txBody>
      </p:sp>
      <p:sp>
        <p:nvSpPr>
          <p:cNvPr id="24" name="TextBox 23">
            <a:extLst>
              <a:ext uri="{FF2B5EF4-FFF2-40B4-BE49-F238E27FC236}">
                <a16:creationId xmlns:a16="http://schemas.microsoft.com/office/drawing/2014/main" id="{1F7CF1FE-DB58-D34E-9255-AAC5634B4498}"/>
              </a:ext>
            </a:extLst>
          </p:cNvPr>
          <p:cNvSpPr txBox="1"/>
          <p:nvPr/>
        </p:nvSpPr>
        <p:spPr>
          <a:xfrm>
            <a:off x="1212977" y="4434745"/>
            <a:ext cx="8428833" cy="461665"/>
          </a:xfrm>
          <a:prstGeom prst="rect">
            <a:avLst/>
          </a:prstGeom>
          <a:noFill/>
        </p:spPr>
        <p:txBody>
          <a:bodyPr wrap="square" rtlCol="0">
            <a:spAutoFit/>
          </a:bodyPr>
          <a:lstStyle/>
          <a:p>
            <a:r>
              <a:rPr lang="en-US" sz="2400" dirty="0">
                <a:solidFill>
                  <a:srgbClr val="001487"/>
                </a:solidFill>
                <a:latin typeface="Century Gothic" panose="020B0502020202020204" pitchFamily="34" charset="0"/>
              </a:rPr>
              <a:t>Introduce sandbox UAS management </a:t>
            </a:r>
          </a:p>
        </p:txBody>
      </p:sp>
      <p:sp>
        <p:nvSpPr>
          <p:cNvPr id="25" name="TextBox 24">
            <a:extLst>
              <a:ext uri="{FF2B5EF4-FFF2-40B4-BE49-F238E27FC236}">
                <a16:creationId xmlns:a16="http://schemas.microsoft.com/office/drawing/2014/main" id="{61C083AE-A026-EF96-92FE-2D0063BDD1EA}"/>
              </a:ext>
            </a:extLst>
          </p:cNvPr>
          <p:cNvSpPr txBox="1"/>
          <p:nvPr/>
        </p:nvSpPr>
        <p:spPr>
          <a:xfrm>
            <a:off x="473341" y="4374814"/>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5</a:t>
            </a:r>
          </a:p>
        </p:txBody>
      </p:sp>
      <p:sp>
        <p:nvSpPr>
          <p:cNvPr id="26" name="TextBox 25">
            <a:extLst>
              <a:ext uri="{FF2B5EF4-FFF2-40B4-BE49-F238E27FC236}">
                <a16:creationId xmlns:a16="http://schemas.microsoft.com/office/drawing/2014/main" id="{E96CA746-8BFF-5B0B-4975-B3C8FD52A072}"/>
              </a:ext>
            </a:extLst>
          </p:cNvPr>
          <p:cNvSpPr txBox="1"/>
          <p:nvPr/>
        </p:nvSpPr>
        <p:spPr>
          <a:xfrm>
            <a:off x="1194993" y="5109087"/>
            <a:ext cx="8428833" cy="461665"/>
          </a:xfrm>
          <a:prstGeom prst="rect">
            <a:avLst/>
          </a:prstGeom>
          <a:noFill/>
        </p:spPr>
        <p:txBody>
          <a:bodyPr wrap="square" rtlCol="0">
            <a:spAutoFit/>
          </a:bodyPr>
          <a:lstStyle/>
          <a:p>
            <a:r>
              <a:rPr lang="en-US" sz="2400" dirty="0">
                <a:solidFill>
                  <a:srgbClr val="001487"/>
                </a:solidFill>
                <a:latin typeface="Century Gothic" panose="020B0502020202020204" pitchFamily="34" charset="0"/>
              </a:rPr>
              <a:t>Develop an integration &amp; </a:t>
            </a:r>
            <a:r>
              <a:rPr lang="en-US" sz="2400" dirty="0" err="1">
                <a:solidFill>
                  <a:srgbClr val="001487"/>
                </a:solidFill>
                <a:latin typeface="Century Gothic" panose="020B0502020202020204" pitchFamily="34" charset="0"/>
              </a:rPr>
              <a:t>commercialisation</a:t>
            </a:r>
            <a:r>
              <a:rPr lang="en-US" sz="2400" dirty="0">
                <a:solidFill>
                  <a:srgbClr val="001487"/>
                </a:solidFill>
                <a:latin typeface="Century Gothic" panose="020B0502020202020204" pitchFamily="34" charset="0"/>
              </a:rPr>
              <a:t> process</a:t>
            </a:r>
          </a:p>
        </p:txBody>
      </p:sp>
      <p:sp>
        <p:nvSpPr>
          <p:cNvPr id="27" name="TextBox 26">
            <a:extLst>
              <a:ext uri="{FF2B5EF4-FFF2-40B4-BE49-F238E27FC236}">
                <a16:creationId xmlns:a16="http://schemas.microsoft.com/office/drawing/2014/main" id="{F4EDAA73-1596-1778-1CF6-A2BEA376A33F}"/>
              </a:ext>
            </a:extLst>
          </p:cNvPr>
          <p:cNvSpPr txBox="1"/>
          <p:nvPr/>
        </p:nvSpPr>
        <p:spPr>
          <a:xfrm>
            <a:off x="462456" y="5035122"/>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6</a:t>
            </a:r>
          </a:p>
        </p:txBody>
      </p:sp>
      <p:sp>
        <p:nvSpPr>
          <p:cNvPr id="2" name="TextBox 1">
            <a:extLst>
              <a:ext uri="{FF2B5EF4-FFF2-40B4-BE49-F238E27FC236}">
                <a16:creationId xmlns:a16="http://schemas.microsoft.com/office/drawing/2014/main" id="{B2EAAC8E-D750-5B8B-68A5-6C0DD4B44621}"/>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3" name="Picture 2">
            <a:extLst>
              <a:ext uri="{FF2B5EF4-FFF2-40B4-BE49-F238E27FC236}">
                <a16:creationId xmlns:a16="http://schemas.microsoft.com/office/drawing/2014/main" id="{236DB682-E546-FDE7-63F1-C65C7023ECB9}"/>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4" name="Round Same-side Corner of Rectangle 3">
            <a:extLst>
              <a:ext uri="{FF2B5EF4-FFF2-40B4-BE49-F238E27FC236}">
                <a16:creationId xmlns:a16="http://schemas.microsoft.com/office/drawing/2014/main" id="{744B8703-509C-5DAE-AC46-7F5923B1244A}"/>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A1A1F2-B1DF-D41D-9C1B-4C00DD1FB7F6}"/>
              </a:ext>
            </a:extLst>
          </p:cNvPr>
          <p:cNvPicPr>
            <a:picLocks noChangeAspect="1"/>
          </p:cNvPicPr>
          <p:nvPr/>
        </p:nvPicPr>
        <p:blipFill>
          <a:blip r:embed="rId3"/>
          <a:stretch>
            <a:fillRect/>
          </a:stretch>
        </p:blipFill>
        <p:spPr>
          <a:xfrm>
            <a:off x="152307" y="6236244"/>
            <a:ext cx="651978" cy="513260"/>
          </a:xfrm>
          <a:prstGeom prst="rect">
            <a:avLst/>
          </a:prstGeom>
        </p:spPr>
      </p:pic>
      <p:sp>
        <p:nvSpPr>
          <p:cNvPr id="7" name="TextBox 6">
            <a:extLst>
              <a:ext uri="{FF2B5EF4-FFF2-40B4-BE49-F238E27FC236}">
                <a16:creationId xmlns:a16="http://schemas.microsoft.com/office/drawing/2014/main" id="{79F05289-0F16-3367-7581-30F42358B3E2}"/>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sp>
        <p:nvSpPr>
          <p:cNvPr id="9" name="Round Same-side Corner of Rectangle 8">
            <a:extLst>
              <a:ext uri="{FF2B5EF4-FFF2-40B4-BE49-F238E27FC236}">
                <a16:creationId xmlns:a16="http://schemas.microsoft.com/office/drawing/2014/main" id="{B16E65F6-84A2-100E-96E7-03EFA077FD0E}"/>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B1AD53F-596B-AE25-9E8A-42406F9916CC}"/>
              </a:ext>
            </a:extLst>
          </p:cNvPr>
          <p:cNvSpPr txBox="1"/>
          <p:nvPr/>
        </p:nvSpPr>
        <p:spPr>
          <a:xfrm>
            <a:off x="1212977" y="2263300"/>
            <a:ext cx="10932547" cy="461665"/>
          </a:xfrm>
          <a:prstGeom prst="rect">
            <a:avLst/>
          </a:prstGeom>
          <a:noFill/>
        </p:spPr>
        <p:txBody>
          <a:bodyPr wrap="square" rtlCol="0">
            <a:spAutoFit/>
          </a:bodyPr>
          <a:lstStyle/>
          <a:p>
            <a:r>
              <a:rPr lang="en-US" sz="2400" dirty="0">
                <a:solidFill>
                  <a:srgbClr val="001487"/>
                </a:solidFill>
                <a:latin typeface="Century Gothic" panose="020B0502020202020204" pitchFamily="34" charset="0"/>
              </a:rPr>
              <a:t>Address the overlying national airspace issues</a:t>
            </a:r>
          </a:p>
        </p:txBody>
      </p:sp>
    </p:spTree>
    <p:extLst>
      <p:ext uri="{BB962C8B-B14F-4D97-AF65-F5344CB8AC3E}">
        <p14:creationId xmlns:p14="http://schemas.microsoft.com/office/powerpoint/2010/main" val="2774926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E5ACB-D5FA-FF40-B3FF-1F0FEF89C449}"/>
              </a:ext>
            </a:extLst>
          </p:cNvPr>
          <p:cNvSpPr txBox="1"/>
          <p:nvPr/>
        </p:nvSpPr>
        <p:spPr>
          <a:xfrm>
            <a:off x="1052337" y="278198"/>
            <a:ext cx="7948444" cy="954107"/>
          </a:xfrm>
          <a:prstGeom prst="rect">
            <a:avLst/>
          </a:prstGeom>
          <a:noFill/>
        </p:spPr>
        <p:txBody>
          <a:bodyPr wrap="square" rtlCol="0">
            <a:spAutoFit/>
          </a:bodyPr>
          <a:lstStyle/>
          <a:p>
            <a:r>
              <a:rPr lang="en-US" sz="2800" dirty="0" err="1">
                <a:solidFill>
                  <a:srgbClr val="001487"/>
                </a:solidFill>
                <a:latin typeface="Century Gothic" panose="020B0502020202020204" pitchFamily="34" charset="0"/>
              </a:rPr>
              <a:t>Formalise</a:t>
            </a:r>
            <a:r>
              <a:rPr lang="en-US" sz="2800" dirty="0">
                <a:solidFill>
                  <a:srgbClr val="001487"/>
                </a:solidFill>
                <a:latin typeface="Century Gothic" panose="020B0502020202020204" pitchFamily="34" charset="0"/>
              </a:rPr>
              <a:t> a collaborative framework </a:t>
            </a:r>
          </a:p>
          <a:p>
            <a:r>
              <a:rPr lang="en-US" sz="2800" dirty="0">
                <a:solidFill>
                  <a:srgbClr val="001487"/>
                </a:solidFill>
                <a:latin typeface="Century Gothic" panose="020B0502020202020204" pitchFamily="34" charset="0"/>
              </a:rPr>
              <a:t>Task Force [UAS-SB-TF]</a:t>
            </a:r>
            <a:r>
              <a:rPr lang="en-US" sz="2800" dirty="0">
                <a:solidFill>
                  <a:srgbClr val="002060"/>
                </a:solidFill>
                <a:latin typeface="Century Gothic" panose="020B0502020202020204" pitchFamily="34" charset="0"/>
              </a:rPr>
              <a:t> </a:t>
            </a:r>
          </a:p>
        </p:txBody>
      </p:sp>
      <p:sp>
        <p:nvSpPr>
          <p:cNvPr id="4" name="TextBox 3">
            <a:extLst>
              <a:ext uri="{FF2B5EF4-FFF2-40B4-BE49-F238E27FC236}">
                <a16:creationId xmlns:a16="http://schemas.microsoft.com/office/drawing/2014/main" id="{160B0A55-6D7D-8BF8-41DE-24C8A47FC329}"/>
              </a:ext>
            </a:extLst>
          </p:cNvPr>
          <p:cNvSpPr txBox="1"/>
          <p:nvPr/>
        </p:nvSpPr>
        <p:spPr>
          <a:xfrm>
            <a:off x="294239" y="171694"/>
            <a:ext cx="721652" cy="646331"/>
          </a:xfrm>
          <a:prstGeom prst="rect">
            <a:avLst/>
          </a:prstGeom>
          <a:noFill/>
        </p:spPr>
        <p:txBody>
          <a:bodyPr wrap="square" rtlCol="0">
            <a:spAutoFit/>
          </a:bodyPr>
          <a:lstStyle/>
          <a:p>
            <a:r>
              <a:rPr lang="en-US" sz="3600" b="1" dirty="0">
                <a:solidFill>
                  <a:srgbClr val="001487"/>
                </a:solidFill>
                <a:latin typeface="Arial" panose="020B0604020202020204" pitchFamily="34" charset="0"/>
                <a:cs typeface="Arial" panose="020B0604020202020204" pitchFamily="34" charset="0"/>
              </a:rPr>
              <a:t>1</a:t>
            </a:r>
          </a:p>
        </p:txBody>
      </p:sp>
      <p:pic>
        <p:nvPicPr>
          <p:cNvPr id="2" name="Picture 1">
            <a:extLst>
              <a:ext uri="{FF2B5EF4-FFF2-40B4-BE49-F238E27FC236}">
                <a16:creationId xmlns:a16="http://schemas.microsoft.com/office/drawing/2014/main" id="{C8DDBC46-5BDC-8CF4-5D38-69BD8AF4150E}"/>
              </a:ext>
            </a:extLst>
          </p:cNvPr>
          <p:cNvPicPr>
            <a:picLocks noChangeAspect="1"/>
          </p:cNvPicPr>
          <p:nvPr/>
        </p:nvPicPr>
        <p:blipFill>
          <a:blip r:embed="rId2"/>
          <a:stretch>
            <a:fillRect/>
          </a:stretch>
        </p:blipFill>
        <p:spPr>
          <a:xfrm>
            <a:off x="152307" y="6236244"/>
            <a:ext cx="651978" cy="513260"/>
          </a:xfrm>
          <a:prstGeom prst="rect">
            <a:avLst/>
          </a:prstGeom>
        </p:spPr>
      </p:pic>
      <p:sp>
        <p:nvSpPr>
          <p:cNvPr id="5" name="TextBox 4">
            <a:extLst>
              <a:ext uri="{FF2B5EF4-FFF2-40B4-BE49-F238E27FC236}">
                <a16:creationId xmlns:a16="http://schemas.microsoft.com/office/drawing/2014/main" id="{5362CE49-5F7A-90C8-E50D-863E032B2C24}"/>
              </a:ext>
            </a:extLst>
          </p:cNvPr>
          <p:cNvSpPr txBox="1"/>
          <p:nvPr/>
        </p:nvSpPr>
        <p:spPr>
          <a:xfrm>
            <a:off x="78988" y="6015396"/>
            <a:ext cx="798617" cy="276999"/>
          </a:xfrm>
          <a:prstGeom prst="rect">
            <a:avLst/>
          </a:prstGeom>
          <a:noFill/>
        </p:spPr>
        <p:txBody>
          <a:bodyPr wrap="none" rtlCol="0">
            <a:spAutoFit/>
          </a:bodyPr>
          <a:lstStyle/>
          <a:p>
            <a:r>
              <a:rPr lang="en-US" sz="1200" dirty="0"/>
              <a:t>Aviation</a:t>
            </a:r>
          </a:p>
        </p:txBody>
      </p:sp>
      <p:sp>
        <p:nvSpPr>
          <p:cNvPr id="6" name="Round Same-side Corner of Rectangle 5">
            <a:extLst>
              <a:ext uri="{FF2B5EF4-FFF2-40B4-BE49-F238E27FC236}">
                <a16:creationId xmlns:a16="http://schemas.microsoft.com/office/drawing/2014/main" id="{595DD308-B5CC-29C5-F4D5-C4807CB4CB40}"/>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FFB44AF-770A-1053-8DD4-CD178EE8C2F0}"/>
              </a:ext>
            </a:extLst>
          </p:cNvPr>
          <p:cNvSpPr/>
          <p:nvPr/>
        </p:nvSpPr>
        <p:spPr>
          <a:xfrm>
            <a:off x="0" y="4796312"/>
            <a:ext cx="12192000" cy="1147964"/>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a:extLst>
              <a:ext uri="{FF2B5EF4-FFF2-40B4-BE49-F238E27FC236}">
                <a16:creationId xmlns:a16="http://schemas.microsoft.com/office/drawing/2014/main" id="{B2AD7614-D031-0213-5527-3AA42D1BEB00}"/>
              </a:ext>
            </a:extLst>
          </p:cNvPr>
          <p:cNvSpPr txBox="1"/>
          <p:nvPr/>
        </p:nvSpPr>
        <p:spPr>
          <a:xfrm>
            <a:off x="294239" y="4877851"/>
            <a:ext cx="11305443" cy="984885"/>
          </a:xfrm>
          <a:prstGeom prst="rect">
            <a:avLst/>
          </a:prstGeom>
          <a:noFill/>
        </p:spPr>
        <p:txBody>
          <a:bodyPr wrap="square" rtlCol="0">
            <a:spAutoFit/>
          </a:bodyPr>
          <a:lstStyle/>
          <a:p>
            <a:r>
              <a:rPr lang="en-US" sz="1600" b="1" i="1" dirty="0">
                <a:solidFill>
                  <a:schemeClr val="bg1"/>
                </a:solidFill>
              </a:rPr>
              <a:t>Measure of Success </a:t>
            </a:r>
          </a:p>
          <a:p>
            <a:endParaRPr lang="en-US" sz="1000" b="1" i="1" dirty="0">
              <a:solidFill>
                <a:schemeClr val="bg1"/>
              </a:solidFill>
            </a:endParaRPr>
          </a:p>
          <a:p>
            <a:r>
              <a:rPr lang="en-US" sz="1600" dirty="0">
                <a:solidFill>
                  <a:schemeClr val="bg1"/>
                </a:solidFill>
              </a:rPr>
              <a:t>The UAS-SB-TF is formed with agreed-upon Terms of Reference, sets up and meets regularly and oversees the required aviation elements to develop and make the WC regulatory sandbox a success.</a:t>
            </a:r>
          </a:p>
        </p:txBody>
      </p:sp>
      <p:sp>
        <p:nvSpPr>
          <p:cNvPr id="13" name="TextBox 12">
            <a:extLst>
              <a:ext uri="{FF2B5EF4-FFF2-40B4-BE49-F238E27FC236}">
                <a16:creationId xmlns:a16="http://schemas.microsoft.com/office/drawing/2014/main" id="{36B460C1-9B48-8EE2-1B48-F7050DB5302E}"/>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14" name="Picture 13">
            <a:extLst>
              <a:ext uri="{FF2B5EF4-FFF2-40B4-BE49-F238E27FC236}">
                <a16:creationId xmlns:a16="http://schemas.microsoft.com/office/drawing/2014/main" id="{23DD8667-6875-9105-DD42-F0B2B74A701D}"/>
              </a:ext>
            </a:extLst>
          </p:cNvPr>
          <p:cNvPicPr>
            <a:picLocks noChangeAspect="1"/>
          </p:cNvPicPr>
          <p:nvPr/>
        </p:nvPicPr>
        <p:blipFill>
          <a:blip r:embed="rId3"/>
          <a:srcRect l="7245" t="1319" r="9254"/>
          <a:stretch/>
        </p:blipFill>
        <p:spPr>
          <a:xfrm>
            <a:off x="10032043" y="420700"/>
            <a:ext cx="553844" cy="616028"/>
          </a:xfrm>
          <a:prstGeom prst="rect">
            <a:avLst/>
          </a:prstGeom>
        </p:spPr>
      </p:pic>
      <p:sp>
        <p:nvSpPr>
          <p:cNvPr id="15" name="Round Same-side Corner of Rectangle 14">
            <a:extLst>
              <a:ext uri="{FF2B5EF4-FFF2-40B4-BE49-F238E27FC236}">
                <a16:creationId xmlns:a16="http://schemas.microsoft.com/office/drawing/2014/main" id="{216CB190-B7F9-79FA-FEEF-C8BF180EB5BF}"/>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82E46A4-4671-6697-2B8A-FF94B82F3AEE}"/>
              </a:ext>
            </a:extLst>
          </p:cNvPr>
          <p:cNvSpPr txBox="1"/>
          <p:nvPr/>
        </p:nvSpPr>
        <p:spPr>
          <a:xfrm>
            <a:off x="478296" y="1313844"/>
            <a:ext cx="11365362" cy="3477875"/>
          </a:xfrm>
          <a:prstGeom prst="rect">
            <a:avLst/>
          </a:prstGeom>
          <a:noFill/>
        </p:spPr>
        <p:txBody>
          <a:bodyPr wrap="square" rtlCol="0">
            <a:spAutoFit/>
          </a:bodyPr>
          <a:lstStyle/>
          <a:p>
            <a:r>
              <a:rPr lang="en-US" sz="2000" i="1" dirty="0"/>
              <a:t>Core Objectives</a:t>
            </a:r>
          </a:p>
          <a:p>
            <a:endParaRPr lang="en-US" sz="2000" dirty="0"/>
          </a:p>
          <a:p>
            <a:pPr marL="541338" indent="-531813">
              <a:buAutoNum type="arabicPeriod"/>
            </a:pPr>
            <a:r>
              <a:rPr lang="en-US" sz="2000" i="1" dirty="0"/>
              <a:t>Build an enabling environment </a:t>
            </a:r>
            <a:r>
              <a:rPr lang="en-US" sz="2000" dirty="0"/>
              <a:t>for the regulatory UAS sandbox development with specific actions towards streamlining regulatory processes for the success of the sandbox</a:t>
            </a:r>
          </a:p>
          <a:p>
            <a:pPr marL="541338" indent="-531813"/>
            <a:endParaRPr lang="en-US" sz="2000" dirty="0"/>
          </a:p>
          <a:p>
            <a:pPr marL="541338" indent="-531813">
              <a:buAutoNum type="arabicPeriod" startAt="2"/>
            </a:pPr>
            <a:r>
              <a:rPr lang="en-US" sz="2000" i="1" dirty="0"/>
              <a:t>Create a framework </a:t>
            </a:r>
            <a:r>
              <a:rPr lang="en-US" sz="2000" dirty="0"/>
              <a:t>for the successful development of the UAS industry by leveraging the sandbox to address industry developmental issues</a:t>
            </a:r>
          </a:p>
          <a:p>
            <a:pPr marL="541338" indent="-531813">
              <a:buAutoNum type="arabicPeriod" startAt="2"/>
            </a:pPr>
            <a:endParaRPr lang="en-US" sz="2000" dirty="0"/>
          </a:p>
          <a:p>
            <a:pPr marL="541338" indent="-531813">
              <a:buAutoNum type="arabicPeriod" startAt="2"/>
            </a:pPr>
            <a:r>
              <a:rPr lang="en-US" sz="2000" i="1" dirty="0"/>
              <a:t>Identify key collaborative and strategic partnerships </a:t>
            </a:r>
            <a:r>
              <a:rPr lang="en-US" sz="2000" dirty="0"/>
              <a:t>towards the success and inclusive economic development of the UAS sandbox and the industry</a:t>
            </a:r>
          </a:p>
        </p:txBody>
      </p:sp>
    </p:spTree>
    <p:extLst>
      <p:ext uri="{BB962C8B-B14F-4D97-AF65-F5344CB8AC3E}">
        <p14:creationId xmlns:p14="http://schemas.microsoft.com/office/powerpoint/2010/main" val="1601531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E8824-55F0-5536-01FC-68BF3AEEF172}"/>
              </a:ext>
            </a:extLst>
          </p:cNvPr>
          <p:cNvSpPr txBox="1"/>
          <p:nvPr/>
        </p:nvSpPr>
        <p:spPr>
          <a:xfrm>
            <a:off x="375916" y="1052709"/>
            <a:ext cx="11628341" cy="3477875"/>
          </a:xfrm>
          <a:prstGeom prst="rect">
            <a:avLst/>
          </a:prstGeom>
          <a:noFill/>
        </p:spPr>
        <p:txBody>
          <a:bodyPr wrap="square">
            <a:spAutoFit/>
          </a:bodyPr>
          <a:lstStyle/>
          <a:p>
            <a:pPr marL="285750" indent="-285750">
              <a:buFont typeface="Arial" panose="020B0604020202020204" pitchFamily="34" charset="0"/>
              <a:buChar char="•"/>
            </a:pPr>
            <a:r>
              <a:rPr lang="en-US" sz="1800" dirty="0"/>
              <a:t>Growth of the UAS sector and and increasing demand on the Air Traffic </a:t>
            </a:r>
          </a:p>
          <a:p>
            <a:r>
              <a:rPr lang="en-US" sz="1800" dirty="0"/>
              <a:t>     Management (ATM) system to </a:t>
            </a:r>
            <a:r>
              <a:rPr lang="en-US" sz="1800" dirty="0" err="1"/>
              <a:t>optimise</a:t>
            </a:r>
            <a:r>
              <a:rPr lang="en-US" sz="1800" dirty="0"/>
              <a:t> use of available airspace</a:t>
            </a:r>
          </a:p>
          <a:p>
            <a:endParaRPr lang="en-US" sz="1000" dirty="0"/>
          </a:p>
          <a:p>
            <a:pPr marL="285750" indent="-285750">
              <a:buFont typeface="Arial" panose="020B0604020202020204" pitchFamily="34" charset="0"/>
              <a:buChar char="•"/>
            </a:pPr>
            <a:r>
              <a:rPr lang="en-US" sz="1800" dirty="0"/>
              <a:t>WC Regulatory Sandbox will provide proof of concept for the dynamic application, coordination and establishment of future sandboxes / test </a:t>
            </a:r>
            <a:r>
              <a:rPr lang="en-US" dirty="0"/>
              <a:t>s</a:t>
            </a:r>
            <a:r>
              <a:rPr lang="en-US" sz="1800" dirty="0"/>
              <a:t>ites within South African airspace</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ZA" dirty="0"/>
              <a:t>The development, testing and deployment of UTM technology supporting seamless UAS integration within South African airspace. As regulatory adaptation is data driven, sandbox operational data will continuously inform national regulatory evolution through the UAS-SB-WG.</a:t>
            </a:r>
          </a:p>
          <a:p>
            <a:pPr marL="285750" indent="-285750">
              <a:buFont typeface="Arial" panose="020B0604020202020204" pitchFamily="34" charset="0"/>
              <a:buChar char="•"/>
            </a:pPr>
            <a:endParaRPr lang="en-ZA" sz="1000" dirty="0"/>
          </a:p>
          <a:p>
            <a:pPr marL="285750" indent="-285750">
              <a:buFont typeface="Arial" panose="020B0604020202020204" pitchFamily="34" charset="0"/>
              <a:buChar char="•"/>
            </a:pPr>
            <a:r>
              <a:rPr lang="en-ZA" sz="1800" dirty="0"/>
              <a:t>A key requirement is defined in ICAO Doc 9854, Global Air Traffic Management Operational Concept (GATMOC) – “all aircraft will be known to the Air Traffic Management (ATM) system.”</a:t>
            </a:r>
          </a:p>
          <a:p>
            <a:endParaRPr lang="en-ZA" sz="1000" dirty="0"/>
          </a:p>
          <a:p>
            <a:pPr marL="285750" indent="-285750">
              <a:buFont typeface="Arial" panose="020B0604020202020204" pitchFamily="34" charset="0"/>
              <a:buChar char="•"/>
            </a:pPr>
            <a:r>
              <a:rPr lang="en-ZA" sz="1800" dirty="0"/>
              <a:t>WC sandbox is the pilot project for testing the requirements of the ATNS AIC</a:t>
            </a:r>
          </a:p>
        </p:txBody>
      </p:sp>
      <p:sp>
        <p:nvSpPr>
          <p:cNvPr id="4" name="TextBox 3">
            <a:extLst>
              <a:ext uri="{FF2B5EF4-FFF2-40B4-BE49-F238E27FC236}">
                <a16:creationId xmlns:a16="http://schemas.microsoft.com/office/drawing/2014/main" id="{79B8FCCB-4BA2-5808-0B53-4E2456EFBC56}"/>
              </a:ext>
            </a:extLst>
          </p:cNvPr>
          <p:cNvSpPr txBox="1"/>
          <p:nvPr/>
        </p:nvSpPr>
        <p:spPr>
          <a:xfrm>
            <a:off x="901146" y="253288"/>
            <a:ext cx="10932547" cy="523220"/>
          </a:xfrm>
          <a:prstGeom prst="rect">
            <a:avLst/>
          </a:prstGeom>
          <a:noFill/>
        </p:spPr>
        <p:txBody>
          <a:bodyPr wrap="square" rtlCol="0">
            <a:spAutoFit/>
          </a:bodyPr>
          <a:lstStyle/>
          <a:p>
            <a:r>
              <a:rPr lang="en-US" sz="2800" dirty="0">
                <a:solidFill>
                  <a:srgbClr val="001487"/>
                </a:solidFill>
                <a:latin typeface="Century Gothic" panose="020B0502020202020204" pitchFamily="34" charset="0"/>
              </a:rPr>
              <a:t>Address the overlying national airspace issues</a:t>
            </a:r>
          </a:p>
        </p:txBody>
      </p:sp>
      <p:sp>
        <p:nvSpPr>
          <p:cNvPr id="5" name="TextBox 4">
            <a:extLst>
              <a:ext uri="{FF2B5EF4-FFF2-40B4-BE49-F238E27FC236}">
                <a16:creationId xmlns:a16="http://schemas.microsoft.com/office/drawing/2014/main" id="{7E915708-49BE-8576-1973-835DE9230D6B}"/>
              </a:ext>
            </a:extLst>
          </p:cNvPr>
          <p:cNvSpPr txBox="1"/>
          <p:nvPr/>
        </p:nvSpPr>
        <p:spPr>
          <a:xfrm>
            <a:off x="176540" y="116275"/>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2</a:t>
            </a:r>
          </a:p>
        </p:txBody>
      </p:sp>
      <p:sp>
        <p:nvSpPr>
          <p:cNvPr id="2" name="Rectangle 1">
            <a:extLst>
              <a:ext uri="{FF2B5EF4-FFF2-40B4-BE49-F238E27FC236}">
                <a16:creationId xmlns:a16="http://schemas.microsoft.com/office/drawing/2014/main" id="{03F3F5E2-E6C5-6827-3E41-A1471B8A41C8}"/>
              </a:ext>
            </a:extLst>
          </p:cNvPr>
          <p:cNvSpPr/>
          <p:nvPr/>
        </p:nvSpPr>
        <p:spPr>
          <a:xfrm>
            <a:off x="0" y="4699481"/>
            <a:ext cx="12192000" cy="1200329"/>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426AC6C2-1904-FD95-6BF7-9681B1276788}"/>
              </a:ext>
            </a:extLst>
          </p:cNvPr>
          <p:cNvSpPr txBox="1"/>
          <p:nvPr/>
        </p:nvSpPr>
        <p:spPr>
          <a:xfrm>
            <a:off x="537366" y="4704709"/>
            <a:ext cx="11305443" cy="1200329"/>
          </a:xfrm>
          <a:prstGeom prst="rect">
            <a:avLst/>
          </a:prstGeom>
          <a:noFill/>
        </p:spPr>
        <p:txBody>
          <a:bodyPr wrap="square" rtlCol="0">
            <a:spAutoFit/>
          </a:bodyPr>
          <a:lstStyle/>
          <a:p>
            <a:r>
              <a:rPr lang="en-US" sz="1600" b="1" i="1" dirty="0">
                <a:solidFill>
                  <a:schemeClr val="bg1"/>
                </a:solidFill>
              </a:rPr>
              <a:t>Measure of Success </a:t>
            </a:r>
          </a:p>
          <a:p>
            <a:endParaRPr lang="en-US" sz="800" b="1" i="1" dirty="0">
              <a:solidFill>
                <a:schemeClr val="bg1"/>
              </a:solidFill>
            </a:endParaRPr>
          </a:p>
          <a:p>
            <a:r>
              <a:rPr lang="en-US" sz="1600" dirty="0">
                <a:solidFill>
                  <a:schemeClr val="bg1"/>
                </a:solidFill>
              </a:rPr>
              <a:t>ATNS AIC is approved by NASCOM and included in the sandbox as a standard and pilot for testing. This becomes the national standard for sandboxes in South Africa, serving as a benchmark for data-driven regulatory evolution and policy updates.</a:t>
            </a:r>
            <a:endParaRPr lang="en-US" sz="1600" dirty="0">
              <a:solidFill>
                <a:srgbClr val="FF0000"/>
              </a:solidFill>
            </a:endParaRPr>
          </a:p>
        </p:txBody>
      </p:sp>
      <p:pic>
        <p:nvPicPr>
          <p:cNvPr id="7" name="Picture 6">
            <a:extLst>
              <a:ext uri="{FF2B5EF4-FFF2-40B4-BE49-F238E27FC236}">
                <a16:creationId xmlns:a16="http://schemas.microsoft.com/office/drawing/2014/main" id="{57186467-DA41-8F9A-68CF-B69023BF7CA5}"/>
              </a:ext>
            </a:extLst>
          </p:cNvPr>
          <p:cNvPicPr>
            <a:picLocks noChangeAspect="1"/>
          </p:cNvPicPr>
          <p:nvPr/>
        </p:nvPicPr>
        <p:blipFill>
          <a:blip r:embed="rId2"/>
          <a:stretch>
            <a:fillRect/>
          </a:stretch>
        </p:blipFill>
        <p:spPr>
          <a:xfrm>
            <a:off x="152307" y="6236244"/>
            <a:ext cx="651978" cy="513260"/>
          </a:xfrm>
          <a:prstGeom prst="rect">
            <a:avLst/>
          </a:prstGeom>
        </p:spPr>
      </p:pic>
      <p:sp>
        <p:nvSpPr>
          <p:cNvPr id="8" name="TextBox 7">
            <a:extLst>
              <a:ext uri="{FF2B5EF4-FFF2-40B4-BE49-F238E27FC236}">
                <a16:creationId xmlns:a16="http://schemas.microsoft.com/office/drawing/2014/main" id="{D33227A7-12C0-3C22-74E8-7CB59FE0F83C}"/>
              </a:ext>
            </a:extLst>
          </p:cNvPr>
          <p:cNvSpPr txBox="1"/>
          <p:nvPr/>
        </p:nvSpPr>
        <p:spPr>
          <a:xfrm>
            <a:off x="78988" y="6001108"/>
            <a:ext cx="798617" cy="276999"/>
          </a:xfrm>
          <a:prstGeom prst="rect">
            <a:avLst/>
          </a:prstGeom>
          <a:noFill/>
        </p:spPr>
        <p:txBody>
          <a:bodyPr wrap="none" rtlCol="0">
            <a:spAutoFit/>
          </a:bodyPr>
          <a:lstStyle/>
          <a:p>
            <a:r>
              <a:rPr lang="en-US" sz="1200" dirty="0"/>
              <a:t>Aviation</a:t>
            </a:r>
          </a:p>
        </p:txBody>
      </p:sp>
      <p:sp>
        <p:nvSpPr>
          <p:cNvPr id="9" name="Round Same-side Corner of Rectangle 8">
            <a:extLst>
              <a:ext uri="{FF2B5EF4-FFF2-40B4-BE49-F238E27FC236}">
                <a16:creationId xmlns:a16="http://schemas.microsoft.com/office/drawing/2014/main" id="{0EC68B3F-03A8-AF0A-DC20-C4C9757DDED8}"/>
              </a:ext>
            </a:extLst>
          </p:cNvPr>
          <p:cNvSpPr/>
          <p:nvPr/>
        </p:nvSpPr>
        <p:spPr>
          <a:xfrm rot="5400000">
            <a:off x="102719" y="5912677"/>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BFD834B-215F-72DC-4B8C-0D038D5FCFC7}"/>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11" name="Picture 10">
            <a:extLst>
              <a:ext uri="{FF2B5EF4-FFF2-40B4-BE49-F238E27FC236}">
                <a16:creationId xmlns:a16="http://schemas.microsoft.com/office/drawing/2014/main" id="{CE009E9D-B03A-9B68-2DDC-E08669D6DAAE}"/>
              </a:ext>
            </a:extLst>
          </p:cNvPr>
          <p:cNvPicPr>
            <a:picLocks noChangeAspect="1"/>
          </p:cNvPicPr>
          <p:nvPr/>
        </p:nvPicPr>
        <p:blipFill>
          <a:blip r:embed="rId3"/>
          <a:srcRect l="7245" t="1319" r="9254"/>
          <a:stretch/>
        </p:blipFill>
        <p:spPr>
          <a:xfrm>
            <a:off x="10032043" y="420700"/>
            <a:ext cx="553844" cy="616028"/>
          </a:xfrm>
          <a:prstGeom prst="rect">
            <a:avLst/>
          </a:prstGeom>
        </p:spPr>
      </p:pic>
      <p:sp>
        <p:nvSpPr>
          <p:cNvPr id="12" name="Round Same-side Corner of Rectangle 11">
            <a:extLst>
              <a:ext uri="{FF2B5EF4-FFF2-40B4-BE49-F238E27FC236}">
                <a16:creationId xmlns:a16="http://schemas.microsoft.com/office/drawing/2014/main" id="{524B5E6F-4F7D-57E5-3ECB-A964F50E6E58}"/>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741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42814-5621-97C1-C6D8-C9CC47F6AC4F}"/>
              </a:ext>
            </a:extLst>
          </p:cNvPr>
          <p:cNvSpPr txBox="1"/>
          <p:nvPr/>
        </p:nvSpPr>
        <p:spPr>
          <a:xfrm>
            <a:off x="312464" y="236529"/>
            <a:ext cx="721652" cy="646331"/>
          </a:xfrm>
          <a:prstGeom prst="rect">
            <a:avLst/>
          </a:prstGeom>
          <a:noFill/>
        </p:spPr>
        <p:txBody>
          <a:bodyPr wrap="square" rtlCol="0">
            <a:spAutoFit/>
          </a:bodyPr>
          <a:lstStyle/>
          <a:p>
            <a:r>
              <a:rPr lang="en-US" sz="3600" b="1" dirty="0">
                <a:solidFill>
                  <a:srgbClr val="001487"/>
                </a:solidFill>
                <a:latin typeface="Arial" panose="020B0604020202020204" pitchFamily="34" charset="0"/>
                <a:cs typeface="Arial" panose="020B0604020202020204" pitchFamily="34" charset="0"/>
              </a:rPr>
              <a:t>3</a:t>
            </a:r>
          </a:p>
        </p:txBody>
      </p:sp>
      <p:pic>
        <p:nvPicPr>
          <p:cNvPr id="2" name="Picture 1">
            <a:extLst>
              <a:ext uri="{FF2B5EF4-FFF2-40B4-BE49-F238E27FC236}">
                <a16:creationId xmlns:a16="http://schemas.microsoft.com/office/drawing/2014/main" id="{E04026EB-9CB0-8AD5-AA50-D45748A112E1}"/>
              </a:ext>
            </a:extLst>
          </p:cNvPr>
          <p:cNvPicPr>
            <a:picLocks noChangeAspect="1"/>
          </p:cNvPicPr>
          <p:nvPr/>
        </p:nvPicPr>
        <p:blipFill>
          <a:blip r:embed="rId2"/>
          <a:stretch>
            <a:fillRect/>
          </a:stretch>
        </p:blipFill>
        <p:spPr>
          <a:xfrm>
            <a:off x="129638" y="6214634"/>
            <a:ext cx="651978" cy="513260"/>
          </a:xfrm>
          <a:prstGeom prst="rect">
            <a:avLst/>
          </a:prstGeom>
        </p:spPr>
      </p:pic>
      <p:sp>
        <p:nvSpPr>
          <p:cNvPr id="7" name="TextBox 6">
            <a:extLst>
              <a:ext uri="{FF2B5EF4-FFF2-40B4-BE49-F238E27FC236}">
                <a16:creationId xmlns:a16="http://schemas.microsoft.com/office/drawing/2014/main" id="{E9C42987-FF37-A72D-D644-E8BBD332C5E9}"/>
              </a:ext>
            </a:extLst>
          </p:cNvPr>
          <p:cNvSpPr txBox="1"/>
          <p:nvPr/>
        </p:nvSpPr>
        <p:spPr>
          <a:xfrm>
            <a:off x="56318" y="6027021"/>
            <a:ext cx="798617" cy="276999"/>
          </a:xfrm>
          <a:prstGeom prst="rect">
            <a:avLst/>
          </a:prstGeom>
          <a:noFill/>
        </p:spPr>
        <p:txBody>
          <a:bodyPr wrap="none" rtlCol="0">
            <a:spAutoFit/>
          </a:bodyPr>
          <a:lstStyle/>
          <a:p>
            <a:r>
              <a:rPr lang="en-US" sz="1200" dirty="0"/>
              <a:t>Aviation</a:t>
            </a:r>
          </a:p>
        </p:txBody>
      </p:sp>
      <p:sp>
        <p:nvSpPr>
          <p:cNvPr id="8" name="Round Same-side Corner of Rectangle 7">
            <a:extLst>
              <a:ext uri="{FF2B5EF4-FFF2-40B4-BE49-F238E27FC236}">
                <a16:creationId xmlns:a16="http://schemas.microsoft.com/office/drawing/2014/main" id="{32A6E628-B8B4-8511-7A90-D64F1E8BDF1C}"/>
              </a:ext>
            </a:extLst>
          </p:cNvPr>
          <p:cNvSpPr/>
          <p:nvPr/>
        </p:nvSpPr>
        <p:spPr>
          <a:xfrm rot="5400000">
            <a:off x="106246" y="5878748"/>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DCA4DFE-1D9B-3D2C-B2EF-EDDC9D69A1BA}"/>
              </a:ext>
            </a:extLst>
          </p:cNvPr>
          <p:cNvSpPr/>
          <p:nvPr/>
        </p:nvSpPr>
        <p:spPr>
          <a:xfrm>
            <a:off x="0" y="4811544"/>
            <a:ext cx="12192000" cy="1169923"/>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FE0953C8-BDE5-1BF9-F0E8-2FC8DB691CB7}"/>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13" name="Picture 12">
            <a:extLst>
              <a:ext uri="{FF2B5EF4-FFF2-40B4-BE49-F238E27FC236}">
                <a16:creationId xmlns:a16="http://schemas.microsoft.com/office/drawing/2014/main" id="{8D973B10-C044-AF44-5A06-FA8A173B7DEE}"/>
              </a:ext>
            </a:extLst>
          </p:cNvPr>
          <p:cNvPicPr>
            <a:picLocks noChangeAspect="1"/>
          </p:cNvPicPr>
          <p:nvPr/>
        </p:nvPicPr>
        <p:blipFill>
          <a:blip r:embed="rId3"/>
          <a:srcRect l="7245" t="1319" r="9254"/>
          <a:stretch/>
        </p:blipFill>
        <p:spPr>
          <a:xfrm>
            <a:off x="10032043" y="420700"/>
            <a:ext cx="553844" cy="616028"/>
          </a:xfrm>
          <a:prstGeom prst="rect">
            <a:avLst/>
          </a:prstGeom>
        </p:spPr>
      </p:pic>
      <p:sp>
        <p:nvSpPr>
          <p:cNvPr id="14" name="Round Same-side Corner of Rectangle 13">
            <a:extLst>
              <a:ext uri="{FF2B5EF4-FFF2-40B4-BE49-F238E27FC236}">
                <a16:creationId xmlns:a16="http://schemas.microsoft.com/office/drawing/2014/main" id="{D1CE8CA3-F30F-93E3-8AA9-5013E98F549C}"/>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5EBC554-49D5-2882-9291-0676DE75C08D}"/>
              </a:ext>
            </a:extLst>
          </p:cNvPr>
          <p:cNvSpPr txBox="1"/>
          <p:nvPr/>
        </p:nvSpPr>
        <p:spPr>
          <a:xfrm>
            <a:off x="919303" y="230023"/>
            <a:ext cx="8802443" cy="954107"/>
          </a:xfrm>
          <a:prstGeom prst="rect">
            <a:avLst/>
          </a:prstGeom>
          <a:noFill/>
        </p:spPr>
        <p:txBody>
          <a:bodyPr wrap="square" rtlCol="0">
            <a:spAutoFit/>
          </a:bodyPr>
          <a:lstStyle/>
          <a:p>
            <a:r>
              <a:rPr lang="en-US" sz="2800" dirty="0">
                <a:solidFill>
                  <a:srgbClr val="001487"/>
                </a:solidFill>
                <a:latin typeface="Century Gothic" panose="020B0502020202020204" pitchFamily="34" charset="0"/>
              </a:rPr>
              <a:t>Integrate Exemptions and Alternative Means of Compliance </a:t>
            </a:r>
            <a:endParaRPr lang="en-US" sz="2800" dirty="0">
              <a:latin typeface="Century Gothic" panose="020B0502020202020204" pitchFamily="34" charset="0"/>
            </a:endParaRPr>
          </a:p>
        </p:txBody>
      </p:sp>
      <p:sp>
        <p:nvSpPr>
          <p:cNvPr id="6" name="TextBox 5">
            <a:extLst>
              <a:ext uri="{FF2B5EF4-FFF2-40B4-BE49-F238E27FC236}">
                <a16:creationId xmlns:a16="http://schemas.microsoft.com/office/drawing/2014/main" id="{827376C5-2F0D-06BF-A5F8-E58E22544EAA}"/>
              </a:ext>
            </a:extLst>
          </p:cNvPr>
          <p:cNvSpPr txBox="1"/>
          <p:nvPr/>
        </p:nvSpPr>
        <p:spPr>
          <a:xfrm>
            <a:off x="455626" y="1230733"/>
            <a:ext cx="11387183" cy="3693319"/>
          </a:xfrm>
          <a:prstGeom prst="rect">
            <a:avLst/>
          </a:prstGeom>
          <a:noFill/>
        </p:spPr>
        <p:txBody>
          <a:bodyPr wrap="square">
            <a:spAutoFit/>
          </a:bodyPr>
          <a:lstStyle/>
          <a:p>
            <a:r>
              <a:rPr lang="en-US" sz="1800" b="1" dirty="0"/>
              <a:t>Exemption (SA Civil Aviation Regulations, Part 11)</a:t>
            </a:r>
          </a:p>
          <a:p>
            <a:pPr marL="285750" indent="-285750">
              <a:buFont typeface="Arial" panose="020B0604020202020204" pitchFamily="34" charset="0"/>
              <a:buChar char="•"/>
            </a:pPr>
            <a:r>
              <a:rPr lang="en-US" dirty="0"/>
              <a:t>An exemption is an application to deviate from specific Civil Aviation Regulation requirement(s)</a:t>
            </a:r>
            <a:endParaRPr lang="en-US" sz="1800" dirty="0"/>
          </a:p>
          <a:p>
            <a:pPr marL="285750" indent="-285750">
              <a:buFont typeface="Arial" panose="020B0604020202020204" pitchFamily="34" charset="0"/>
              <a:buChar char="•"/>
            </a:pPr>
            <a:r>
              <a:rPr lang="en-US" sz="1800" dirty="0"/>
              <a:t>Approval is subject to the terms and conditions specified by the CAA, including the maximum validity period which may not exceed 1 year.</a:t>
            </a:r>
          </a:p>
          <a:p>
            <a:pPr marL="285750" indent="-285750">
              <a:buFont typeface="Arial" panose="020B0604020202020204" pitchFamily="34" charset="0"/>
              <a:buChar char="•"/>
            </a:pPr>
            <a:r>
              <a:rPr lang="en-US" sz="1800" dirty="0"/>
              <a:t>Regulatory sandboxes benefit from a </a:t>
            </a:r>
            <a:r>
              <a:rPr lang="en-US" sz="1800" dirty="0" err="1"/>
              <a:t>digitalised</a:t>
            </a:r>
            <a:r>
              <a:rPr lang="en-US" sz="1800" dirty="0"/>
              <a:t> and automated process for exemption requests, faster approvals, iterative regulatory adaptation and improved compliance tracking.  </a:t>
            </a:r>
          </a:p>
          <a:p>
            <a:pPr marL="285750" indent="-285750">
              <a:buFont typeface="Arial" panose="020B0604020202020204" pitchFamily="34" charset="0"/>
              <a:buChar char="•"/>
            </a:pPr>
            <a:r>
              <a:rPr lang="en-US" dirty="0" err="1"/>
              <a:t>Digitalised</a:t>
            </a:r>
            <a:r>
              <a:rPr lang="en-US" dirty="0"/>
              <a:t> processes can also support real-time monitoring of exemption usage providing data-driven insights that inform regulatory updates and risk-based compliance adjustments.</a:t>
            </a:r>
            <a:endParaRPr lang="en-US" sz="1800" dirty="0"/>
          </a:p>
          <a:p>
            <a:pPr marL="285750" indent="-285750">
              <a:buFont typeface="Arial" panose="020B0604020202020204" pitchFamily="34" charset="0"/>
              <a:buChar char="•"/>
            </a:pPr>
            <a:endParaRPr lang="en-ZA" sz="1000" dirty="0"/>
          </a:p>
          <a:p>
            <a:r>
              <a:rPr lang="en-ZA" sz="1800" b="1" dirty="0"/>
              <a:t>Alternative Means of Compliance (</a:t>
            </a:r>
            <a:r>
              <a:rPr lang="en-US" sz="1800" b="1" dirty="0"/>
              <a:t>SA Civil Aviation Regulations, Part 11)</a:t>
            </a:r>
            <a:endParaRPr lang="en-ZA" sz="1800" b="1" dirty="0"/>
          </a:p>
          <a:p>
            <a:pPr marL="285750" indent="-285750">
              <a:buFont typeface="Arial" panose="020B0604020202020204" pitchFamily="34" charset="0"/>
              <a:buChar char="•"/>
            </a:pPr>
            <a:r>
              <a:rPr lang="en-ZA" dirty="0"/>
              <a:t>An application submitted for recognition of alternative means of compliance, may be approved by SA CAA if, on good cause shown, the SA CAA is satisfied that aviation safety will not be jeopardised.</a:t>
            </a:r>
            <a:endParaRPr lang="en-ZA" sz="1800" dirty="0"/>
          </a:p>
        </p:txBody>
      </p:sp>
      <p:sp>
        <p:nvSpPr>
          <p:cNvPr id="16" name="TextBox 15">
            <a:extLst>
              <a:ext uri="{FF2B5EF4-FFF2-40B4-BE49-F238E27FC236}">
                <a16:creationId xmlns:a16="http://schemas.microsoft.com/office/drawing/2014/main" id="{9E9BBF89-86C0-3BBB-640A-AEF14313DD10}"/>
              </a:ext>
            </a:extLst>
          </p:cNvPr>
          <p:cNvSpPr txBox="1"/>
          <p:nvPr/>
        </p:nvSpPr>
        <p:spPr>
          <a:xfrm>
            <a:off x="537366" y="4819013"/>
            <a:ext cx="11654634" cy="1231106"/>
          </a:xfrm>
          <a:prstGeom prst="rect">
            <a:avLst/>
          </a:prstGeom>
          <a:noFill/>
        </p:spPr>
        <p:txBody>
          <a:bodyPr wrap="square" rtlCol="0">
            <a:spAutoFit/>
          </a:bodyPr>
          <a:lstStyle/>
          <a:p>
            <a:r>
              <a:rPr lang="en-US" sz="1600" b="1" i="1" dirty="0">
                <a:solidFill>
                  <a:schemeClr val="bg1"/>
                </a:solidFill>
              </a:rPr>
              <a:t>Measure of Success </a:t>
            </a:r>
          </a:p>
          <a:p>
            <a:endParaRPr lang="en-US" sz="800" b="1" i="1" dirty="0">
              <a:solidFill>
                <a:schemeClr val="bg1"/>
              </a:solidFill>
            </a:endParaRPr>
          </a:p>
          <a:p>
            <a:r>
              <a:rPr lang="en-US" sz="1600" dirty="0">
                <a:solidFill>
                  <a:schemeClr val="bg1"/>
                </a:solidFill>
              </a:rPr>
              <a:t>SACAA approves Exemption and/or Alternative Means of Compliance applications to fast-track the implementation of the WC Regulatory Sandbox until a broader regulatory amendment is completed  and the use of digital tools for real-time exemption tracking and automated compliance reporting is implemented.</a:t>
            </a:r>
          </a:p>
        </p:txBody>
      </p:sp>
    </p:spTree>
    <p:extLst>
      <p:ext uri="{BB962C8B-B14F-4D97-AF65-F5344CB8AC3E}">
        <p14:creationId xmlns:p14="http://schemas.microsoft.com/office/powerpoint/2010/main" val="2891732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6212B9-DF74-E124-E64B-A627D7955E84}"/>
              </a:ext>
            </a:extLst>
          </p:cNvPr>
          <p:cNvSpPr txBox="1"/>
          <p:nvPr/>
        </p:nvSpPr>
        <p:spPr>
          <a:xfrm>
            <a:off x="890578" y="228394"/>
            <a:ext cx="8428833" cy="954107"/>
          </a:xfrm>
          <a:prstGeom prst="rect">
            <a:avLst/>
          </a:prstGeom>
          <a:noFill/>
        </p:spPr>
        <p:txBody>
          <a:bodyPr wrap="square" rtlCol="0">
            <a:spAutoFit/>
          </a:bodyPr>
          <a:lstStyle/>
          <a:p>
            <a:r>
              <a:rPr lang="en-US" sz="2800" dirty="0">
                <a:solidFill>
                  <a:srgbClr val="001487"/>
                </a:solidFill>
                <a:latin typeface="Century Gothic" panose="020B0502020202020204" pitchFamily="34" charset="0"/>
              </a:rPr>
              <a:t>Create a Sandbox Experimental Test Flight Authority</a:t>
            </a:r>
          </a:p>
        </p:txBody>
      </p:sp>
      <p:sp>
        <p:nvSpPr>
          <p:cNvPr id="4" name="TextBox 3">
            <a:extLst>
              <a:ext uri="{FF2B5EF4-FFF2-40B4-BE49-F238E27FC236}">
                <a16:creationId xmlns:a16="http://schemas.microsoft.com/office/drawing/2014/main" id="{5B20F044-E1B1-DEA6-E8B7-187F5F673F7D}"/>
              </a:ext>
            </a:extLst>
          </p:cNvPr>
          <p:cNvSpPr txBox="1"/>
          <p:nvPr/>
        </p:nvSpPr>
        <p:spPr>
          <a:xfrm>
            <a:off x="305973" y="228394"/>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4</a:t>
            </a:r>
          </a:p>
        </p:txBody>
      </p:sp>
      <p:sp>
        <p:nvSpPr>
          <p:cNvPr id="2" name="TextBox 1">
            <a:extLst>
              <a:ext uri="{FF2B5EF4-FFF2-40B4-BE49-F238E27FC236}">
                <a16:creationId xmlns:a16="http://schemas.microsoft.com/office/drawing/2014/main" id="{E668D7F7-2CDC-34F0-6F6B-4150ECC3D946}"/>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7" name="Picture 6">
            <a:extLst>
              <a:ext uri="{FF2B5EF4-FFF2-40B4-BE49-F238E27FC236}">
                <a16:creationId xmlns:a16="http://schemas.microsoft.com/office/drawing/2014/main" id="{F775040F-98BB-878D-DC8E-AAC602FE4986}"/>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8" name="Round Same-side Corner of Rectangle 7">
            <a:extLst>
              <a:ext uri="{FF2B5EF4-FFF2-40B4-BE49-F238E27FC236}">
                <a16:creationId xmlns:a16="http://schemas.microsoft.com/office/drawing/2014/main" id="{5F453EAE-3FA7-BDDE-208A-5BDA27CD00AD}"/>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DF46F62-0417-B38C-975B-5BECA82A0707}"/>
              </a:ext>
            </a:extLst>
          </p:cNvPr>
          <p:cNvPicPr>
            <a:picLocks noChangeAspect="1"/>
          </p:cNvPicPr>
          <p:nvPr/>
        </p:nvPicPr>
        <p:blipFill>
          <a:blip r:embed="rId3"/>
          <a:stretch>
            <a:fillRect/>
          </a:stretch>
        </p:blipFill>
        <p:spPr>
          <a:xfrm>
            <a:off x="129638" y="6214634"/>
            <a:ext cx="651978" cy="513260"/>
          </a:xfrm>
          <a:prstGeom prst="rect">
            <a:avLst/>
          </a:prstGeom>
        </p:spPr>
      </p:pic>
      <p:sp>
        <p:nvSpPr>
          <p:cNvPr id="10" name="TextBox 9">
            <a:extLst>
              <a:ext uri="{FF2B5EF4-FFF2-40B4-BE49-F238E27FC236}">
                <a16:creationId xmlns:a16="http://schemas.microsoft.com/office/drawing/2014/main" id="{9C36B490-EE7B-046B-D262-58E717969732}"/>
              </a:ext>
            </a:extLst>
          </p:cNvPr>
          <p:cNvSpPr txBox="1"/>
          <p:nvPr/>
        </p:nvSpPr>
        <p:spPr>
          <a:xfrm>
            <a:off x="56318" y="6027021"/>
            <a:ext cx="798617" cy="276999"/>
          </a:xfrm>
          <a:prstGeom prst="rect">
            <a:avLst/>
          </a:prstGeom>
          <a:noFill/>
        </p:spPr>
        <p:txBody>
          <a:bodyPr wrap="none" rtlCol="0">
            <a:spAutoFit/>
          </a:bodyPr>
          <a:lstStyle/>
          <a:p>
            <a:r>
              <a:rPr lang="en-US" sz="1200" dirty="0"/>
              <a:t>Aviation</a:t>
            </a:r>
          </a:p>
        </p:txBody>
      </p:sp>
      <p:sp>
        <p:nvSpPr>
          <p:cNvPr id="11" name="Round Same-side Corner of Rectangle 10">
            <a:extLst>
              <a:ext uri="{FF2B5EF4-FFF2-40B4-BE49-F238E27FC236}">
                <a16:creationId xmlns:a16="http://schemas.microsoft.com/office/drawing/2014/main" id="{9FE6AB02-6B44-CFE0-C086-EE1EA3074F4C}"/>
              </a:ext>
            </a:extLst>
          </p:cNvPr>
          <p:cNvSpPr/>
          <p:nvPr/>
        </p:nvSpPr>
        <p:spPr>
          <a:xfrm rot="5400000">
            <a:off x="106246" y="5878748"/>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C941D6-FF81-D987-5EB9-DCECA69BF568}"/>
              </a:ext>
            </a:extLst>
          </p:cNvPr>
          <p:cNvSpPr/>
          <p:nvPr/>
        </p:nvSpPr>
        <p:spPr>
          <a:xfrm>
            <a:off x="0" y="4813785"/>
            <a:ext cx="12192000" cy="1015663"/>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0E60133A-AE3A-0CCA-F261-D451AB183EF9}"/>
              </a:ext>
            </a:extLst>
          </p:cNvPr>
          <p:cNvSpPr txBox="1"/>
          <p:nvPr/>
        </p:nvSpPr>
        <p:spPr>
          <a:xfrm>
            <a:off x="455626" y="1365213"/>
            <a:ext cx="10836877" cy="3354765"/>
          </a:xfrm>
          <a:prstGeom prst="rect">
            <a:avLst/>
          </a:prstGeom>
          <a:noFill/>
        </p:spPr>
        <p:txBody>
          <a:bodyPr wrap="square" rtlCol="0">
            <a:spAutoFit/>
          </a:bodyPr>
          <a:lstStyle/>
          <a:p>
            <a:r>
              <a:rPr lang="en-US" dirty="0"/>
              <a:t>With reference to the </a:t>
            </a:r>
            <a:r>
              <a:rPr lang="en-US" b="1" dirty="0"/>
              <a:t>Technical Guidance Material (TGM) for RPAS Proving Flight Authorization (18 July 2022) </a:t>
            </a:r>
            <a:r>
              <a:rPr lang="en-US" dirty="0"/>
              <a:t>published on the SACAA website.</a:t>
            </a:r>
            <a:endParaRPr lang="en-US" b="1" dirty="0"/>
          </a:p>
          <a:p>
            <a:endParaRPr lang="en-US" dirty="0"/>
          </a:p>
          <a:p>
            <a:pPr marL="285750" indent="-285750">
              <a:buFont typeface="Arial" panose="020B0604020202020204" pitchFamily="34" charset="0"/>
              <a:buChar char="•"/>
            </a:pPr>
            <a:r>
              <a:rPr lang="en-US" dirty="0"/>
              <a:t>Purpose: to provide procedural guidelines to applicants regarding the process and data required for an UAS Proving Flight Authorization – </a:t>
            </a:r>
            <a:r>
              <a:rPr lang="en-US" b="1" dirty="0"/>
              <a:t>currently only UAS designers and manufacturers can apply</a:t>
            </a:r>
            <a:r>
              <a:rPr lang="en-US" dirty="0"/>
              <a:t>.</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Strict Requirements include a Certificate of Registration from SACAA; Pilot licensing; System Safety Assessment and Airspace approvals which are </a:t>
            </a:r>
            <a:r>
              <a:rPr lang="en-US" b="1" dirty="0"/>
              <a:t>costly and time-consuming</a:t>
            </a:r>
            <a:r>
              <a:rPr lang="en-US" dirty="0"/>
              <a:t>.</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Validity: Issued on a </a:t>
            </a:r>
            <a:r>
              <a:rPr lang="en-US" b="1" dirty="0"/>
              <a:t>case-by-case</a:t>
            </a:r>
            <a:r>
              <a:rPr lang="en-US" dirty="0"/>
              <a:t> basis for a period determined by the SACAA.</a:t>
            </a:r>
          </a:p>
          <a:p>
            <a:endParaRPr lang="en-US" sz="1400" dirty="0"/>
          </a:p>
        </p:txBody>
      </p:sp>
      <p:sp>
        <p:nvSpPr>
          <p:cNvPr id="6" name="TextBox 5">
            <a:extLst>
              <a:ext uri="{FF2B5EF4-FFF2-40B4-BE49-F238E27FC236}">
                <a16:creationId xmlns:a16="http://schemas.microsoft.com/office/drawing/2014/main" id="{01E6C607-7F64-874B-3987-CE45CF70560D}"/>
              </a:ext>
            </a:extLst>
          </p:cNvPr>
          <p:cNvSpPr txBox="1"/>
          <p:nvPr/>
        </p:nvSpPr>
        <p:spPr>
          <a:xfrm>
            <a:off x="537366" y="4819013"/>
            <a:ext cx="11305443" cy="984885"/>
          </a:xfrm>
          <a:prstGeom prst="rect">
            <a:avLst/>
          </a:prstGeom>
          <a:noFill/>
        </p:spPr>
        <p:txBody>
          <a:bodyPr wrap="square" rtlCol="0">
            <a:spAutoFit/>
          </a:bodyPr>
          <a:lstStyle/>
          <a:p>
            <a:r>
              <a:rPr lang="en-US" sz="1600" b="1" i="1" dirty="0">
                <a:solidFill>
                  <a:schemeClr val="bg1"/>
                </a:solidFill>
              </a:rPr>
              <a:t>Measure of Success </a:t>
            </a:r>
          </a:p>
          <a:p>
            <a:endParaRPr lang="en-US" sz="1000" b="1" i="1" dirty="0">
              <a:solidFill>
                <a:schemeClr val="bg1"/>
              </a:solidFill>
            </a:endParaRPr>
          </a:p>
          <a:p>
            <a:r>
              <a:rPr lang="en-US" sz="1600" dirty="0">
                <a:solidFill>
                  <a:schemeClr val="bg1"/>
                </a:solidFill>
              </a:rPr>
              <a:t>Simplify and streamline the current Proving Flight Authorization process to prevent bottlenecks. Include UAS and related technology/equipment testing by participants other than designers and manufacturers.</a:t>
            </a:r>
          </a:p>
        </p:txBody>
      </p:sp>
    </p:spTree>
    <p:extLst>
      <p:ext uri="{BB962C8B-B14F-4D97-AF65-F5344CB8AC3E}">
        <p14:creationId xmlns:p14="http://schemas.microsoft.com/office/powerpoint/2010/main" val="16589943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6254DB-649F-48FC-14AB-2D9409F09B49}"/>
              </a:ext>
            </a:extLst>
          </p:cNvPr>
          <p:cNvSpPr txBox="1"/>
          <p:nvPr/>
        </p:nvSpPr>
        <p:spPr>
          <a:xfrm>
            <a:off x="571332" y="275505"/>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5</a:t>
            </a:r>
          </a:p>
        </p:txBody>
      </p:sp>
      <p:sp>
        <p:nvSpPr>
          <p:cNvPr id="2" name="TextBox 1">
            <a:extLst>
              <a:ext uri="{FF2B5EF4-FFF2-40B4-BE49-F238E27FC236}">
                <a16:creationId xmlns:a16="http://schemas.microsoft.com/office/drawing/2014/main" id="{7615357E-1532-4B03-9116-107E604B923A}"/>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6" name="Picture 5">
            <a:extLst>
              <a:ext uri="{FF2B5EF4-FFF2-40B4-BE49-F238E27FC236}">
                <a16:creationId xmlns:a16="http://schemas.microsoft.com/office/drawing/2014/main" id="{2FC58D74-D121-9B31-5E9A-CB3396E74E0E}"/>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7" name="Round Same-side Corner of Rectangle 6">
            <a:extLst>
              <a:ext uri="{FF2B5EF4-FFF2-40B4-BE49-F238E27FC236}">
                <a16:creationId xmlns:a16="http://schemas.microsoft.com/office/drawing/2014/main" id="{7619A80A-B5CF-3AEB-7A14-C762793A8BD9}"/>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182D6-6C9E-764C-FD21-16FE5725EFAE}"/>
              </a:ext>
            </a:extLst>
          </p:cNvPr>
          <p:cNvPicPr>
            <a:picLocks noChangeAspect="1"/>
          </p:cNvPicPr>
          <p:nvPr/>
        </p:nvPicPr>
        <p:blipFill>
          <a:blip r:embed="rId3"/>
          <a:stretch>
            <a:fillRect/>
          </a:stretch>
        </p:blipFill>
        <p:spPr>
          <a:xfrm>
            <a:off x="129638" y="6214634"/>
            <a:ext cx="651978" cy="513260"/>
          </a:xfrm>
          <a:prstGeom prst="rect">
            <a:avLst/>
          </a:prstGeom>
        </p:spPr>
      </p:pic>
      <p:sp>
        <p:nvSpPr>
          <p:cNvPr id="9" name="TextBox 8">
            <a:extLst>
              <a:ext uri="{FF2B5EF4-FFF2-40B4-BE49-F238E27FC236}">
                <a16:creationId xmlns:a16="http://schemas.microsoft.com/office/drawing/2014/main" id="{4EE66A09-B0AB-9A72-2E80-743EB800230C}"/>
              </a:ext>
            </a:extLst>
          </p:cNvPr>
          <p:cNvSpPr txBox="1"/>
          <p:nvPr/>
        </p:nvSpPr>
        <p:spPr>
          <a:xfrm>
            <a:off x="56318" y="6027021"/>
            <a:ext cx="798617" cy="276999"/>
          </a:xfrm>
          <a:prstGeom prst="rect">
            <a:avLst/>
          </a:prstGeom>
          <a:noFill/>
        </p:spPr>
        <p:txBody>
          <a:bodyPr wrap="none" rtlCol="0">
            <a:spAutoFit/>
          </a:bodyPr>
          <a:lstStyle/>
          <a:p>
            <a:r>
              <a:rPr lang="en-US" sz="1200" dirty="0"/>
              <a:t>Aviation</a:t>
            </a:r>
          </a:p>
        </p:txBody>
      </p:sp>
      <p:sp>
        <p:nvSpPr>
          <p:cNvPr id="10" name="Round Same-side Corner of Rectangle 9">
            <a:extLst>
              <a:ext uri="{FF2B5EF4-FFF2-40B4-BE49-F238E27FC236}">
                <a16:creationId xmlns:a16="http://schemas.microsoft.com/office/drawing/2014/main" id="{8B64FA8D-41E4-A3C6-2FC6-7D794DA8B501}"/>
              </a:ext>
            </a:extLst>
          </p:cNvPr>
          <p:cNvSpPr/>
          <p:nvPr/>
        </p:nvSpPr>
        <p:spPr>
          <a:xfrm rot="5400000">
            <a:off x="106246" y="5878748"/>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EC67AF4-1C33-082D-B265-7DBEDE3A66EF}"/>
              </a:ext>
            </a:extLst>
          </p:cNvPr>
          <p:cNvSpPr/>
          <p:nvPr/>
        </p:nvSpPr>
        <p:spPr>
          <a:xfrm>
            <a:off x="0" y="4813785"/>
            <a:ext cx="12192000" cy="1015663"/>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8341AFD5-14D0-C4A1-ED7E-D0B960559CA9}"/>
              </a:ext>
            </a:extLst>
          </p:cNvPr>
          <p:cNvSpPr txBox="1"/>
          <p:nvPr/>
        </p:nvSpPr>
        <p:spPr>
          <a:xfrm>
            <a:off x="537366" y="4819013"/>
            <a:ext cx="11305443" cy="984885"/>
          </a:xfrm>
          <a:prstGeom prst="rect">
            <a:avLst/>
          </a:prstGeom>
          <a:noFill/>
        </p:spPr>
        <p:txBody>
          <a:bodyPr wrap="square" rtlCol="0">
            <a:spAutoFit/>
          </a:bodyPr>
          <a:lstStyle/>
          <a:p>
            <a:r>
              <a:rPr lang="en-US" sz="1600" b="1" i="1" dirty="0">
                <a:solidFill>
                  <a:schemeClr val="bg1"/>
                </a:solidFill>
              </a:rPr>
              <a:t>Measure of Success </a:t>
            </a:r>
          </a:p>
          <a:p>
            <a:endParaRPr lang="en-US" sz="1000" b="1" i="1" dirty="0">
              <a:solidFill>
                <a:schemeClr val="bg1"/>
              </a:solidFill>
            </a:endParaRPr>
          </a:p>
          <a:p>
            <a:r>
              <a:rPr lang="en-US" sz="1600" dirty="0">
                <a:solidFill>
                  <a:schemeClr val="bg1"/>
                </a:solidFill>
              </a:rPr>
              <a:t>An operational and strategic plan for the introduction of UTM into the sandbox as a testing space for the digital systems for the future, with key milestones towards long-term integrated traffic management.</a:t>
            </a:r>
          </a:p>
        </p:txBody>
      </p:sp>
      <p:sp>
        <p:nvSpPr>
          <p:cNvPr id="5" name="TextBox 4">
            <a:extLst>
              <a:ext uri="{FF2B5EF4-FFF2-40B4-BE49-F238E27FC236}">
                <a16:creationId xmlns:a16="http://schemas.microsoft.com/office/drawing/2014/main" id="{DEFC6E82-5720-0D24-7814-10FE31DC3E20}"/>
              </a:ext>
            </a:extLst>
          </p:cNvPr>
          <p:cNvSpPr txBox="1"/>
          <p:nvPr/>
        </p:nvSpPr>
        <p:spPr>
          <a:xfrm>
            <a:off x="455626" y="1361738"/>
            <a:ext cx="11342657" cy="3354765"/>
          </a:xfrm>
          <a:prstGeom prst="rect">
            <a:avLst/>
          </a:prstGeom>
          <a:noFill/>
        </p:spPr>
        <p:txBody>
          <a:bodyPr wrap="square" rtlCol="0">
            <a:spAutoFit/>
          </a:bodyPr>
          <a:lstStyle/>
          <a:p>
            <a:r>
              <a:rPr lang="en-US" b="1" dirty="0"/>
              <a:t>Why UTM?</a:t>
            </a:r>
          </a:p>
          <a:p>
            <a:r>
              <a:rPr lang="en-US" dirty="0"/>
              <a:t>Requiring Air Traffic Controllers to coordinate and manage separation between aircraft and drones via voice-communication is not an option and prohibits safe airspace integration of UAS at scale.</a:t>
            </a:r>
          </a:p>
          <a:p>
            <a:endParaRPr lang="en-US" dirty="0"/>
          </a:p>
          <a:p>
            <a:r>
              <a:rPr lang="en-US" b="1" dirty="0"/>
              <a:t>What is UTM?</a:t>
            </a:r>
          </a:p>
          <a:p>
            <a:r>
              <a:rPr lang="en-US" dirty="0"/>
              <a:t>Unmanned Traffic Management is a digital system that coordinate and manage drone operations in shared airspace (similar to how Air Traffic Controllers would manage aircraft). Communication is through a network of digital systems (air, ground or space-based communication, navigation and surveillance).  </a:t>
            </a:r>
          </a:p>
          <a:p>
            <a:pPr marL="285750" indent="-285750">
              <a:buFont typeface="Arial" panose="020B0604020202020204" pitchFamily="34" charset="0"/>
              <a:buChar char="•"/>
            </a:pPr>
            <a:endParaRPr lang="en-US" sz="1400" dirty="0"/>
          </a:p>
          <a:p>
            <a:r>
              <a:rPr lang="en-ZA" dirty="0"/>
              <a:t>WC Sandbox is the pilot project for testing UTM CONOPS and system requirements, including digital governance tools, automated approval systems and integrated UTM-ATM systems.</a:t>
            </a:r>
          </a:p>
        </p:txBody>
      </p:sp>
      <p:sp>
        <p:nvSpPr>
          <p:cNvPr id="13" name="TextBox 12">
            <a:extLst>
              <a:ext uri="{FF2B5EF4-FFF2-40B4-BE49-F238E27FC236}">
                <a16:creationId xmlns:a16="http://schemas.microsoft.com/office/drawing/2014/main" id="{6908C54E-9243-1D02-DE0D-3D3D060A940F}"/>
              </a:ext>
            </a:extLst>
          </p:cNvPr>
          <p:cNvSpPr txBox="1"/>
          <p:nvPr/>
        </p:nvSpPr>
        <p:spPr>
          <a:xfrm>
            <a:off x="1274761" y="362077"/>
            <a:ext cx="8428833" cy="954107"/>
          </a:xfrm>
          <a:prstGeom prst="rect">
            <a:avLst/>
          </a:prstGeom>
          <a:noFill/>
        </p:spPr>
        <p:txBody>
          <a:bodyPr wrap="square" rtlCol="0">
            <a:spAutoFit/>
          </a:bodyPr>
          <a:lstStyle/>
          <a:p>
            <a:r>
              <a:rPr lang="en-US" sz="2800" dirty="0">
                <a:solidFill>
                  <a:srgbClr val="001487"/>
                </a:solidFill>
                <a:latin typeface="Century Gothic" panose="020B0502020202020204" pitchFamily="34" charset="0"/>
              </a:rPr>
              <a:t>Introduce Unmanned Traffic Management (UTM) </a:t>
            </a:r>
          </a:p>
        </p:txBody>
      </p:sp>
    </p:spTree>
    <p:extLst>
      <p:ext uri="{BB962C8B-B14F-4D97-AF65-F5344CB8AC3E}">
        <p14:creationId xmlns:p14="http://schemas.microsoft.com/office/powerpoint/2010/main" val="387270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86B381-1145-D23B-C091-026DF817CC4B}"/>
              </a:ext>
            </a:extLst>
          </p:cNvPr>
          <p:cNvSpPr txBox="1"/>
          <p:nvPr/>
        </p:nvSpPr>
        <p:spPr>
          <a:xfrm>
            <a:off x="879345" y="121455"/>
            <a:ext cx="8428833" cy="954107"/>
          </a:xfrm>
          <a:prstGeom prst="rect">
            <a:avLst/>
          </a:prstGeom>
          <a:noFill/>
        </p:spPr>
        <p:txBody>
          <a:bodyPr wrap="square" rtlCol="0">
            <a:spAutoFit/>
          </a:bodyPr>
          <a:lstStyle/>
          <a:p>
            <a:r>
              <a:rPr lang="en-US" sz="2800" dirty="0">
                <a:solidFill>
                  <a:srgbClr val="001487"/>
                </a:solidFill>
                <a:latin typeface="Century Gothic" panose="020B0502020202020204" pitchFamily="34" charset="0"/>
              </a:rPr>
              <a:t>Develop an Integration &amp; </a:t>
            </a:r>
            <a:r>
              <a:rPr lang="en-US" sz="2800" dirty="0" err="1">
                <a:solidFill>
                  <a:srgbClr val="001487"/>
                </a:solidFill>
                <a:latin typeface="Century Gothic" panose="020B0502020202020204" pitchFamily="34" charset="0"/>
              </a:rPr>
              <a:t>Commercialisation</a:t>
            </a:r>
            <a:r>
              <a:rPr lang="en-US" sz="2800" dirty="0">
                <a:solidFill>
                  <a:srgbClr val="001487"/>
                </a:solidFill>
                <a:latin typeface="Century Gothic" panose="020B0502020202020204" pitchFamily="34" charset="0"/>
              </a:rPr>
              <a:t> Process</a:t>
            </a:r>
          </a:p>
        </p:txBody>
      </p:sp>
      <p:sp>
        <p:nvSpPr>
          <p:cNvPr id="6" name="TextBox 5">
            <a:extLst>
              <a:ext uri="{FF2B5EF4-FFF2-40B4-BE49-F238E27FC236}">
                <a16:creationId xmlns:a16="http://schemas.microsoft.com/office/drawing/2014/main" id="{23416EB0-2C92-BE9F-B69C-6B2CD73DE643}"/>
              </a:ext>
            </a:extLst>
          </p:cNvPr>
          <p:cNvSpPr txBox="1"/>
          <p:nvPr/>
        </p:nvSpPr>
        <p:spPr>
          <a:xfrm>
            <a:off x="175916" y="34883"/>
            <a:ext cx="721652" cy="646331"/>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6</a:t>
            </a:r>
          </a:p>
        </p:txBody>
      </p:sp>
      <p:pic>
        <p:nvPicPr>
          <p:cNvPr id="2" name="Picture 1">
            <a:extLst>
              <a:ext uri="{FF2B5EF4-FFF2-40B4-BE49-F238E27FC236}">
                <a16:creationId xmlns:a16="http://schemas.microsoft.com/office/drawing/2014/main" id="{B0B8CCC5-9564-7FA1-078E-8C23776D8DA9}"/>
              </a:ext>
            </a:extLst>
          </p:cNvPr>
          <p:cNvPicPr>
            <a:picLocks noChangeAspect="1"/>
          </p:cNvPicPr>
          <p:nvPr/>
        </p:nvPicPr>
        <p:blipFill>
          <a:blip r:embed="rId2"/>
          <a:stretch>
            <a:fillRect/>
          </a:stretch>
        </p:blipFill>
        <p:spPr>
          <a:xfrm>
            <a:off x="129638" y="6214634"/>
            <a:ext cx="651978" cy="513260"/>
          </a:xfrm>
          <a:prstGeom prst="rect">
            <a:avLst/>
          </a:prstGeom>
        </p:spPr>
      </p:pic>
      <p:sp>
        <p:nvSpPr>
          <p:cNvPr id="3" name="TextBox 2">
            <a:extLst>
              <a:ext uri="{FF2B5EF4-FFF2-40B4-BE49-F238E27FC236}">
                <a16:creationId xmlns:a16="http://schemas.microsoft.com/office/drawing/2014/main" id="{4AE4D816-2CA5-C341-4983-5E385274099E}"/>
              </a:ext>
            </a:extLst>
          </p:cNvPr>
          <p:cNvSpPr txBox="1"/>
          <p:nvPr/>
        </p:nvSpPr>
        <p:spPr>
          <a:xfrm>
            <a:off x="56318" y="6027021"/>
            <a:ext cx="798617" cy="276999"/>
          </a:xfrm>
          <a:prstGeom prst="rect">
            <a:avLst/>
          </a:prstGeom>
          <a:noFill/>
        </p:spPr>
        <p:txBody>
          <a:bodyPr wrap="none" rtlCol="0">
            <a:spAutoFit/>
          </a:bodyPr>
          <a:lstStyle/>
          <a:p>
            <a:r>
              <a:rPr lang="en-US" sz="1200" dirty="0"/>
              <a:t>Aviation</a:t>
            </a:r>
          </a:p>
        </p:txBody>
      </p:sp>
      <p:sp>
        <p:nvSpPr>
          <p:cNvPr id="7" name="Round Same-side Corner of Rectangle 6">
            <a:extLst>
              <a:ext uri="{FF2B5EF4-FFF2-40B4-BE49-F238E27FC236}">
                <a16:creationId xmlns:a16="http://schemas.microsoft.com/office/drawing/2014/main" id="{D544293E-F2E3-492B-6895-DEDEF693D8DE}"/>
              </a:ext>
            </a:extLst>
          </p:cNvPr>
          <p:cNvSpPr/>
          <p:nvPr/>
        </p:nvSpPr>
        <p:spPr>
          <a:xfrm rot="5400000">
            <a:off x="106246" y="5878748"/>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CFA3E1-9186-AFDC-135C-D83D3C9BD089}"/>
              </a:ext>
            </a:extLst>
          </p:cNvPr>
          <p:cNvSpPr/>
          <p:nvPr/>
        </p:nvSpPr>
        <p:spPr>
          <a:xfrm>
            <a:off x="0" y="4689091"/>
            <a:ext cx="12192000" cy="1231106"/>
          </a:xfrm>
          <a:prstGeom prst="rect">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extBox 9">
            <a:extLst>
              <a:ext uri="{FF2B5EF4-FFF2-40B4-BE49-F238E27FC236}">
                <a16:creationId xmlns:a16="http://schemas.microsoft.com/office/drawing/2014/main" id="{B3097CF3-47D0-6D89-892C-9AEE95DA8F34}"/>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11" name="Picture 10">
            <a:extLst>
              <a:ext uri="{FF2B5EF4-FFF2-40B4-BE49-F238E27FC236}">
                <a16:creationId xmlns:a16="http://schemas.microsoft.com/office/drawing/2014/main" id="{E5E7331E-1F86-1A60-B155-180ECE1BA2D7}"/>
              </a:ext>
            </a:extLst>
          </p:cNvPr>
          <p:cNvPicPr>
            <a:picLocks noChangeAspect="1"/>
          </p:cNvPicPr>
          <p:nvPr/>
        </p:nvPicPr>
        <p:blipFill>
          <a:blip r:embed="rId3"/>
          <a:srcRect l="7245" t="1319" r="9254"/>
          <a:stretch/>
        </p:blipFill>
        <p:spPr>
          <a:xfrm>
            <a:off x="10032043" y="420700"/>
            <a:ext cx="553844" cy="616028"/>
          </a:xfrm>
          <a:prstGeom prst="rect">
            <a:avLst/>
          </a:prstGeom>
        </p:spPr>
      </p:pic>
      <p:sp>
        <p:nvSpPr>
          <p:cNvPr id="12" name="Round Same-side Corner of Rectangle 11">
            <a:extLst>
              <a:ext uri="{FF2B5EF4-FFF2-40B4-BE49-F238E27FC236}">
                <a16:creationId xmlns:a16="http://schemas.microsoft.com/office/drawing/2014/main" id="{A927EA2C-7664-687F-46CD-790DD1144DCC}"/>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8867059-5779-B7F4-2885-131A5DB57EBD}"/>
              </a:ext>
            </a:extLst>
          </p:cNvPr>
          <p:cNvSpPr txBox="1"/>
          <p:nvPr/>
        </p:nvSpPr>
        <p:spPr>
          <a:xfrm>
            <a:off x="395207" y="1095163"/>
            <a:ext cx="11566808" cy="3539430"/>
          </a:xfrm>
          <a:prstGeom prst="rect">
            <a:avLst/>
          </a:prstGeom>
          <a:noFill/>
        </p:spPr>
        <p:txBody>
          <a:bodyPr wrap="square">
            <a:spAutoFit/>
          </a:bodyPr>
          <a:lstStyle/>
          <a:p>
            <a:pPr marL="285750" indent="-285750">
              <a:buFont typeface="Arial" panose="020B0604020202020204" pitchFamily="34" charset="0"/>
              <a:buChar char="•"/>
            </a:pPr>
            <a:r>
              <a:rPr lang="en-US" dirty="0"/>
              <a:t>International regulatory sandboxes demonstrate that </a:t>
            </a:r>
            <a:r>
              <a:rPr lang="en-US" dirty="0" err="1"/>
              <a:t>commercialisation</a:t>
            </a:r>
            <a:r>
              <a:rPr lang="en-US" dirty="0"/>
              <a:t> success depends on a structured regulatory pathway with clear predictable certification standards.</a:t>
            </a:r>
          </a:p>
          <a:p>
            <a:pPr marL="285750" indent="-285750">
              <a:buFont typeface="Arial" panose="020B0604020202020204" pitchFamily="34" charset="0"/>
              <a:buChar char="•"/>
            </a:pPr>
            <a:r>
              <a:rPr lang="en-US" dirty="0"/>
              <a:t>Aviation policy refinement and regulatory amendment urgently needed to remove barriers which adversely affect successful sandbox trials finding adoption and implementation at scale outside the sandbox environment.</a:t>
            </a:r>
          </a:p>
          <a:p>
            <a:endParaRPr lang="en-US" sz="800" dirty="0"/>
          </a:p>
          <a:p>
            <a:r>
              <a:rPr lang="en-US" b="1" dirty="0"/>
              <a:t>Barriers to entry</a:t>
            </a:r>
          </a:p>
          <a:p>
            <a:pPr marL="285750" indent="-285750">
              <a:buFont typeface="Arial" panose="020B0604020202020204" pitchFamily="34" charset="0"/>
              <a:buChar char="•"/>
            </a:pPr>
            <a:r>
              <a:rPr lang="en-US" dirty="0"/>
              <a:t>Although compliance with stringent requirements of Part 101 enables complex and high-risk operations, application is costly, time-consuming and requires aviation expertise.</a:t>
            </a:r>
          </a:p>
          <a:p>
            <a:pPr marL="285750" indent="-285750">
              <a:buFont typeface="Arial" panose="020B0604020202020204" pitchFamily="34" charset="0"/>
              <a:buChar char="•"/>
            </a:pPr>
            <a:r>
              <a:rPr lang="en-US" dirty="0"/>
              <a:t>Too restrictive for individuals, start-ups and SMMEs to achieve even for low-risk type operations.  </a:t>
            </a:r>
            <a:endParaRPr lang="en-US" sz="1800" dirty="0"/>
          </a:p>
          <a:p>
            <a:pPr marL="285750" indent="-285750">
              <a:buFont typeface="Arial" panose="020B0604020202020204" pitchFamily="34" charset="0"/>
              <a:buChar char="•"/>
            </a:pPr>
            <a:r>
              <a:rPr lang="en-US" sz="1800" dirty="0"/>
              <a:t>A risk-based regulatory approach (Categorization) is encouraged by ICAO – but the requirements of the Air Services Licensing (ASL) Act will delay adoption of this risk-based approach.</a:t>
            </a:r>
            <a:endParaRPr lang="en-US" dirty="0"/>
          </a:p>
          <a:p>
            <a:pPr marL="285750" indent="-285750">
              <a:buFont typeface="Arial" panose="020B0604020202020204" pitchFamily="34" charset="0"/>
              <a:buChar char="•"/>
            </a:pPr>
            <a:r>
              <a:rPr lang="en-US" dirty="0"/>
              <a:t>Safety buffer zone is required: UAS at &lt;400ft AGL and aircraft at &gt;500ft </a:t>
            </a:r>
            <a:r>
              <a:rPr lang="en-US" dirty="0" err="1"/>
              <a:t>AGL</a:t>
            </a:r>
            <a:r>
              <a:rPr lang="en-US" dirty="0"/>
              <a:t>.</a:t>
            </a:r>
            <a:endParaRPr lang="en-US" sz="1800" dirty="0"/>
          </a:p>
        </p:txBody>
      </p:sp>
      <p:sp>
        <p:nvSpPr>
          <p:cNvPr id="13" name="TextBox 12">
            <a:extLst>
              <a:ext uri="{FF2B5EF4-FFF2-40B4-BE49-F238E27FC236}">
                <a16:creationId xmlns:a16="http://schemas.microsoft.com/office/drawing/2014/main" id="{F2CFF820-984F-F139-4368-83977DAD4B05}"/>
              </a:ext>
            </a:extLst>
          </p:cNvPr>
          <p:cNvSpPr txBox="1"/>
          <p:nvPr/>
        </p:nvSpPr>
        <p:spPr>
          <a:xfrm>
            <a:off x="537366" y="4694319"/>
            <a:ext cx="11305443" cy="1231106"/>
          </a:xfrm>
          <a:prstGeom prst="rect">
            <a:avLst/>
          </a:prstGeom>
          <a:noFill/>
        </p:spPr>
        <p:txBody>
          <a:bodyPr wrap="square" rtlCol="0">
            <a:spAutoFit/>
          </a:bodyPr>
          <a:lstStyle/>
          <a:p>
            <a:r>
              <a:rPr lang="en-US" sz="1600" b="1" i="1" dirty="0">
                <a:solidFill>
                  <a:schemeClr val="bg1"/>
                </a:solidFill>
              </a:rPr>
              <a:t>Measure of Success </a:t>
            </a:r>
          </a:p>
          <a:p>
            <a:endParaRPr lang="en-US" sz="800" b="1" i="1" dirty="0">
              <a:solidFill>
                <a:schemeClr val="bg1"/>
              </a:solidFill>
            </a:endParaRPr>
          </a:p>
          <a:p>
            <a:r>
              <a:rPr lang="en-US" sz="1600" dirty="0">
                <a:solidFill>
                  <a:schemeClr val="bg1"/>
                </a:solidFill>
              </a:rPr>
              <a:t>Removal of the Air Service License requirement for UAS operators and adoption of the Categorization Model.</a:t>
            </a:r>
          </a:p>
          <a:p>
            <a:r>
              <a:rPr lang="en-US" sz="1600" dirty="0">
                <a:solidFill>
                  <a:schemeClr val="bg1"/>
                </a:solidFill>
              </a:rPr>
              <a:t>Flights &lt;400ft AGL to be ‘reserved’ for low-altitude UAS operations in line with ICAO Annex 2.  Success will be measured through phased certification pathways and </a:t>
            </a:r>
            <a:r>
              <a:rPr lang="en-US" sz="1600" dirty="0" err="1">
                <a:solidFill>
                  <a:schemeClr val="bg1"/>
                </a:solidFill>
              </a:rPr>
              <a:t>commercialisation</a:t>
            </a:r>
            <a:r>
              <a:rPr lang="en-US" sz="1600" dirty="0">
                <a:solidFill>
                  <a:schemeClr val="bg1"/>
                </a:solidFill>
              </a:rPr>
              <a:t> incentives.</a:t>
            </a:r>
          </a:p>
        </p:txBody>
      </p:sp>
    </p:spTree>
    <p:extLst>
      <p:ext uri="{BB962C8B-B14F-4D97-AF65-F5344CB8AC3E}">
        <p14:creationId xmlns:p14="http://schemas.microsoft.com/office/powerpoint/2010/main" val="1270235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0081-21D4-2009-5B9F-0BC8FC59B47B}"/>
              </a:ext>
            </a:extLst>
          </p:cNvPr>
          <p:cNvSpPr>
            <a:spLocks noGrp="1"/>
          </p:cNvSpPr>
          <p:nvPr>
            <p:ph type="title"/>
          </p:nvPr>
        </p:nvSpPr>
        <p:spPr>
          <a:xfrm>
            <a:off x="286137" y="234058"/>
            <a:ext cx="10932548" cy="787814"/>
          </a:xfrm>
        </p:spPr>
        <p:txBody>
          <a:bodyPr/>
          <a:lstStyle/>
          <a:p>
            <a:r>
              <a:rPr lang="en-US" b="0" dirty="0"/>
              <a:t>Business Case objectives</a:t>
            </a:r>
          </a:p>
        </p:txBody>
      </p:sp>
      <p:sp>
        <p:nvSpPr>
          <p:cNvPr id="5" name="TextBox 4">
            <a:extLst>
              <a:ext uri="{FF2B5EF4-FFF2-40B4-BE49-F238E27FC236}">
                <a16:creationId xmlns:a16="http://schemas.microsoft.com/office/drawing/2014/main" id="{7FE0D89C-4457-2AD6-0CA2-235368DF65C0}"/>
              </a:ext>
            </a:extLst>
          </p:cNvPr>
          <p:cNvSpPr txBox="1"/>
          <p:nvPr/>
        </p:nvSpPr>
        <p:spPr>
          <a:xfrm>
            <a:off x="1663700" y="1527015"/>
            <a:ext cx="10071100" cy="3877985"/>
          </a:xfrm>
          <a:prstGeom prst="rect">
            <a:avLst/>
          </a:prstGeom>
          <a:noFill/>
        </p:spPr>
        <p:txBody>
          <a:bodyPr wrap="square">
            <a:spAutoFit/>
          </a:bodyPr>
          <a:lstStyle/>
          <a:p>
            <a:pPr marR="0" lvl="0" algn="just" defTabSz="914400" rtl="0" eaLnBrk="1" fontAlgn="auto" latinLnBrk="0" hangingPunct="1">
              <a:spcBef>
                <a:spcPts val="0"/>
              </a:spcBef>
              <a:spcAft>
                <a:spcPts val="1800"/>
              </a:spcAft>
              <a:buClrTx/>
              <a:buSzTx/>
              <a:tabLst/>
              <a:defRPr/>
            </a:pP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To position South Africa as a leading hub for drone technology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through a </a:t>
            </a:r>
            <a:r>
              <a:rPr kumimoji="0" lang="en-US" sz="1800" b="0" i="0" u="none" strike="noStrike" kern="100" cap="none" spc="0" normalizeH="0" baseline="0" noProof="0" dirty="0">
                <a:ln>
                  <a:noFill/>
                </a:ln>
                <a:solidFill>
                  <a:srgbClr val="000000"/>
                </a:solidFill>
                <a:effectLst/>
                <a:highlight>
                  <a:srgbClr val="FFFF00"/>
                </a:highlight>
                <a:uLnTx/>
                <a:uFillTx/>
                <a:latin typeface="Century Gothic" panose="020B0502020202020204" pitchFamily="34" charset="0"/>
                <a:ea typeface="Times New Roman" panose="02020603050405020304" pitchFamily="18" charset="0"/>
                <a:cs typeface="Times New Roman" panose="02020603050405020304" pitchFamily="18" charset="0"/>
              </a:rPr>
              <a:t>business case for the establishment of a regulatory sandbox in the Western Cape for Drones/UAVs</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The intent of this initiative is to develop a to provide an overarching document to outline the strategic, operational, financial, and implementation approaches for establishing the regulatory sandbox in the Western Cape. </a:t>
            </a:r>
            <a:endParaRPr kumimoji="0" lang="en-ZA"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endParaRPr>
          </a:p>
          <a:p>
            <a:pPr marR="0" lvl="0" algn="just" defTabSz="914400" rtl="0" eaLnBrk="1" fontAlgn="auto" latinLnBrk="0" hangingPunct="1">
              <a:spcBef>
                <a:spcPts val="0"/>
              </a:spcBef>
              <a:spcAft>
                <a:spcPts val="1800"/>
              </a:spcAft>
              <a:buClrTx/>
              <a:buSzTx/>
              <a:tabLst/>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To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serve as the foundation for guiding the successful establishment, sustainability, and economic growth of the drone sector </a:t>
            </a: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to create a conducive environment for fostering drone technology advancement, stimulating innovation, and attracting both local and international investment into the emerging aviation sector and its value chain.</a:t>
            </a:r>
          </a:p>
          <a:p>
            <a:pPr marR="0" lvl="0" algn="just" defTabSz="914400" rtl="0" eaLnBrk="1" fontAlgn="auto" latinLnBrk="0" hangingPunct="1">
              <a:spcBef>
                <a:spcPts val="0"/>
              </a:spcBef>
              <a:spcAft>
                <a:spcPts val="1800"/>
              </a:spcAft>
              <a:buClrTx/>
              <a:buSzTx/>
              <a:tabLst/>
              <a:defRPr/>
            </a:pPr>
            <a:r>
              <a:rPr kumimoji="0" lang="en-US" sz="1800" b="0"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By enabling a competitive and supportive framework for drone/UAV technologies, the sandbox aims to </a:t>
            </a:r>
            <a:r>
              <a:rPr kumimoji="0" lang="en-US" sz="1800" b="1" i="0" u="none" strike="noStrike" kern="100" cap="none" spc="0" normalizeH="0" baseline="0" noProof="0" dirty="0">
                <a:ln>
                  <a:noFill/>
                </a:ln>
                <a:solidFill>
                  <a:srgbClr val="000000"/>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attract both local and international stakeholders and investment from the global drone ecosystem. </a:t>
            </a:r>
            <a:endParaRPr kumimoji="0" lang="en-ZA" sz="1800" b="0" i="0" u="none" strike="noStrike" kern="100" cap="none" spc="0" normalizeH="0" baseline="0" noProof="0" dirty="0">
              <a:ln>
                <a:noFill/>
              </a:ln>
              <a:solidFill>
                <a:srgbClr val="000000"/>
              </a:solidFill>
              <a:effectLst/>
              <a:highlight>
                <a:srgbClr val="FFFF00"/>
              </a:highlight>
              <a:uLnTx/>
              <a:uFillTx/>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6" name="Teardrop 5">
            <a:extLst>
              <a:ext uri="{FF2B5EF4-FFF2-40B4-BE49-F238E27FC236}">
                <a16:creationId xmlns:a16="http://schemas.microsoft.com/office/drawing/2014/main" id="{6401E562-25CB-617E-95EB-C828EA99BAA2}"/>
              </a:ext>
            </a:extLst>
          </p:cNvPr>
          <p:cNvSpPr/>
          <p:nvPr/>
        </p:nvSpPr>
        <p:spPr>
          <a:xfrm>
            <a:off x="685192" y="1656775"/>
            <a:ext cx="838808" cy="838808"/>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76270ED-03E3-DD8A-FEE8-EC6BD7390A20}"/>
              </a:ext>
            </a:extLst>
          </p:cNvPr>
          <p:cNvSpPr txBox="1"/>
          <p:nvPr/>
        </p:nvSpPr>
        <p:spPr>
          <a:xfrm>
            <a:off x="742646" y="1814569"/>
            <a:ext cx="723900" cy="523220"/>
          </a:xfrm>
          <a:prstGeom prst="rect">
            <a:avLst/>
          </a:prstGeom>
          <a:noFill/>
        </p:spPr>
        <p:txBody>
          <a:bodyPr wrap="square">
            <a:spAutoFit/>
          </a:bodyPr>
          <a:lstStyle/>
          <a:p>
            <a:pPr algn="ctr"/>
            <a:r>
              <a:rPr kumimoji="0" lang="en-US" sz="28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01</a:t>
            </a:r>
            <a:endParaRPr lang="en-US" sz="2800" dirty="0">
              <a:solidFill>
                <a:schemeClr val="bg1"/>
              </a:solidFill>
            </a:endParaRPr>
          </a:p>
        </p:txBody>
      </p:sp>
      <p:sp>
        <p:nvSpPr>
          <p:cNvPr id="9" name="Teardrop 8">
            <a:extLst>
              <a:ext uri="{FF2B5EF4-FFF2-40B4-BE49-F238E27FC236}">
                <a16:creationId xmlns:a16="http://schemas.microsoft.com/office/drawing/2014/main" id="{9D319641-7340-CF23-BA8A-7691F3A5FA53}"/>
              </a:ext>
            </a:extLst>
          </p:cNvPr>
          <p:cNvSpPr/>
          <p:nvPr/>
        </p:nvSpPr>
        <p:spPr>
          <a:xfrm>
            <a:off x="685192" y="3231575"/>
            <a:ext cx="838808" cy="838808"/>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B2BDA21-ECE1-0DAC-1363-B883CA273F6D}"/>
              </a:ext>
            </a:extLst>
          </p:cNvPr>
          <p:cNvSpPr txBox="1"/>
          <p:nvPr/>
        </p:nvSpPr>
        <p:spPr>
          <a:xfrm>
            <a:off x="742646" y="3389369"/>
            <a:ext cx="723900" cy="523220"/>
          </a:xfrm>
          <a:prstGeom prst="rect">
            <a:avLst/>
          </a:prstGeom>
          <a:noFill/>
        </p:spPr>
        <p:txBody>
          <a:bodyPr wrap="square">
            <a:spAutoFit/>
          </a:bodyPr>
          <a:lstStyle/>
          <a:p>
            <a:pPr algn="ctr"/>
            <a:r>
              <a:rPr kumimoji="0" lang="en-US" sz="28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02</a:t>
            </a:r>
            <a:endParaRPr lang="en-US" sz="2800" dirty="0">
              <a:solidFill>
                <a:schemeClr val="bg1"/>
              </a:solidFill>
            </a:endParaRPr>
          </a:p>
        </p:txBody>
      </p:sp>
      <p:sp>
        <p:nvSpPr>
          <p:cNvPr id="11" name="Teardrop 10">
            <a:extLst>
              <a:ext uri="{FF2B5EF4-FFF2-40B4-BE49-F238E27FC236}">
                <a16:creationId xmlns:a16="http://schemas.microsoft.com/office/drawing/2014/main" id="{72841A19-C542-C4BC-CBA2-54FADE5BDE31}"/>
              </a:ext>
            </a:extLst>
          </p:cNvPr>
          <p:cNvSpPr/>
          <p:nvPr/>
        </p:nvSpPr>
        <p:spPr>
          <a:xfrm>
            <a:off x="685192" y="4552375"/>
            <a:ext cx="838808" cy="838808"/>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C3B7907-FD85-42FD-2CE4-EF1D6B675E3E}"/>
              </a:ext>
            </a:extLst>
          </p:cNvPr>
          <p:cNvSpPr txBox="1"/>
          <p:nvPr/>
        </p:nvSpPr>
        <p:spPr>
          <a:xfrm>
            <a:off x="742646" y="4710169"/>
            <a:ext cx="723900" cy="523220"/>
          </a:xfrm>
          <a:prstGeom prst="rect">
            <a:avLst/>
          </a:prstGeom>
          <a:noFill/>
        </p:spPr>
        <p:txBody>
          <a:bodyPr wrap="square">
            <a:spAutoFit/>
          </a:bodyPr>
          <a:lstStyle/>
          <a:p>
            <a:pPr algn="ctr"/>
            <a:r>
              <a:rPr kumimoji="0" lang="en-US" sz="28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03</a:t>
            </a:r>
            <a:endParaRPr lang="en-US" sz="2800" dirty="0">
              <a:solidFill>
                <a:schemeClr val="bg1"/>
              </a:solidFill>
            </a:endParaRPr>
          </a:p>
        </p:txBody>
      </p:sp>
    </p:spTree>
    <p:extLst>
      <p:ext uri="{BB962C8B-B14F-4D97-AF65-F5344CB8AC3E}">
        <p14:creationId xmlns:p14="http://schemas.microsoft.com/office/powerpoint/2010/main" val="15840558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2689223-FEAE-94AC-486A-3358A14BBEAF}"/>
              </a:ext>
            </a:extLst>
          </p:cNvPr>
          <p:cNvSpPr>
            <a:spLocks noGrp="1"/>
          </p:cNvSpPr>
          <p:nvPr>
            <p:ph type="title" idx="4294967295"/>
          </p:nvPr>
        </p:nvSpPr>
        <p:spPr>
          <a:xfrm>
            <a:off x="269885" y="169577"/>
            <a:ext cx="10932548" cy="787814"/>
          </a:xfrm>
        </p:spPr>
        <p:txBody>
          <a:bodyPr>
            <a:normAutofit/>
          </a:bodyPr>
          <a:lstStyle/>
          <a:p>
            <a:r>
              <a:rPr lang="en-US" sz="2800" dirty="0">
                <a:solidFill>
                  <a:srgbClr val="002060"/>
                </a:solidFill>
              </a:rPr>
              <a:t>Next Steps and Suggested RACI Matrix </a:t>
            </a:r>
          </a:p>
        </p:txBody>
      </p:sp>
      <p:sp>
        <p:nvSpPr>
          <p:cNvPr id="5" name="TextBox 4">
            <a:extLst>
              <a:ext uri="{FF2B5EF4-FFF2-40B4-BE49-F238E27FC236}">
                <a16:creationId xmlns:a16="http://schemas.microsoft.com/office/drawing/2014/main" id="{A423AE18-00D1-7E42-5394-CD8B49046B8B}"/>
              </a:ext>
            </a:extLst>
          </p:cNvPr>
          <p:cNvSpPr txBox="1"/>
          <p:nvPr/>
        </p:nvSpPr>
        <p:spPr>
          <a:xfrm>
            <a:off x="357858" y="837648"/>
            <a:ext cx="11675646" cy="1701620"/>
          </a:xfrm>
          <a:prstGeom prst="rect">
            <a:avLst/>
          </a:prstGeom>
          <a:noFill/>
        </p:spPr>
        <p:txBody>
          <a:bodyPr wrap="square" rtlCol="0">
            <a:spAutoFit/>
          </a:bodyPr>
          <a:lstStyle/>
          <a:p>
            <a:pPr marL="342900" indent="-342900">
              <a:lnSpc>
                <a:spcPct val="150000"/>
              </a:lnSpc>
              <a:buAutoNum type="arabicPlain"/>
            </a:pPr>
            <a:r>
              <a:rPr lang="en-US" dirty="0"/>
              <a:t>Agree to the formation of the UAS-SB-TF</a:t>
            </a:r>
          </a:p>
          <a:p>
            <a:pPr marL="342900" indent="-342900">
              <a:lnSpc>
                <a:spcPct val="150000"/>
              </a:lnSpc>
              <a:buAutoNum type="arabicPlain"/>
            </a:pPr>
            <a:r>
              <a:rPr lang="en-US" dirty="0"/>
              <a:t>Internal discussions towards the recommended WC Regulatory Sandbox framework</a:t>
            </a:r>
          </a:p>
          <a:p>
            <a:pPr marL="342900" indent="-342900">
              <a:lnSpc>
                <a:spcPct val="150000"/>
              </a:lnSpc>
              <a:buAutoNum type="arabicPlain"/>
            </a:pPr>
            <a:r>
              <a:rPr lang="en-US" dirty="0"/>
              <a:t>Confirm two next meetings – 5 March (Wed) and 12 March (Wed)</a:t>
            </a:r>
          </a:p>
          <a:p>
            <a:pPr marL="342900" indent="-342900">
              <a:lnSpc>
                <a:spcPct val="150000"/>
              </a:lnSpc>
              <a:buAutoNum type="arabicPlain"/>
            </a:pPr>
            <a:r>
              <a:rPr lang="en-US" dirty="0"/>
              <a:t>Request for CSIR to Chair the UAS-SB-TF</a:t>
            </a:r>
          </a:p>
        </p:txBody>
      </p:sp>
      <p:sp>
        <p:nvSpPr>
          <p:cNvPr id="2" name="TextBox 1">
            <a:extLst>
              <a:ext uri="{FF2B5EF4-FFF2-40B4-BE49-F238E27FC236}">
                <a16:creationId xmlns:a16="http://schemas.microsoft.com/office/drawing/2014/main" id="{FEFAB74F-6699-8836-01D3-1A5CCA17EE9D}"/>
              </a:ext>
            </a:extLst>
          </p:cNvPr>
          <p:cNvSpPr txBox="1"/>
          <p:nvPr/>
        </p:nvSpPr>
        <p:spPr>
          <a:xfrm>
            <a:off x="10615621" y="381912"/>
            <a:ext cx="1010378" cy="646331"/>
          </a:xfrm>
          <a:prstGeom prst="rect">
            <a:avLst/>
          </a:prstGeom>
          <a:noFill/>
        </p:spPr>
        <p:txBody>
          <a:bodyPr wrap="square" rtlCol="0">
            <a:spAutoFit/>
          </a:bodyPr>
          <a:lstStyle/>
          <a:p>
            <a:r>
              <a:rPr lang="en-US" sz="1200" i="1" dirty="0">
                <a:latin typeface="Century Gothic" panose="020B0502020202020204" pitchFamily="34" charset="0"/>
              </a:rPr>
              <a:t>Regulation Sandbox</a:t>
            </a:r>
          </a:p>
          <a:p>
            <a:r>
              <a:rPr lang="en-US" sz="1200" i="1" dirty="0">
                <a:latin typeface="Century Gothic" panose="020B0502020202020204" pitchFamily="34" charset="0"/>
              </a:rPr>
              <a:t>Approvals</a:t>
            </a:r>
          </a:p>
        </p:txBody>
      </p:sp>
      <p:pic>
        <p:nvPicPr>
          <p:cNvPr id="6" name="Picture 5">
            <a:extLst>
              <a:ext uri="{FF2B5EF4-FFF2-40B4-BE49-F238E27FC236}">
                <a16:creationId xmlns:a16="http://schemas.microsoft.com/office/drawing/2014/main" id="{BA1B8330-5451-EF08-06FE-4D666BA11E85}"/>
              </a:ext>
            </a:extLst>
          </p:cNvPr>
          <p:cNvPicPr>
            <a:picLocks noChangeAspect="1"/>
          </p:cNvPicPr>
          <p:nvPr/>
        </p:nvPicPr>
        <p:blipFill>
          <a:blip r:embed="rId2"/>
          <a:srcRect l="7245" t="1319" r="9254"/>
          <a:stretch/>
        </p:blipFill>
        <p:spPr>
          <a:xfrm>
            <a:off x="10032043" y="420700"/>
            <a:ext cx="553844" cy="616028"/>
          </a:xfrm>
          <a:prstGeom prst="rect">
            <a:avLst/>
          </a:prstGeom>
        </p:spPr>
      </p:pic>
      <p:sp>
        <p:nvSpPr>
          <p:cNvPr id="7" name="Round Same-side Corner of Rectangle 6">
            <a:extLst>
              <a:ext uri="{FF2B5EF4-FFF2-40B4-BE49-F238E27FC236}">
                <a16:creationId xmlns:a16="http://schemas.microsoft.com/office/drawing/2014/main" id="{825497ED-C8D1-1841-3EED-2AF3FAD3559E}"/>
              </a:ext>
            </a:extLst>
          </p:cNvPr>
          <p:cNvSpPr/>
          <p:nvPr/>
        </p:nvSpPr>
        <p:spPr>
          <a:xfrm rot="16200000">
            <a:off x="10626646" y="-4701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81B377F-DCA7-0841-4998-CD010B87C928}"/>
              </a:ext>
            </a:extLst>
          </p:cNvPr>
          <p:cNvPicPr>
            <a:picLocks noChangeAspect="1"/>
          </p:cNvPicPr>
          <p:nvPr/>
        </p:nvPicPr>
        <p:blipFill>
          <a:blip r:embed="rId3"/>
          <a:stretch>
            <a:fillRect/>
          </a:stretch>
        </p:blipFill>
        <p:spPr>
          <a:xfrm>
            <a:off x="129638" y="6214634"/>
            <a:ext cx="651978" cy="513260"/>
          </a:xfrm>
          <a:prstGeom prst="rect">
            <a:avLst/>
          </a:prstGeom>
        </p:spPr>
      </p:pic>
      <p:sp>
        <p:nvSpPr>
          <p:cNvPr id="9" name="TextBox 8">
            <a:extLst>
              <a:ext uri="{FF2B5EF4-FFF2-40B4-BE49-F238E27FC236}">
                <a16:creationId xmlns:a16="http://schemas.microsoft.com/office/drawing/2014/main" id="{5F57F45E-C543-33CC-4118-E4BE980DAE00}"/>
              </a:ext>
            </a:extLst>
          </p:cNvPr>
          <p:cNvSpPr txBox="1"/>
          <p:nvPr/>
        </p:nvSpPr>
        <p:spPr>
          <a:xfrm>
            <a:off x="56318" y="6027021"/>
            <a:ext cx="798617" cy="276999"/>
          </a:xfrm>
          <a:prstGeom prst="rect">
            <a:avLst/>
          </a:prstGeom>
          <a:noFill/>
        </p:spPr>
        <p:txBody>
          <a:bodyPr wrap="none" rtlCol="0">
            <a:spAutoFit/>
          </a:bodyPr>
          <a:lstStyle/>
          <a:p>
            <a:r>
              <a:rPr lang="en-US" sz="1200" dirty="0"/>
              <a:t>Aviation</a:t>
            </a:r>
          </a:p>
        </p:txBody>
      </p:sp>
      <p:sp>
        <p:nvSpPr>
          <p:cNvPr id="10" name="Round Same-side Corner of Rectangle 9">
            <a:extLst>
              <a:ext uri="{FF2B5EF4-FFF2-40B4-BE49-F238E27FC236}">
                <a16:creationId xmlns:a16="http://schemas.microsoft.com/office/drawing/2014/main" id="{E0798D38-E6B7-8A9F-FED3-B38B5093DB93}"/>
              </a:ext>
            </a:extLst>
          </p:cNvPr>
          <p:cNvSpPr/>
          <p:nvPr/>
        </p:nvSpPr>
        <p:spPr>
          <a:xfrm rot="5400000">
            <a:off x="106246" y="5878748"/>
            <a:ext cx="787813" cy="993251"/>
          </a:xfrm>
          <a:prstGeom prst="round2SameRect">
            <a:avLst>
              <a:gd name="adj1" fmla="val 40211"/>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BB2E8DED-059A-91E1-42E7-4636B1768030}"/>
              </a:ext>
            </a:extLst>
          </p:cNvPr>
          <p:cNvGraphicFramePr>
            <a:graphicFrameLocks noGrp="1"/>
          </p:cNvGraphicFramePr>
          <p:nvPr>
            <p:extLst>
              <p:ext uri="{D42A27DB-BD31-4B8C-83A1-F6EECF244321}">
                <p14:modId xmlns:p14="http://schemas.microsoft.com/office/powerpoint/2010/main" val="3265404733"/>
              </p:ext>
            </p:extLst>
          </p:nvPr>
        </p:nvGraphicFramePr>
        <p:xfrm>
          <a:off x="854935" y="2656853"/>
          <a:ext cx="10347497" cy="3066288"/>
        </p:xfrm>
        <a:graphic>
          <a:graphicData uri="http://schemas.openxmlformats.org/drawingml/2006/table">
            <a:tbl>
              <a:tblPr/>
              <a:tblGrid>
                <a:gridCol w="345282">
                  <a:extLst>
                    <a:ext uri="{9D8B030D-6E8A-4147-A177-3AD203B41FA5}">
                      <a16:colId xmlns:a16="http://schemas.microsoft.com/office/drawing/2014/main" val="2587034667"/>
                    </a:ext>
                  </a:extLst>
                </a:gridCol>
                <a:gridCol w="5699450">
                  <a:extLst>
                    <a:ext uri="{9D8B030D-6E8A-4147-A177-3AD203B41FA5}">
                      <a16:colId xmlns:a16="http://schemas.microsoft.com/office/drawing/2014/main" val="2809604174"/>
                    </a:ext>
                  </a:extLst>
                </a:gridCol>
                <a:gridCol w="1410553">
                  <a:extLst>
                    <a:ext uri="{9D8B030D-6E8A-4147-A177-3AD203B41FA5}">
                      <a16:colId xmlns:a16="http://schemas.microsoft.com/office/drawing/2014/main" val="3841093003"/>
                    </a:ext>
                  </a:extLst>
                </a:gridCol>
                <a:gridCol w="1411260">
                  <a:extLst>
                    <a:ext uri="{9D8B030D-6E8A-4147-A177-3AD203B41FA5}">
                      <a16:colId xmlns:a16="http://schemas.microsoft.com/office/drawing/2014/main" val="880687782"/>
                    </a:ext>
                  </a:extLst>
                </a:gridCol>
                <a:gridCol w="1480952">
                  <a:extLst>
                    <a:ext uri="{9D8B030D-6E8A-4147-A177-3AD203B41FA5}">
                      <a16:colId xmlns:a16="http://schemas.microsoft.com/office/drawing/2014/main" val="2335634565"/>
                    </a:ext>
                  </a:extLst>
                </a:gridCol>
              </a:tblGrid>
              <a:tr h="341110">
                <a:tc>
                  <a:txBody>
                    <a:bodyPr/>
                    <a:lstStyle/>
                    <a:p>
                      <a:pPr algn="ctr" fontAlgn="t"/>
                      <a:endParaRPr lang="en-ZA" sz="1200" b="1" i="0" u="none" strike="noStrike" dirty="0">
                        <a:solidFill>
                          <a:schemeClr val="bg1"/>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fontAlgn="t"/>
                      <a:r>
                        <a:rPr lang="en-ZA" sz="1200" b="1" i="0" u="none" strike="noStrike" dirty="0">
                          <a:solidFill>
                            <a:schemeClr val="bg1"/>
                          </a:solidFill>
                          <a:effectLst/>
                          <a:latin typeface="Century Gothic" panose="020B0502020202020204" pitchFamily="34" charset="0"/>
                        </a:rPr>
                        <a:t>UAS-SB-WG Activities</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fontAlgn="t"/>
                      <a:r>
                        <a:rPr lang="en-ZA" sz="1050" b="1" i="0" u="none" strike="noStrike" dirty="0">
                          <a:solidFill>
                            <a:schemeClr val="bg1"/>
                          </a:solidFill>
                          <a:effectLst/>
                          <a:latin typeface="Century Gothic" panose="020B0502020202020204" pitchFamily="34" charset="0"/>
                        </a:rPr>
                        <a:t>WC-RSB</a:t>
                      </a:r>
                    </a:p>
                    <a:p>
                      <a:pPr algn="ctr" fontAlgn="t"/>
                      <a:r>
                        <a:rPr lang="en-ZA" sz="1050" b="1" i="0" u="none" strike="noStrike" dirty="0">
                          <a:solidFill>
                            <a:schemeClr val="bg1"/>
                          </a:solidFill>
                          <a:effectLst/>
                          <a:latin typeface="Century Gothic" panose="020B0502020202020204" pitchFamily="34" charset="0"/>
                        </a:rPr>
                        <a:t>Phase 1</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fontAlgn="t"/>
                      <a:r>
                        <a:rPr lang="en-ZA" sz="1050" b="1" i="0" u="none" strike="noStrike" dirty="0">
                          <a:solidFill>
                            <a:schemeClr val="bg1"/>
                          </a:solidFill>
                          <a:effectLst/>
                          <a:latin typeface="Century Gothic" panose="020B0502020202020204" pitchFamily="34" charset="0"/>
                        </a:rPr>
                        <a:t>WC-RSB</a:t>
                      </a:r>
                    </a:p>
                    <a:p>
                      <a:pPr algn="ctr" fontAlgn="t"/>
                      <a:r>
                        <a:rPr lang="en-ZA" sz="1050" b="1" i="0" u="none" strike="noStrike" dirty="0">
                          <a:solidFill>
                            <a:schemeClr val="bg1"/>
                          </a:solidFill>
                          <a:effectLst/>
                          <a:latin typeface="Century Gothic" panose="020B0502020202020204" pitchFamily="34" charset="0"/>
                        </a:rPr>
                        <a:t>Phase 2</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fontAlgn="t"/>
                      <a:r>
                        <a:rPr lang="en-ZA" sz="1050" b="1" i="0" u="none" strike="noStrike" dirty="0">
                          <a:solidFill>
                            <a:schemeClr val="bg1"/>
                          </a:solidFill>
                          <a:effectLst/>
                          <a:latin typeface="Century Gothic" panose="020B0502020202020204" pitchFamily="34" charset="0"/>
                        </a:rPr>
                        <a:t>WC-RSB</a:t>
                      </a:r>
                    </a:p>
                    <a:p>
                      <a:pPr algn="ctr" fontAlgn="t"/>
                      <a:r>
                        <a:rPr lang="en-ZA" sz="1050" b="1" i="0" u="none" strike="noStrike" dirty="0">
                          <a:solidFill>
                            <a:schemeClr val="bg1"/>
                          </a:solidFill>
                          <a:effectLst/>
                          <a:latin typeface="Century Gothic" panose="020B0502020202020204" pitchFamily="34" charset="0"/>
                        </a:rPr>
                        <a:t>Phase 3</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3049008490"/>
                  </a:ext>
                </a:extLst>
              </a:tr>
              <a:tr h="341110">
                <a:tc>
                  <a:txBody>
                    <a:bodyPr/>
                    <a:lstStyle/>
                    <a:p>
                      <a:pPr algn="l" fontAlgn="t"/>
                      <a:r>
                        <a:rPr lang="en-ZA" sz="1050" b="1" i="0" u="none" strike="noStrike" dirty="0">
                          <a:solidFill>
                            <a:srgbClr val="000000"/>
                          </a:solidFill>
                          <a:effectLst/>
                          <a:latin typeface="Century Gothic" panose="020B0502020202020204" pitchFamily="34" charset="0"/>
                        </a:rPr>
                        <a:t>1</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l" fontAlgn="t"/>
                      <a:r>
                        <a:rPr lang="en-US" sz="1050" b="1" dirty="0" err="1">
                          <a:solidFill>
                            <a:schemeClr val="tx1"/>
                          </a:solidFill>
                          <a:latin typeface="Century Gothic" panose="020B0502020202020204" pitchFamily="34" charset="0"/>
                        </a:rPr>
                        <a:t>Formalise</a:t>
                      </a:r>
                      <a:r>
                        <a:rPr lang="en-US" sz="1050" b="1" dirty="0">
                          <a:solidFill>
                            <a:schemeClr val="tx1"/>
                          </a:solidFill>
                          <a:latin typeface="Century Gothic" panose="020B0502020202020204" pitchFamily="34" charset="0"/>
                        </a:rPr>
                        <a:t> a collaborative framework UAS Sandbox Task Force (UAS-SB-TF)</a:t>
                      </a:r>
                      <a:endParaRPr lang="en-ZA" sz="1050" b="1" i="0" u="none" strike="noStrike" dirty="0">
                        <a:solidFill>
                          <a:schemeClr val="tx1"/>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endParaRPr lang="en-ZA" sz="1050" b="0" i="0" u="none" strike="noStrike" dirty="0">
                        <a:solidFill>
                          <a:srgbClr val="8D80C3"/>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algn="ctr" fontAlgn="t"/>
                      <a:endParaRPr lang="en-ZA" sz="1050" b="0" i="0" u="none" strike="noStrike" dirty="0">
                        <a:solidFill>
                          <a:srgbClr val="8D80C3"/>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algn="ctr" fontAlgn="t"/>
                      <a:endParaRPr lang="en-ZA" sz="1050" b="0" i="0" u="none" strike="noStrike" dirty="0">
                        <a:solidFill>
                          <a:srgbClr val="8D80C3"/>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extLst>
                  <a:ext uri="{0D108BD9-81ED-4DB2-BD59-A6C34878D82A}">
                    <a16:rowId xmlns:a16="http://schemas.microsoft.com/office/drawing/2014/main" val="913169979"/>
                  </a:ext>
                </a:extLst>
              </a:tr>
              <a:tr h="341110">
                <a:tc>
                  <a:txBody>
                    <a:bodyPr/>
                    <a:lstStyle/>
                    <a:p>
                      <a:pPr algn="l" fontAlgn="t"/>
                      <a:r>
                        <a:rPr lang="en-ZA" sz="1050" b="1" i="0" u="none" strike="noStrike" dirty="0">
                          <a:solidFill>
                            <a:srgbClr val="000000"/>
                          </a:solidFill>
                          <a:effectLst/>
                          <a:latin typeface="Century Gothic" panose="020B0502020202020204" pitchFamily="34" charset="0"/>
                        </a:rPr>
                        <a:t>2</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50" b="1" dirty="0">
                          <a:latin typeface="Century Gothic" panose="020B0502020202020204" pitchFamily="34" charset="0"/>
                        </a:rPr>
                        <a:t>Address national airspace issues (Draft AIC)</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71454478"/>
                  </a:ext>
                </a:extLst>
              </a:tr>
              <a:tr h="488478">
                <a:tc>
                  <a:txBody>
                    <a:bodyPr/>
                    <a:lstStyle/>
                    <a:p>
                      <a:pPr algn="l" fontAlgn="t"/>
                      <a:r>
                        <a:rPr lang="en-ZA" sz="1050" b="1" i="0" u="none" strike="noStrike" dirty="0">
                          <a:solidFill>
                            <a:srgbClr val="000000"/>
                          </a:solidFill>
                          <a:effectLst/>
                          <a:latin typeface="Century Gothic" panose="020B0502020202020204" pitchFamily="34" charset="0"/>
                        </a:rPr>
                        <a:t>3</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50" b="1" dirty="0">
                          <a:latin typeface="Century Gothic" panose="020B0502020202020204" pitchFamily="34" charset="0"/>
                        </a:rPr>
                        <a:t>Integrate Exemptions / Alternative Means of Compliance</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8D80C3"/>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8D80C3"/>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6673596"/>
                  </a:ext>
                </a:extLst>
              </a:tr>
              <a:tr h="341110">
                <a:tc>
                  <a:txBody>
                    <a:bodyPr/>
                    <a:lstStyle/>
                    <a:p>
                      <a:pPr algn="l" fontAlgn="t"/>
                      <a:r>
                        <a:rPr lang="en-ZA" sz="1050" b="1" i="0" u="none" strike="noStrike" dirty="0">
                          <a:solidFill>
                            <a:srgbClr val="000000"/>
                          </a:solidFill>
                          <a:effectLst/>
                          <a:latin typeface="Century Gothic" panose="020B0502020202020204" pitchFamily="34" charset="0"/>
                        </a:rPr>
                        <a:t>4</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50" b="1" dirty="0">
                          <a:latin typeface="Century Gothic" panose="020B0502020202020204" pitchFamily="34" charset="0"/>
                        </a:rPr>
                        <a:t>Create a Sandbox Experimental Test Flight Authorization (Proving Flight Authority)</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31118686"/>
                  </a:ext>
                </a:extLst>
              </a:tr>
              <a:tr h="341110">
                <a:tc>
                  <a:txBody>
                    <a:bodyPr/>
                    <a:lstStyle/>
                    <a:p>
                      <a:pPr algn="l" fontAlgn="t"/>
                      <a:r>
                        <a:rPr lang="en-ZA" sz="1050" b="1" i="0" u="none" strike="noStrike" dirty="0">
                          <a:solidFill>
                            <a:srgbClr val="000000"/>
                          </a:solidFill>
                          <a:effectLst/>
                          <a:latin typeface="Century Gothic" panose="020B0502020202020204" pitchFamily="34" charset="0"/>
                        </a:rPr>
                        <a:t>5</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50" b="1" dirty="0">
                          <a:latin typeface="Century Gothic" panose="020B0502020202020204" pitchFamily="34" charset="0"/>
                        </a:rPr>
                        <a:t>Introduce WC Sandbox UTM </a:t>
                      </a:r>
                    </a:p>
                    <a:p>
                      <a:pPr marL="228600" marR="0" lvl="0" indent="-228600" algn="l" defTabSz="914400" rtl="0" eaLnBrk="1" fontAlgn="t" latinLnBrk="0" hangingPunct="1">
                        <a:lnSpc>
                          <a:spcPct val="100000"/>
                        </a:lnSpc>
                        <a:spcBef>
                          <a:spcPts val="0"/>
                        </a:spcBef>
                        <a:spcAft>
                          <a:spcPts val="0"/>
                        </a:spcAft>
                        <a:buClrTx/>
                        <a:buSzTx/>
                        <a:buFontTx/>
                        <a:buAutoNum type="arabicParenR"/>
                        <a:tabLst/>
                        <a:defRPr/>
                      </a:pPr>
                      <a:r>
                        <a:rPr lang="en-US" sz="1050" b="1" dirty="0">
                          <a:latin typeface="Century Gothic" panose="020B0502020202020204" pitchFamily="34" charset="0"/>
                        </a:rPr>
                        <a:t>Detect and Avoid testing</a:t>
                      </a:r>
                    </a:p>
                    <a:p>
                      <a:pPr marL="228600" marR="0" lvl="0" indent="-228600" algn="l" defTabSz="914400" rtl="0" eaLnBrk="1" fontAlgn="t" latinLnBrk="0" hangingPunct="1">
                        <a:lnSpc>
                          <a:spcPct val="100000"/>
                        </a:lnSpc>
                        <a:spcBef>
                          <a:spcPts val="0"/>
                        </a:spcBef>
                        <a:spcAft>
                          <a:spcPts val="0"/>
                        </a:spcAft>
                        <a:buClrTx/>
                        <a:buSzTx/>
                        <a:buFontTx/>
                        <a:buAutoNum type="arabicParenR"/>
                        <a:tabLst/>
                        <a:defRPr/>
                      </a:pPr>
                      <a:r>
                        <a:rPr lang="en-US" sz="1050" b="1" dirty="0">
                          <a:latin typeface="Century Gothic" panose="020B0502020202020204" pitchFamily="34" charset="0"/>
                        </a:rPr>
                        <a:t>Electronic Conspicuity testing</a:t>
                      </a:r>
                    </a:p>
                    <a:p>
                      <a:pPr marL="228600" marR="0" lvl="0" indent="-228600" algn="l" defTabSz="914400" rtl="0" eaLnBrk="1" fontAlgn="t" latinLnBrk="0" hangingPunct="1">
                        <a:lnSpc>
                          <a:spcPct val="100000"/>
                        </a:lnSpc>
                        <a:spcBef>
                          <a:spcPts val="0"/>
                        </a:spcBef>
                        <a:spcAft>
                          <a:spcPts val="0"/>
                        </a:spcAft>
                        <a:buClrTx/>
                        <a:buSzTx/>
                        <a:buFontTx/>
                        <a:buAutoNum type="arabicParenR"/>
                        <a:tabLst/>
                        <a:defRPr/>
                      </a:pPr>
                      <a:r>
                        <a:rPr lang="en-US" sz="1050" b="1" dirty="0">
                          <a:latin typeface="Century Gothic" panose="020B0502020202020204" pitchFamily="34" charset="0"/>
                        </a:rPr>
                        <a:t>UTM technology implementation</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extLst>
                  <a:ext uri="{0D108BD9-81ED-4DB2-BD59-A6C34878D82A}">
                    <a16:rowId xmlns:a16="http://schemas.microsoft.com/office/drawing/2014/main" val="3034903906"/>
                  </a:ext>
                </a:extLst>
              </a:tr>
              <a:tr h="341110">
                <a:tc>
                  <a:txBody>
                    <a:bodyPr/>
                    <a:lstStyle/>
                    <a:p>
                      <a:pPr algn="l" fontAlgn="t"/>
                      <a:r>
                        <a:rPr lang="en-US" sz="1050" b="1" i="0" u="none" strike="noStrike" dirty="0">
                          <a:solidFill>
                            <a:srgbClr val="000000"/>
                          </a:solidFill>
                          <a:effectLst/>
                          <a:latin typeface="Century Gothic" panose="020B0502020202020204" pitchFamily="34" charset="0"/>
                        </a:rPr>
                        <a:t>6</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50" b="1" dirty="0">
                          <a:latin typeface="Century Gothic" panose="020B0502020202020204" pitchFamily="34" charset="0"/>
                        </a:rPr>
                        <a:t>Develop an Integration &amp; </a:t>
                      </a:r>
                      <a:r>
                        <a:rPr lang="en-US" sz="1050" b="1" dirty="0" err="1">
                          <a:latin typeface="Century Gothic" panose="020B0502020202020204" pitchFamily="34" charset="0"/>
                        </a:rPr>
                        <a:t>Commercialisation</a:t>
                      </a:r>
                      <a:r>
                        <a:rPr lang="en-US" sz="1050" b="1" dirty="0">
                          <a:latin typeface="Century Gothic" panose="020B0502020202020204" pitchFamily="34" charset="0"/>
                        </a:rPr>
                        <a:t> Process</a:t>
                      </a:r>
                    </a:p>
                    <a:p>
                      <a:pPr marL="228600" marR="0" lvl="0" indent="-228600" algn="l" defTabSz="914400" rtl="0" eaLnBrk="1" fontAlgn="t" latinLnBrk="0" hangingPunct="1">
                        <a:lnSpc>
                          <a:spcPct val="100000"/>
                        </a:lnSpc>
                        <a:spcBef>
                          <a:spcPts val="0"/>
                        </a:spcBef>
                        <a:spcAft>
                          <a:spcPts val="0"/>
                        </a:spcAft>
                        <a:buClrTx/>
                        <a:buSzTx/>
                        <a:buFontTx/>
                        <a:buAutoNum type="arabicParenR"/>
                        <a:tabLst/>
                        <a:defRPr/>
                      </a:pPr>
                      <a:r>
                        <a:rPr lang="en-US" sz="1050" b="1" dirty="0">
                          <a:latin typeface="Century Gothic" panose="020B0502020202020204" pitchFamily="34" charset="0"/>
                        </a:rPr>
                        <a:t>ASL   2) Flights &lt;500ft AGL    3) ADS-B Mandate</a:t>
                      </a: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tc>
                  <a:txBody>
                    <a:bodyPr/>
                    <a:lstStyle/>
                    <a:p>
                      <a:pPr algn="ctr" fontAlgn="t"/>
                      <a:endParaRPr lang="en-ZA" sz="1050" b="0" i="0" u="none" strike="noStrike" dirty="0">
                        <a:solidFill>
                          <a:srgbClr val="000000"/>
                        </a:solidFill>
                        <a:effectLst/>
                        <a:latin typeface="Century Gothic" panose="020B0502020202020204" pitchFamily="34" charset="0"/>
                      </a:endParaRPr>
                    </a:p>
                  </a:txBody>
                  <a:tcPr marL="45720" marR="45720">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rgbClr val="8D80C3"/>
                    </a:solidFill>
                  </a:tcPr>
                </a:tc>
                <a:extLst>
                  <a:ext uri="{0D108BD9-81ED-4DB2-BD59-A6C34878D82A}">
                    <a16:rowId xmlns:a16="http://schemas.microsoft.com/office/drawing/2014/main" val="3911429532"/>
                  </a:ext>
                </a:extLst>
              </a:tr>
            </a:tbl>
          </a:graphicData>
        </a:graphic>
      </p:graphicFrame>
    </p:spTree>
    <p:extLst>
      <p:ext uri="{BB962C8B-B14F-4D97-AF65-F5344CB8AC3E}">
        <p14:creationId xmlns:p14="http://schemas.microsoft.com/office/powerpoint/2010/main" val="3681999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DE650-5406-99E2-2797-22A137F7DDF0}"/>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DA4B569A-28E3-2EFC-5921-D9A8390E94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47750"/>
            <a:ext cx="12192000" cy="4755751"/>
          </a:xfrm>
          <a:prstGeom prst="rect">
            <a:avLst/>
          </a:prstGeom>
        </p:spPr>
      </p:pic>
      <p:pic>
        <p:nvPicPr>
          <p:cNvPr id="6" name="Graphic 5">
            <a:extLst>
              <a:ext uri="{FF2B5EF4-FFF2-40B4-BE49-F238E27FC236}">
                <a16:creationId xmlns:a16="http://schemas.microsoft.com/office/drawing/2014/main" id="{66A8F281-2215-2607-9442-AAF67203D0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5531" y="1259613"/>
            <a:ext cx="11993217" cy="4424464"/>
          </a:xfrm>
          <a:prstGeom prst="rect">
            <a:avLst/>
          </a:prstGeom>
        </p:spPr>
      </p:pic>
      <p:sp>
        <p:nvSpPr>
          <p:cNvPr id="7" name="Title 3">
            <a:extLst>
              <a:ext uri="{FF2B5EF4-FFF2-40B4-BE49-F238E27FC236}">
                <a16:creationId xmlns:a16="http://schemas.microsoft.com/office/drawing/2014/main" id="{8C02783B-C0DB-B524-0548-80DBB91D1E7A}"/>
              </a:ext>
            </a:extLst>
          </p:cNvPr>
          <p:cNvSpPr>
            <a:spLocks noGrp="1"/>
          </p:cNvSpPr>
          <p:nvPr>
            <p:ph type="title" idx="4294967295"/>
          </p:nvPr>
        </p:nvSpPr>
        <p:spPr>
          <a:xfrm>
            <a:off x="5009322" y="2239616"/>
            <a:ext cx="6785112" cy="2491409"/>
          </a:xfrm>
        </p:spPr>
        <p:txBody>
          <a:bodyPr>
            <a:normAutofit/>
          </a:bodyPr>
          <a:lstStyle/>
          <a:p>
            <a:pPr>
              <a:lnSpc>
                <a:spcPct val="114000"/>
              </a:lnSpc>
              <a:spcAft>
                <a:spcPts val="600"/>
              </a:spcAft>
            </a:pPr>
            <a:r>
              <a:rPr lang="en-US" dirty="0">
                <a:solidFill>
                  <a:schemeClr val="bg1"/>
                </a:solidFill>
              </a:rPr>
              <a:t>Initial Financial Models</a:t>
            </a:r>
            <a:br>
              <a:rPr lang="en-US" dirty="0">
                <a:solidFill>
                  <a:schemeClr val="bg1"/>
                </a:solidFill>
              </a:rPr>
            </a:br>
            <a:r>
              <a:rPr lang="en-US" dirty="0">
                <a:solidFill>
                  <a:schemeClr val="bg1"/>
                </a:solidFill>
              </a:rPr>
              <a:t>for a Minimum Viable Sandbox</a:t>
            </a:r>
          </a:p>
        </p:txBody>
      </p:sp>
    </p:spTree>
    <p:extLst>
      <p:ext uri="{BB962C8B-B14F-4D97-AF65-F5344CB8AC3E}">
        <p14:creationId xmlns:p14="http://schemas.microsoft.com/office/powerpoint/2010/main" val="718105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FDE31EE-98D2-2328-0DB0-F6DB33E0914F}"/>
              </a:ext>
            </a:extLst>
          </p:cNvPr>
          <p:cNvPicPr>
            <a:picLocks noChangeAspect="1"/>
          </p:cNvPicPr>
          <p:nvPr/>
        </p:nvPicPr>
        <p:blipFill>
          <a:blip r:embed="rId2"/>
          <a:stretch>
            <a:fillRect/>
          </a:stretch>
        </p:blipFill>
        <p:spPr>
          <a:xfrm>
            <a:off x="10145721" y="427326"/>
            <a:ext cx="469900" cy="469900"/>
          </a:xfrm>
          <a:prstGeom prst="rect">
            <a:avLst/>
          </a:prstGeom>
        </p:spPr>
      </p:pic>
      <p:sp>
        <p:nvSpPr>
          <p:cNvPr id="4" name="Title 5">
            <a:extLst>
              <a:ext uri="{FF2B5EF4-FFF2-40B4-BE49-F238E27FC236}">
                <a16:creationId xmlns:a16="http://schemas.microsoft.com/office/drawing/2014/main" id="{B894A0F4-9FF7-B509-6073-549374C257D9}"/>
              </a:ext>
            </a:extLst>
          </p:cNvPr>
          <p:cNvSpPr>
            <a:spLocks noGrp="1"/>
          </p:cNvSpPr>
          <p:nvPr>
            <p:ph type="title" idx="4294967295"/>
          </p:nvPr>
        </p:nvSpPr>
        <p:spPr>
          <a:xfrm>
            <a:off x="158750" y="168541"/>
            <a:ext cx="6546850" cy="612775"/>
          </a:xfrm>
        </p:spPr>
        <p:txBody>
          <a:bodyPr>
            <a:normAutofit/>
          </a:bodyPr>
          <a:lstStyle/>
          <a:p>
            <a:r>
              <a:rPr lang="en-US" sz="2800" dirty="0">
                <a:solidFill>
                  <a:srgbClr val="001489"/>
                </a:solidFill>
              </a:rPr>
              <a:t>Initial financial model approach</a:t>
            </a:r>
          </a:p>
        </p:txBody>
      </p:sp>
      <p:sp>
        <p:nvSpPr>
          <p:cNvPr id="5" name="TextBox 4">
            <a:extLst>
              <a:ext uri="{FF2B5EF4-FFF2-40B4-BE49-F238E27FC236}">
                <a16:creationId xmlns:a16="http://schemas.microsoft.com/office/drawing/2014/main" id="{EF6F7F19-4657-C413-DAF2-FAC3A268A9CC}"/>
              </a:ext>
            </a:extLst>
          </p:cNvPr>
          <p:cNvSpPr txBox="1"/>
          <p:nvPr/>
        </p:nvSpPr>
        <p:spPr>
          <a:xfrm>
            <a:off x="1453915" y="1182334"/>
            <a:ext cx="10243702" cy="5301451"/>
          </a:xfrm>
          <a:prstGeom prst="rect">
            <a:avLst/>
          </a:prstGeom>
          <a:noFill/>
        </p:spPr>
        <p:txBody>
          <a:bodyPr wrap="square">
            <a:spAutoFit/>
          </a:bodyPr>
          <a:lstStyle/>
          <a:p>
            <a:pPr>
              <a:spcAft>
                <a:spcPts val="600"/>
              </a:spcAft>
            </a:pPr>
            <a:r>
              <a:rPr lang="en-US" sz="2000" b="1" dirty="0">
                <a:solidFill>
                  <a:schemeClr val="tx2"/>
                </a:solidFill>
                <a:latin typeface="Century Gothic" panose="020B0502020202020204" pitchFamily="34" charset="0"/>
              </a:rPr>
              <a:t>Complex infrastructure project require a multi-layered approach</a:t>
            </a:r>
          </a:p>
          <a:p>
            <a:pPr marL="182563" lvl="1" indent="-174625">
              <a:spcAft>
                <a:spcPts val="300"/>
              </a:spcAft>
              <a:buFont typeface="Arial" panose="020B0604020202020204" pitchFamily="34" charset="0"/>
              <a:buChar char="•"/>
            </a:pPr>
            <a:r>
              <a:rPr lang="en-US" sz="2000" dirty="0">
                <a:latin typeface="Century Gothic" panose="020B0502020202020204" pitchFamily="34" charset="0"/>
              </a:rPr>
              <a:t>Multiple business models need to be developed – WCG Sandbox, User Business Case, ATNS, SACAA</a:t>
            </a:r>
          </a:p>
          <a:p>
            <a:pPr marL="182563" lvl="1" indent="-174625">
              <a:spcAft>
                <a:spcPts val="300"/>
              </a:spcAft>
              <a:buFont typeface="Arial" panose="020B0604020202020204" pitchFamily="34" charset="0"/>
              <a:buChar char="•"/>
            </a:pPr>
            <a:r>
              <a:rPr lang="en-US" sz="2000" dirty="0">
                <a:latin typeface="Century Gothic" panose="020B0502020202020204" pitchFamily="34" charset="0"/>
              </a:rPr>
              <a:t>Focus on WCG Sandbox – viability to project sponsor is critical</a:t>
            </a:r>
            <a:endParaRPr lang="en-ZA" sz="2000" dirty="0">
              <a:latin typeface="Century Gothic" panose="020B0502020202020204" pitchFamily="34" charset="0"/>
            </a:endParaRPr>
          </a:p>
          <a:p>
            <a:pPr>
              <a:spcAft>
                <a:spcPts val="300"/>
              </a:spcAft>
            </a:pPr>
            <a:endParaRPr lang="en-ZA" sz="1200" dirty="0">
              <a:latin typeface="Century Gothic" panose="020B0502020202020204" pitchFamily="34" charset="0"/>
            </a:endParaRPr>
          </a:p>
          <a:p>
            <a:pPr>
              <a:spcAft>
                <a:spcPts val="600"/>
              </a:spcAft>
            </a:pPr>
            <a:r>
              <a:rPr lang="en-US" sz="2000" b="1" dirty="0">
                <a:solidFill>
                  <a:schemeClr val="accent6"/>
                </a:solidFill>
                <a:latin typeface="Century Gothic" panose="020B0502020202020204" pitchFamily="34" charset="0"/>
              </a:rPr>
              <a:t>Incorporate International Best International Practice</a:t>
            </a:r>
          </a:p>
          <a:p>
            <a:pPr marL="285750" indent="-285750">
              <a:spcAft>
                <a:spcPts val="300"/>
              </a:spcAft>
              <a:buFont typeface="Arial" panose="020B0604020202020204" pitchFamily="34" charset="0"/>
              <a:buChar char="•"/>
            </a:pPr>
            <a:r>
              <a:rPr lang="en-ZA" sz="2000" dirty="0">
                <a:latin typeface="Century Gothic" panose="020B0502020202020204" pitchFamily="34" charset="0"/>
              </a:rPr>
              <a:t>Bring in learnings from other sandboxes/corridors around the world</a:t>
            </a:r>
          </a:p>
          <a:p>
            <a:pPr lvl="1">
              <a:spcAft>
                <a:spcPts val="300"/>
              </a:spcAft>
            </a:pPr>
            <a:endParaRPr lang="en-ZA" sz="1200" dirty="0">
              <a:latin typeface="Century Gothic" panose="020B0502020202020204" pitchFamily="34" charset="0"/>
            </a:endParaRPr>
          </a:p>
          <a:p>
            <a:pPr>
              <a:spcAft>
                <a:spcPts val="600"/>
              </a:spcAft>
            </a:pPr>
            <a:r>
              <a:rPr lang="en-US" sz="2000" b="1" dirty="0">
                <a:solidFill>
                  <a:schemeClr val="accent4"/>
                </a:solidFill>
                <a:latin typeface="Century Gothic" panose="020B0502020202020204" pitchFamily="34" charset="0"/>
              </a:rPr>
              <a:t>Understand and incorporate local situational elements</a:t>
            </a:r>
          </a:p>
          <a:p>
            <a:pPr marL="319088" indent="-309563">
              <a:spcAft>
                <a:spcPts val="300"/>
              </a:spcAft>
              <a:buFont typeface="Arial" panose="020B0604020202020204" pitchFamily="34" charset="0"/>
              <a:buChar char="•"/>
            </a:pPr>
            <a:r>
              <a:rPr lang="en-US" sz="2000" dirty="0">
                <a:latin typeface="Century Gothic" panose="020B0502020202020204" pitchFamily="34" charset="0"/>
              </a:rPr>
              <a:t>South Africa is a developing country with socio-economic issues that differ to other sandboxes around the world (issues of relevance and replicability)</a:t>
            </a:r>
            <a:endParaRPr lang="en-US" sz="1600" dirty="0">
              <a:latin typeface="Century Gothic" panose="020B0502020202020204" pitchFamily="34" charset="0"/>
            </a:endParaRPr>
          </a:p>
          <a:p>
            <a:pPr>
              <a:spcAft>
                <a:spcPts val="600"/>
              </a:spcAft>
            </a:pPr>
            <a:endParaRPr lang="en-US" sz="1200" b="1" dirty="0">
              <a:solidFill>
                <a:srgbClr val="00A1A1"/>
              </a:solidFill>
              <a:latin typeface="Century Gothic" panose="020B0502020202020204" pitchFamily="34" charset="0"/>
            </a:endParaRPr>
          </a:p>
          <a:p>
            <a:pPr>
              <a:spcAft>
                <a:spcPts val="600"/>
              </a:spcAft>
            </a:pPr>
            <a:r>
              <a:rPr lang="en-US" sz="2000" b="1" dirty="0">
                <a:solidFill>
                  <a:srgbClr val="00A1A1"/>
                </a:solidFill>
                <a:latin typeface="Century Gothic" panose="020B0502020202020204" pitchFamily="34" charset="0"/>
              </a:rPr>
              <a:t>Commercial Application</a:t>
            </a:r>
          </a:p>
          <a:p>
            <a:pPr marL="363538" indent="-354013">
              <a:spcAft>
                <a:spcPts val="300"/>
              </a:spcAft>
              <a:buFont typeface="Arial" panose="020B0604020202020204" pitchFamily="34" charset="0"/>
              <a:buChar char="•"/>
            </a:pPr>
            <a:r>
              <a:rPr lang="en-US" sz="2000" dirty="0">
                <a:latin typeface="Century Gothic" panose="020B0502020202020204" pitchFamily="34" charset="0"/>
              </a:rPr>
              <a:t>Final results must be grounded in commercial viability elements</a:t>
            </a:r>
          </a:p>
          <a:p>
            <a:pPr marL="363538" indent="-354013">
              <a:spcAft>
                <a:spcPts val="300"/>
              </a:spcAft>
              <a:buFont typeface="Arial" panose="020B0604020202020204" pitchFamily="34" charset="0"/>
              <a:buChar char="•"/>
            </a:pPr>
            <a:r>
              <a:rPr lang="en-US" sz="2000" dirty="0">
                <a:latin typeface="Century Gothic" panose="020B0502020202020204" pitchFamily="34" charset="0"/>
              </a:rPr>
              <a:t>The goal is what goes into the sandbox must come out and apply in the regulatory and commercial sector</a:t>
            </a:r>
          </a:p>
        </p:txBody>
      </p:sp>
      <p:sp>
        <p:nvSpPr>
          <p:cNvPr id="6" name="Teardrop 5">
            <a:extLst>
              <a:ext uri="{FF2B5EF4-FFF2-40B4-BE49-F238E27FC236}">
                <a16:creationId xmlns:a16="http://schemas.microsoft.com/office/drawing/2014/main" id="{6B6FA37D-206A-DAA2-02A9-49CF573A8171}"/>
              </a:ext>
            </a:extLst>
          </p:cNvPr>
          <p:cNvSpPr/>
          <p:nvPr/>
        </p:nvSpPr>
        <p:spPr>
          <a:xfrm>
            <a:off x="583592" y="1502741"/>
            <a:ext cx="621094" cy="621094"/>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47455D-B702-4F14-50FF-B4962B73D744}"/>
              </a:ext>
            </a:extLst>
          </p:cNvPr>
          <p:cNvSpPr txBox="1"/>
          <p:nvPr/>
        </p:nvSpPr>
        <p:spPr>
          <a:xfrm>
            <a:off x="643551" y="1604524"/>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01</a:t>
            </a:r>
            <a:endParaRPr lang="en-US" sz="2000" dirty="0">
              <a:solidFill>
                <a:schemeClr val="bg1"/>
              </a:solidFill>
            </a:endParaRPr>
          </a:p>
        </p:txBody>
      </p:sp>
      <p:sp>
        <p:nvSpPr>
          <p:cNvPr id="8" name="Teardrop 7">
            <a:extLst>
              <a:ext uri="{FF2B5EF4-FFF2-40B4-BE49-F238E27FC236}">
                <a16:creationId xmlns:a16="http://schemas.microsoft.com/office/drawing/2014/main" id="{042CACE6-5830-D9D0-F091-8CDF6E7A490C}"/>
              </a:ext>
            </a:extLst>
          </p:cNvPr>
          <p:cNvSpPr/>
          <p:nvPr/>
        </p:nvSpPr>
        <p:spPr>
          <a:xfrm>
            <a:off x="583592" y="2930248"/>
            <a:ext cx="621094" cy="621094"/>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3BD6525-19FE-8A94-0A57-A51BCADB5D0F}"/>
              </a:ext>
            </a:extLst>
          </p:cNvPr>
          <p:cNvSpPr txBox="1"/>
          <p:nvPr/>
        </p:nvSpPr>
        <p:spPr>
          <a:xfrm>
            <a:off x="643551" y="3032031"/>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02</a:t>
            </a:r>
            <a:endParaRPr lang="en-US" sz="2000" dirty="0">
              <a:solidFill>
                <a:schemeClr val="bg1"/>
              </a:solidFill>
            </a:endParaRPr>
          </a:p>
        </p:txBody>
      </p:sp>
      <p:sp>
        <p:nvSpPr>
          <p:cNvPr id="10" name="Teardrop 9">
            <a:extLst>
              <a:ext uri="{FF2B5EF4-FFF2-40B4-BE49-F238E27FC236}">
                <a16:creationId xmlns:a16="http://schemas.microsoft.com/office/drawing/2014/main" id="{69FC2763-B637-430B-065E-7D101D9AC667}"/>
              </a:ext>
            </a:extLst>
          </p:cNvPr>
          <p:cNvSpPr/>
          <p:nvPr/>
        </p:nvSpPr>
        <p:spPr>
          <a:xfrm>
            <a:off x="583592" y="4002007"/>
            <a:ext cx="621094" cy="621094"/>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174BF5D-E058-CBE0-E0E1-169AA29B65E2}"/>
              </a:ext>
            </a:extLst>
          </p:cNvPr>
          <p:cNvSpPr txBox="1"/>
          <p:nvPr/>
        </p:nvSpPr>
        <p:spPr>
          <a:xfrm>
            <a:off x="643551" y="4103790"/>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03</a:t>
            </a:r>
            <a:endParaRPr lang="en-US" sz="2000" dirty="0">
              <a:solidFill>
                <a:schemeClr val="bg1"/>
              </a:solidFill>
            </a:endParaRPr>
          </a:p>
        </p:txBody>
      </p:sp>
      <p:sp>
        <p:nvSpPr>
          <p:cNvPr id="12" name="Teardrop 11">
            <a:extLst>
              <a:ext uri="{FF2B5EF4-FFF2-40B4-BE49-F238E27FC236}">
                <a16:creationId xmlns:a16="http://schemas.microsoft.com/office/drawing/2014/main" id="{75A0C113-CF9C-DC53-6517-18E50DE825EE}"/>
              </a:ext>
            </a:extLst>
          </p:cNvPr>
          <p:cNvSpPr/>
          <p:nvPr/>
        </p:nvSpPr>
        <p:spPr>
          <a:xfrm>
            <a:off x="628196" y="5241032"/>
            <a:ext cx="621094" cy="621094"/>
          </a:xfrm>
          <a:prstGeom prst="teardrop">
            <a:avLst/>
          </a:prstGeom>
          <a:solidFill>
            <a:srgbClr val="00A1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CF26057-4675-BA59-DD42-E415B8CBAE29}"/>
              </a:ext>
            </a:extLst>
          </p:cNvPr>
          <p:cNvSpPr txBox="1"/>
          <p:nvPr/>
        </p:nvSpPr>
        <p:spPr>
          <a:xfrm>
            <a:off x="688155" y="5342815"/>
            <a:ext cx="536011" cy="400110"/>
          </a:xfrm>
          <a:prstGeom prst="rect">
            <a:avLst/>
          </a:prstGeom>
          <a:noFill/>
        </p:spPr>
        <p:txBody>
          <a:bodyPr wrap="square">
            <a:spAutoFit/>
          </a:bodyPr>
          <a:lstStyle/>
          <a:p>
            <a:pPr algn="ctr"/>
            <a:r>
              <a:rPr kumimoji="0" lang="en-US" sz="2000" b="0" i="0" u="none" strike="noStrike" kern="100" cap="none" spc="0" normalizeH="0" baseline="0" noProof="0" dirty="0">
                <a:ln>
                  <a:noFill/>
                </a:ln>
                <a:solidFill>
                  <a:schemeClr val="bg1"/>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04</a:t>
            </a:r>
            <a:endParaRPr lang="en-US" sz="2000" dirty="0">
              <a:solidFill>
                <a:schemeClr val="bg1"/>
              </a:solidFill>
            </a:endParaRPr>
          </a:p>
        </p:txBody>
      </p:sp>
      <p:sp>
        <p:nvSpPr>
          <p:cNvPr id="14" name="TextBox 13">
            <a:extLst>
              <a:ext uri="{FF2B5EF4-FFF2-40B4-BE49-F238E27FC236}">
                <a16:creationId xmlns:a16="http://schemas.microsoft.com/office/drawing/2014/main" id="{603B9B4D-DC0B-DA37-CBBA-E86F765F5458}"/>
              </a:ext>
            </a:extLst>
          </p:cNvPr>
          <p:cNvSpPr txBox="1"/>
          <p:nvPr/>
        </p:nvSpPr>
        <p:spPr>
          <a:xfrm>
            <a:off x="10615621" y="381912"/>
            <a:ext cx="1010378" cy="461665"/>
          </a:xfrm>
          <a:prstGeom prst="rect">
            <a:avLst/>
          </a:prstGeom>
          <a:noFill/>
        </p:spPr>
        <p:txBody>
          <a:bodyPr wrap="square" rtlCol="0">
            <a:spAutoFit/>
          </a:bodyPr>
          <a:lstStyle/>
          <a:p>
            <a:r>
              <a:rPr lang="en-US" sz="1200" i="1" dirty="0">
                <a:latin typeface="Century Gothic" panose="020B0502020202020204" pitchFamily="34" charset="0"/>
              </a:rPr>
              <a:t>Financial</a:t>
            </a:r>
          </a:p>
          <a:p>
            <a:r>
              <a:rPr lang="en-US" sz="1200" i="1" dirty="0">
                <a:latin typeface="Century Gothic" panose="020B0502020202020204" pitchFamily="34" charset="0"/>
              </a:rPr>
              <a:t>models</a:t>
            </a:r>
          </a:p>
        </p:txBody>
      </p:sp>
      <p:sp>
        <p:nvSpPr>
          <p:cNvPr id="16" name="Round Same-side Corner of Rectangle 15">
            <a:extLst>
              <a:ext uri="{FF2B5EF4-FFF2-40B4-BE49-F238E27FC236}">
                <a16:creationId xmlns:a16="http://schemas.microsoft.com/office/drawing/2014/main" id="{30CD4004-4B16-3D64-13BE-50E50E533D1D}"/>
              </a:ext>
            </a:extLst>
          </p:cNvPr>
          <p:cNvSpPr/>
          <p:nvPr/>
        </p:nvSpPr>
        <p:spPr>
          <a:xfrm rot="16200000">
            <a:off x="10617810" y="-5963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BB014A6-1767-7643-2B4F-093881E1F2D1}"/>
              </a:ext>
            </a:extLst>
          </p:cNvPr>
          <p:cNvPicPr>
            <a:picLocks noChangeAspect="1"/>
          </p:cNvPicPr>
          <p:nvPr/>
        </p:nvPicPr>
        <p:blipFill>
          <a:blip r:embed="rId2"/>
          <a:srcRect l="-596542" t="379207" r="543175" b="-432574"/>
          <a:stretch/>
        </p:blipFill>
        <p:spPr>
          <a:xfrm>
            <a:off x="5626100" y="2893259"/>
            <a:ext cx="939800" cy="939800"/>
          </a:xfrm>
          <a:prstGeom prst="rect">
            <a:avLst/>
          </a:prstGeom>
        </p:spPr>
      </p:pic>
    </p:spTree>
    <p:extLst>
      <p:ext uri="{BB962C8B-B14F-4D97-AF65-F5344CB8AC3E}">
        <p14:creationId xmlns:p14="http://schemas.microsoft.com/office/powerpoint/2010/main" val="19303386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92987A-0FF1-CC21-B544-CC9CAE52197A}"/>
              </a:ext>
            </a:extLst>
          </p:cNvPr>
          <p:cNvPicPr>
            <a:picLocks noChangeAspect="1"/>
          </p:cNvPicPr>
          <p:nvPr/>
        </p:nvPicPr>
        <p:blipFill>
          <a:blip r:embed="rId2"/>
          <a:stretch>
            <a:fillRect/>
          </a:stretch>
        </p:blipFill>
        <p:spPr>
          <a:xfrm>
            <a:off x="1157593" y="723761"/>
            <a:ext cx="9558514" cy="5410477"/>
          </a:xfrm>
          <a:prstGeom prst="rect">
            <a:avLst/>
          </a:prstGeom>
        </p:spPr>
      </p:pic>
      <p:sp>
        <p:nvSpPr>
          <p:cNvPr id="5" name="Title 5">
            <a:extLst>
              <a:ext uri="{FF2B5EF4-FFF2-40B4-BE49-F238E27FC236}">
                <a16:creationId xmlns:a16="http://schemas.microsoft.com/office/drawing/2014/main" id="{76FFFD34-C2E2-D11E-A1B8-0381B0FB988C}"/>
              </a:ext>
            </a:extLst>
          </p:cNvPr>
          <p:cNvSpPr>
            <a:spLocks noGrp="1"/>
          </p:cNvSpPr>
          <p:nvPr>
            <p:ph type="title" idx="4294967295"/>
          </p:nvPr>
        </p:nvSpPr>
        <p:spPr>
          <a:xfrm>
            <a:off x="385103" y="154797"/>
            <a:ext cx="10934700" cy="612775"/>
          </a:xfrm>
        </p:spPr>
        <p:txBody>
          <a:bodyPr>
            <a:normAutofit/>
          </a:bodyPr>
          <a:lstStyle/>
          <a:p>
            <a:r>
              <a:rPr lang="en-US" sz="2800" dirty="0">
                <a:solidFill>
                  <a:srgbClr val="001489"/>
                </a:solidFill>
              </a:rPr>
              <a:t>Financial products available in business cycle</a:t>
            </a:r>
          </a:p>
        </p:txBody>
      </p:sp>
      <p:sp>
        <p:nvSpPr>
          <p:cNvPr id="6" name="TextBox 5">
            <a:extLst>
              <a:ext uri="{FF2B5EF4-FFF2-40B4-BE49-F238E27FC236}">
                <a16:creationId xmlns:a16="http://schemas.microsoft.com/office/drawing/2014/main" id="{F7899235-916C-D5AB-5389-776F38286EC1}"/>
              </a:ext>
            </a:extLst>
          </p:cNvPr>
          <p:cNvSpPr txBox="1"/>
          <p:nvPr/>
        </p:nvSpPr>
        <p:spPr>
          <a:xfrm>
            <a:off x="2638857" y="6134238"/>
            <a:ext cx="6256841" cy="276999"/>
          </a:xfrm>
          <a:prstGeom prst="rect">
            <a:avLst/>
          </a:prstGeom>
          <a:noFill/>
        </p:spPr>
        <p:txBody>
          <a:bodyPr wrap="none" rtlCol="0">
            <a:spAutoFit/>
          </a:bodyPr>
          <a:lstStyle/>
          <a:p>
            <a:r>
              <a:rPr lang="en-US" sz="1200" dirty="0"/>
              <a:t>Source: 2023 European Investment Bank (EIB) Guide to finance for drone projects </a:t>
            </a:r>
          </a:p>
        </p:txBody>
      </p:sp>
      <p:pic>
        <p:nvPicPr>
          <p:cNvPr id="2" name="Picture 1">
            <a:extLst>
              <a:ext uri="{FF2B5EF4-FFF2-40B4-BE49-F238E27FC236}">
                <a16:creationId xmlns:a16="http://schemas.microsoft.com/office/drawing/2014/main" id="{F05F7641-1D71-C816-0EA2-3F1915781D36}"/>
              </a:ext>
            </a:extLst>
          </p:cNvPr>
          <p:cNvPicPr>
            <a:picLocks noChangeAspect="1"/>
          </p:cNvPicPr>
          <p:nvPr/>
        </p:nvPicPr>
        <p:blipFill>
          <a:blip r:embed="rId3"/>
          <a:stretch>
            <a:fillRect/>
          </a:stretch>
        </p:blipFill>
        <p:spPr>
          <a:xfrm>
            <a:off x="10145721" y="427326"/>
            <a:ext cx="469900" cy="469900"/>
          </a:xfrm>
          <a:prstGeom prst="rect">
            <a:avLst/>
          </a:prstGeom>
        </p:spPr>
      </p:pic>
      <p:sp>
        <p:nvSpPr>
          <p:cNvPr id="3" name="TextBox 2">
            <a:extLst>
              <a:ext uri="{FF2B5EF4-FFF2-40B4-BE49-F238E27FC236}">
                <a16:creationId xmlns:a16="http://schemas.microsoft.com/office/drawing/2014/main" id="{4CEA90F6-1C68-C928-A370-C37BD07C1C17}"/>
              </a:ext>
            </a:extLst>
          </p:cNvPr>
          <p:cNvSpPr txBox="1"/>
          <p:nvPr/>
        </p:nvSpPr>
        <p:spPr>
          <a:xfrm>
            <a:off x="10615621" y="381912"/>
            <a:ext cx="1010378" cy="461665"/>
          </a:xfrm>
          <a:prstGeom prst="rect">
            <a:avLst/>
          </a:prstGeom>
          <a:noFill/>
        </p:spPr>
        <p:txBody>
          <a:bodyPr wrap="square" rtlCol="0">
            <a:spAutoFit/>
          </a:bodyPr>
          <a:lstStyle/>
          <a:p>
            <a:r>
              <a:rPr lang="en-US" sz="1200" i="1" dirty="0">
                <a:latin typeface="Century Gothic" panose="020B0502020202020204" pitchFamily="34" charset="0"/>
              </a:rPr>
              <a:t>Financial</a:t>
            </a:r>
          </a:p>
          <a:p>
            <a:r>
              <a:rPr lang="en-US" sz="1200" i="1" dirty="0">
                <a:latin typeface="Century Gothic" panose="020B0502020202020204" pitchFamily="34" charset="0"/>
              </a:rPr>
              <a:t>models</a:t>
            </a:r>
          </a:p>
        </p:txBody>
      </p:sp>
      <p:sp>
        <p:nvSpPr>
          <p:cNvPr id="7" name="Round Same-side Corner of Rectangle 6">
            <a:extLst>
              <a:ext uri="{FF2B5EF4-FFF2-40B4-BE49-F238E27FC236}">
                <a16:creationId xmlns:a16="http://schemas.microsoft.com/office/drawing/2014/main" id="{CB8CBEBC-6245-C7CE-51B6-08B1579EB674}"/>
              </a:ext>
            </a:extLst>
          </p:cNvPr>
          <p:cNvSpPr/>
          <p:nvPr/>
        </p:nvSpPr>
        <p:spPr>
          <a:xfrm rot="16200000">
            <a:off x="10617810" y="-5963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5805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43749E-D98D-96E5-538B-398C52858154}"/>
              </a:ext>
            </a:extLst>
          </p:cNvPr>
          <p:cNvPicPr>
            <a:picLocks noChangeAspect="1"/>
          </p:cNvPicPr>
          <p:nvPr/>
        </p:nvPicPr>
        <p:blipFill>
          <a:blip r:embed="rId2"/>
          <a:srcRect l="2009" t="1522" r="2226" b="6672"/>
          <a:stretch/>
        </p:blipFill>
        <p:spPr>
          <a:xfrm>
            <a:off x="1706136" y="767573"/>
            <a:ext cx="8348931" cy="5277690"/>
          </a:xfrm>
          <a:prstGeom prst="rect">
            <a:avLst/>
          </a:prstGeom>
        </p:spPr>
      </p:pic>
      <p:sp>
        <p:nvSpPr>
          <p:cNvPr id="4" name="Title 5">
            <a:extLst>
              <a:ext uri="{FF2B5EF4-FFF2-40B4-BE49-F238E27FC236}">
                <a16:creationId xmlns:a16="http://schemas.microsoft.com/office/drawing/2014/main" id="{F2EB7F4C-B365-7AEA-A219-1A2FFEADBA28}"/>
              </a:ext>
            </a:extLst>
          </p:cNvPr>
          <p:cNvSpPr>
            <a:spLocks noGrp="1"/>
          </p:cNvSpPr>
          <p:nvPr>
            <p:ph type="title" idx="4294967295"/>
          </p:nvPr>
        </p:nvSpPr>
        <p:spPr>
          <a:xfrm>
            <a:off x="385103" y="154797"/>
            <a:ext cx="5710897" cy="612775"/>
          </a:xfrm>
        </p:spPr>
        <p:txBody>
          <a:bodyPr>
            <a:normAutofit/>
          </a:bodyPr>
          <a:lstStyle/>
          <a:p>
            <a:r>
              <a:rPr lang="en-US" sz="2800" dirty="0">
                <a:solidFill>
                  <a:srgbClr val="001489"/>
                </a:solidFill>
              </a:rPr>
              <a:t>Financial cycle of a business</a:t>
            </a:r>
          </a:p>
        </p:txBody>
      </p:sp>
      <p:sp>
        <p:nvSpPr>
          <p:cNvPr id="5" name="TextBox 4">
            <a:extLst>
              <a:ext uri="{FF2B5EF4-FFF2-40B4-BE49-F238E27FC236}">
                <a16:creationId xmlns:a16="http://schemas.microsoft.com/office/drawing/2014/main" id="{3F3505C4-AA7B-BE45-D1C6-CE462122A2F2}"/>
              </a:ext>
            </a:extLst>
          </p:cNvPr>
          <p:cNvSpPr txBox="1"/>
          <p:nvPr/>
        </p:nvSpPr>
        <p:spPr>
          <a:xfrm>
            <a:off x="2319454" y="6113470"/>
            <a:ext cx="6256841" cy="276999"/>
          </a:xfrm>
          <a:prstGeom prst="rect">
            <a:avLst/>
          </a:prstGeom>
          <a:noFill/>
        </p:spPr>
        <p:txBody>
          <a:bodyPr wrap="none" rtlCol="0">
            <a:spAutoFit/>
          </a:bodyPr>
          <a:lstStyle/>
          <a:p>
            <a:r>
              <a:rPr lang="en-US" sz="1200" dirty="0"/>
              <a:t>Source: 2023 European Investment Bank (EIB) Guide to finance for drone projects </a:t>
            </a:r>
          </a:p>
        </p:txBody>
      </p:sp>
      <p:pic>
        <p:nvPicPr>
          <p:cNvPr id="2" name="Picture 1">
            <a:extLst>
              <a:ext uri="{FF2B5EF4-FFF2-40B4-BE49-F238E27FC236}">
                <a16:creationId xmlns:a16="http://schemas.microsoft.com/office/drawing/2014/main" id="{5B582414-5A92-C040-1A04-54957C2B5785}"/>
              </a:ext>
            </a:extLst>
          </p:cNvPr>
          <p:cNvPicPr>
            <a:picLocks noChangeAspect="1"/>
          </p:cNvPicPr>
          <p:nvPr/>
        </p:nvPicPr>
        <p:blipFill>
          <a:blip r:embed="rId3"/>
          <a:stretch>
            <a:fillRect/>
          </a:stretch>
        </p:blipFill>
        <p:spPr>
          <a:xfrm>
            <a:off x="10145721" y="427326"/>
            <a:ext cx="469900" cy="469900"/>
          </a:xfrm>
          <a:prstGeom prst="rect">
            <a:avLst/>
          </a:prstGeom>
        </p:spPr>
      </p:pic>
      <p:sp>
        <p:nvSpPr>
          <p:cNvPr id="6" name="TextBox 5">
            <a:extLst>
              <a:ext uri="{FF2B5EF4-FFF2-40B4-BE49-F238E27FC236}">
                <a16:creationId xmlns:a16="http://schemas.microsoft.com/office/drawing/2014/main" id="{36A89D94-75CE-4CBB-2F1D-451DF5CDD07C}"/>
              </a:ext>
            </a:extLst>
          </p:cNvPr>
          <p:cNvSpPr txBox="1"/>
          <p:nvPr/>
        </p:nvSpPr>
        <p:spPr>
          <a:xfrm>
            <a:off x="10615621" y="381912"/>
            <a:ext cx="1010378" cy="461665"/>
          </a:xfrm>
          <a:prstGeom prst="rect">
            <a:avLst/>
          </a:prstGeom>
          <a:noFill/>
        </p:spPr>
        <p:txBody>
          <a:bodyPr wrap="square" rtlCol="0">
            <a:spAutoFit/>
          </a:bodyPr>
          <a:lstStyle/>
          <a:p>
            <a:r>
              <a:rPr lang="en-US" sz="1200" i="1" dirty="0">
                <a:latin typeface="Century Gothic" panose="020B0502020202020204" pitchFamily="34" charset="0"/>
              </a:rPr>
              <a:t>Financial</a:t>
            </a:r>
          </a:p>
          <a:p>
            <a:r>
              <a:rPr lang="en-US" sz="1200" i="1" dirty="0">
                <a:latin typeface="Century Gothic" panose="020B0502020202020204" pitchFamily="34" charset="0"/>
              </a:rPr>
              <a:t>models</a:t>
            </a:r>
          </a:p>
        </p:txBody>
      </p:sp>
      <p:sp>
        <p:nvSpPr>
          <p:cNvPr id="7" name="Round Same-side Corner of Rectangle 6">
            <a:extLst>
              <a:ext uri="{FF2B5EF4-FFF2-40B4-BE49-F238E27FC236}">
                <a16:creationId xmlns:a16="http://schemas.microsoft.com/office/drawing/2014/main" id="{3BA6ECD7-AACF-F5AD-822E-56364C9ADB66}"/>
              </a:ext>
            </a:extLst>
          </p:cNvPr>
          <p:cNvSpPr/>
          <p:nvPr/>
        </p:nvSpPr>
        <p:spPr>
          <a:xfrm rot="16200000">
            <a:off x="10617810" y="-5963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60880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2E583004-20E6-58D9-1E32-3E33FE7FAB63}"/>
              </a:ext>
            </a:extLst>
          </p:cNvPr>
          <p:cNvSpPr>
            <a:spLocks noGrp="1"/>
          </p:cNvSpPr>
          <p:nvPr>
            <p:ph type="title" idx="4294967295"/>
          </p:nvPr>
        </p:nvSpPr>
        <p:spPr>
          <a:xfrm>
            <a:off x="292269" y="109238"/>
            <a:ext cx="10932548" cy="787814"/>
          </a:xfrm>
        </p:spPr>
        <p:txBody>
          <a:bodyPr anchor="ctr">
            <a:normAutofit/>
          </a:bodyPr>
          <a:lstStyle/>
          <a:p>
            <a:r>
              <a:rPr lang="en-US" sz="2800" dirty="0">
                <a:solidFill>
                  <a:srgbClr val="001487"/>
                </a:solidFill>
              </a:rPr>
              <a:t>Financial model framework: Costs</a:t>
            </a:r>
          </a:p>
        </p:txBody>
      </p:sp>
      <p:graphicFrame>
        <p:nvGraphicFramePr>
          <p:cNvPr id="4" name="Table 3">
            <a:extLst>
              <a:ext uri="{FF2B5EF4-FFF2-40B4-BE49-F238E27FC236}">
                <a16:creationId xmlns:a16="http://schemas.microsoft.com/office/drawing/2014/main" id="{CBD5B1A3-9019-1A8B-0BA6-DDAE6E2B7117}"/>
              </a:ext>
            </a:extLst>
          </p:cNvPr>
          <p:cNvGraphicFramePr>
            <a:graphicFrameLocks noGrp="1"/>
          </p:cNvGraphicFramePr>
          <p:nvPr>
            <p:extLst>
              <p:ext uri="{D42A27DB-BD31-4B8C-83A1-F6EECF244321}">
                <p14:modId xmlns:p14="http://schemas.microsoft.com/office/powerpoint/2010/main" val="461295730"/>
              </p:ext>
            </p:extLst>
          </p:nvPr>
        </p:nvGraphicFramePr>
        <p:xfrm>
          <a:off x="292269" y="1036421"/>
          <a:ext cx="11591617" cy="5130721"/>
        </p:xfrm>
        <a:graphic>
          <a:graphicData uri="http://schemas.openxmlformats.org/drawingml/2006/table">
            <a:tbl>
              <a:tblPr firstRow="1" firstCol="1" bandRow="1">
                <a:noFill/>
                <a:tableStyleId>{5C22544A-7EE6-4342-B048-85BDC9FD1C3A}</a:tableStyleId>
              </a:tblPr>
              <a:tblGrid>
                <a:gridCol w="1308802">
                  <a:extLst>
                    <a:ext uri="{9D8B030D-6E8A-4147-A177-3AD203B41FA5}">
                      <a16:colId xmlns:a16="http://schemas.microsoft.com/office/drawing/2014/main" val="2795356008"/>
                    </a:ext>
                  </a:extLst>
                </a:gridCol>
                <a:gridCol w="6225758">
                  <a:extLst>
                    <a:ext uri="{9D8B030D-6E8A-4147-A177-3AD203B41FA5}">
                      <a16:colId xmlns:a16="http://schemas.microsoft.com/office/drawing/2014/main" val="4109553382"/>
                    </a:ext>
                  </a:extLst>
                </a:gridCol>
                <a:gridCol w="4057057">
                  <a:extLst>
                    <a:ext uri="{9D8B030D-6E8A-4147-A177-3AD203B41FA5}">
                      <a16:colId xmlns:a16="http://schemas.microsoft.com/office/drawing/2014/main" val="3684946604"/>
                    </a:ext>
                  </a:extLst>
                </a:gridCol>
              </a:tblGrid>
              <a:tr h="296986">
                <a:tc>
                  <a:txBody>
                    <a:bodyPr/>
                    <a:lstStyle/>
                    <a:p>
                      <a:pPr marL="0" indent="0">
                        <a:lnSpc>
                          <a:spcPct val="107000"/>
                        </a:lnSpc>
                        <a:spcAft>
                          <a:spcPts val="800"/>
                        </a:spcAft>
                      </a:pPr>
                      <a:r>
                        <a:rPr lang="en-ZA" sz="1200" b="0" kern="100" cap="all" spc="150" dirty="0">
                          <a:solidFill>
                            <a:schemeClr val="lt1"/>
                          </a:solidFill>
                          <a:effectLst/>
                        </a:rPr>
                        <a:t>Main categories</a:t>
                      </a:r>
                      <a:endParaRPr lang="en-ZA" sz="1200" b="0" kern="100" cap="all" spc="150" dirty="0">
                        <a:solidFill>
                          <a:schemeClr val="lt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lnL>
                    <a:lnR w="12700" cmpd="sng">
                      <a:noFill/>
                    </a:lnR>
                    <a:lnT w="12700" cmpd="sng">
                      <a:noFill/>
                    </a:lnT>
                    <a:lnB w="38100" cmpd="sng">
                      <a:noFill/>
                    </a:lnB>
                    <a:solidFill>
                      <a:srgbClr val="002060"/>
                    </a:solidFill>
                  </a:tcPr>
                </a:tc>
                <a:tc>
                  <a:txBody>
                    <a:bodyPr/>
                    <a:lstStyle/>
                    <a:p>
                      <a:pPr>
                        <a:lnSpc>
                          <a:spcPct val="107000"/>
                        </a:lnSpc>
                        <a:spcAft>
                          <a:spcPts val="800"/>
                        </a:spcAft>
                      </a:pPr>
                      <a:r>
                        <a:rPr lang="en-ZA" sz="1200" b="0" kern="100" cap="all" spc="150">
                          <a:solidFill>
                            <a:schemeClr val="lt1"/>
                          </a:solidFill>
                          <a:effectLst/>
                        </a:rPr>
                        <a:t>Sub-categories</a:t>
                      </a:r>
                      <a:endParaRPr lang="en-ZA" sz="1200" b="0" kern="100" cap="all" spc="150">
                        <a:solidFill>
                          <a:schemeClr val="lt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lnL>
                    <a:lnR w="12700" cmpd="sng">
                      <a:noFill/>
                    </a:lnR>
                    <a:lnT w="12700" cmpd="sng">
                      <a:noFill/>
                    </a:lnT>
                    <a:lnB w="38100" cmpd="sng">
                      <a:noFill/>
                    </a:lnB>
                    <a:solidFill>
                      <a:srgbClr val="002060"/>
                    </a:solidFill>
                  </a:tcPr>
                </a:tc>
                <a:tc>
                  <a:txBody>
                    <a:bodyPr/>
                    <a:lstStyle/>
                    <a:p>
                      <a:pPr>
                        <a:lnSpc>
                          <a:spcPct val="107000"/>
                        </a:lnSpc>
                        <a:spcAft>
                          <a:spcPts val="800"/>
                        </a:spcAft>
                      </a:pPr>
                      <a:r>
                        <a:rPr lang="en-ZA" sz="1200" b="0" kern="100" cap="all" spc="150" dirty="0">
                          <a:solidFill>
                            <a:schemeClr val="lt1"/>
                          </a:solidFill>
                          <a:effectLst/>
                        </a:rPr>
                        <a:t>Way forward questions to address</a:t>
                      </a:r>
                      <a:endParaRPr lang="en-ZA" sz="1200" b="0" kern="100" cap="all" spc="150" dirty="0">
                        <a:solidFill>
                          <a:schemeClr val="lt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lnL>
                    <a:lnR w="12700" cmpd="sng">
                      <a:noFill/>
                    </a:lnR>
                    <a:lnT w="12700" cmpd="sng">
                      <a:noFill/>
                    </a:lnT>
                    <a:lnB w="38100" cmpd="sng">
                      <a:noFill/>
                    </a:lnB>
                    <a:solidFill>
                      <a:srgbClr val="002060"/>
                    </a:solidFill>
                  </a:tcPr>
                </a:tc>
                <a:extLst>
                  <a:ext uri="{0D108BD9-81ED-4DB2-BD59-A6C34878D82A}">
                    <a16:rowId xmlns:a16="http://schemas.microsoft.com/office/drawing/2014/main" val="1198244514"/>
                  </a:ext>
                </a:extLst>
              </a:tr>
              <a:tr h="1336402">
                <a:tc>
                  <a:txBody>
                    <a:bodyPr/>
                    <a:lstStyle/>
                    <a:p>
                      <a:pPr>
                        <a:lnSpc>
                          <a:spcPct val="107000"/>
                        </a:lnSpc>
                        <a:spcAft>
                          <a:spcPts val="800"/>
                        </a:spcAft>
                      </a:pPr>
                      <a:r>
                        <a:rPr lang="en-ZA" sz="1100" b="1" kern="100" cap="none" spc="0" dirty="0">
                          <a:solidFill>
                            <a:schemeClr val="tx1"/>
                          </a:solidFill>
                          <a:effectLst/>
                        </a:rPr>
                        <a:t>Planning costs</a:t>
                      </a:r>
                      <a:endParaRPr lang="en-ZA" sz="1100" b="1" kern="100"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38100" cmpd="sng">
                      <a:noFill/>
                    </a:lnT>
                    <a:lnB w="12700" cmpd="sng">
                      <a:noFill/>
                      <a:prstDash val="solid"/>
                    </a:lnB>
                    <a:noFill/>
                  </a:tcPr>
                </a:tc>
                <a:tc gridSpan="2">
                  <a:txBody>
                    <a:bodyPr/>
                    <a:lstStyle/>
                    <a:p>
                      <a:pPr marL="342900" lvl="0" indent="-342900">
                        <a:lnSpc>
                          <a:spcPct val="107000"/>
                        </a:lnSpc>
                        <a:buFont typeface="Symbol" panose="05050102010706020507" pitchFamily="18" charset="2"/>
                        <a:buChar char=""/>
                      </a:pPr>
                      <a:r>
                        <a:rPr lang="en-ZA" sz="1050" kern="100" cap="none" spc="0" dirty="0">
                          <a:solidFill>
                            <a:schemeClr val="tx1"/>
                          </a:solidFill>
                          <a:effectLst/>
                        </a:rPr>
                        <a:t>Re-zoning (if required) and facilitating public participation.</a:t>
                      </a:r>
                    </a:p>
                    <a:p>
                      <a:pPr marL="342900" lvl="0" indent="-342900">
                        <a:lnSpc>
                          <a:spcPct val="107000"/>
                        </a:lnSpc>
                        <a:buFont typeface="Symbol" panose="05050102010706020507" pitchFamily="18" charset="2"/>
                        <a:buChar char=""/>
                      </a:pPr>
                      <a:r>
                        <a:rPr lang="en-ZA" sz="1050" kern="100" cap="none" spc="0" dirty="0">
                          <a:solidFill>
                            <a:schemeClr val="tx1"/>
                          </a:solidFill>
                          <a:effectLst/>
                        </a:rPr>
                        <a:t>Environmental impact assessment (if required) to get Record of Decision.</a:t>
                      </a:r>
                    </a:p>
                    <a:p>
                      <a:pPr marL="342900" lvl="0" indent="-342900">
                        <a:lnSpc>
                          <a:spcPct val="107000"/>
                        </a:lnSpc>
                        <a:buFont typeface="Symbol" panose="05050102010706020507" pitchFamily="18" charset="2"/>
                        <a:buChar char=""/>
                      </a:pPr>
                      <a:r>
                        <a:rPr lang="en-ZA" sz="1050" kern="100" cap="none" spc="0" dirty="0">
                          <a:solidFill>
                            <a:schemeClr val="tx1"/>
                          </a:solidFill>
                          <a:effectLst/>
                        </a:rPr>
                        <a:t>Other possible impact studies (e.g. Transport Impact Assessment). </a:t>
                      </a:r>
                    </a:p>
                    <a:p>
                      <a:pPr marL="342900" lvl="0" indent="-342900">
                        <a:lnSpc>
                          <a:spcPct val="107000"/>
                        </a:lnSpc>
                        <a:buFont typeface="Symbol" panose="05050102010706020507" pitchFamily="18" charset="2"/>
                        <a:buChar char=""/>
                      </a:pPr>
                      <a:r>
                        <a:rPr lang="en-ZA" sz="1050" kern="100" cap="none" spc="0" dirty="0">
                          <a:solidFill>
                            <a:schemeClr val="tx1"/>
                          </a:solidFill>
                          <a:effectLst/>
                        </a:rPr>
                        <a:t>Bulk infrastructure design and costing (if required) (energy, water, waste).</a:t>
                      </a:r>
                    </a:p>
                    <a:p>
                      <a:pPr marL="342900" lvl="0" indent="-342900">
                        <a:lnSpc>
                          <a:spcPct val="107000"/>
                        </a:lnSpc>
                        <a:buFont typeface="Symbol" panose="05050102010706020507" pitchFamily="18" charset="2"/>
                        <a:buChar char=""/>
                      </a:pPr>
                      <a:r>
                        <a:rPr lang="en-ZA" sz="1050" kern="100" cap="none" spc="0" dirty="0">
                          <a:solidFill>
                            <a:schemeClr val="tx1"/>
                          </a:solidFill>
                          <a:effectLst/>
                        </a:rPr>
                        <a:t>Start-up / phase 1 digital equipment specifications and costing.</a:t>
                      </a:r>
                    </a:p>
                    <a:p>
                      <a:pPr marL="342900" lvl="0" indent="-342900">
                        <a:lnSpc>
                          <a:spcPct val="107000"/>
                        </a:lnSpc>
                        <a:buFont typeface="Symbol" panose="05050102010706020507" pitchFamily="18" charset="2"/>
                        <a:buChar char=""/>
                      </a:pPr>
                      <a:r>
                        <a:rPr lang="en-ZA" sz="1050" kern="100" cap="none" spc="0" dirty="0">
                          <a:solidFill>
                            <a:schemeClr val="tx1"/>
                          </a:solidFill>
                          <a:effectLst/>
                        </a:rPr>
                        <a:t>Legal costs for proposed / customised sandbox regulations as well as for institutional design and establishment and registration</a:t>
                      </a:r>
                    </a:p>
                    <a:p>
                      <a:pPr marL="342900" lvl="0" indent="-342900">
                        <a:lnSpc>
                          <a:spcPct val="107000"/>
                        </a:lnSpc>
                        <a:spcAft>
                          <a:spcPts val="800"/>
                        </a:spcAft>
                        <a:buFont typeface="Symbol" panose="05050102010706020507" pitchFamily="18" charset="2"/>
                        <a:buChar char=""/>
                      </a:pPr>
                      <a:r>
                        <a:rPr lang="en-ZA" sz="1050" kern="100" cap="none" spc="0" dirty="0">
                          <a:solidFill>
                            <a:schemeClr val="tx1"/>
                          </a:solidFill>
                          <a:effectLst/>
                        </a:rPr>
                        <a:t>Other specialised studies required ((e.g. develop a business plan and/or cost-benefit impact study, develop marketing strategy?)</a:t>
                      </a:r>
                    </a:p>
                  </a:txBody>
                  <a:tcPr marL="72649" marR="72649" marT="72649" marB="72649">
                    <a:lnL w="12700" cmpd="sng">
                      <a:noFill/>
                      <a:prstDash val="solid"/>
                    </a:lnL>
                    <a:lnR w="12700" cmpd="sng">
                      <a:noFill/>
                      <a:prstDash val="solid"/>
                    </a:lnR>
                    <a:lnT w="38100" cmpd="sng">
                      <a:noFill/>
                    </a:lnT>
                    <a:lnB w="12700" cmpd="sng">
                      <a:noFill/>
                      <a:prstDash val="solid"/>
                    </a:lnB>
                    <a:noFill/>
                  </a:tcPr>
                </a:tc>
                <a:tc hMerge="1">
                  <a:txBody>
                    <a:bodyPr/>
                    <a:lstStyle/>
                    <a:p>
                      <a:endParaRPr lang="en-US"/>
                    </a:p>
                  </a:txBody>
                  <a:tcPr/>
                </a:tc>
                <a:extLst>
                  <a:ext uri="{0D108BD9-81ED-4DB2-BD59-A6C34878D82A}">
                    <a16:rowId xmlns:a16="http://schemas.microsoft.com/office/drawing/2014/main" val="932386880"/>
                  </a:ext>
                </a:extLst>
              </a:tr>
              <a:tr h="1547016">
                <a:tc>
                  <a:txBody>
                    <a:bodyPr/>
                    <a:lstStyle/>
                    <a:p>
                      <a:pPr>
                        <a:lnSpc>
                          <a:spcPct val="107000"/>
                        </a:lnSpc>
                        <a:spcAft>
                          <a:spcPts val="800"/>
                        </a:spcAft>
                      </a:pPr>
                      <a:r>
                        <a:rPr lang="en-ZA" sz="1100" b="1" kern="100" cap="none" spc="0">
                          <a:solidFill>
                            <a:schemeClr val="tx1"/>
                          </a:solidFill>
                          <a:effectLst/>
                        </a:rPr>
                        <a:t>Initial establishment-start-up costs Year 1</a:t>
                      </a:r>
                      <a:endParaRPr lang="en-ZA" sz="11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342900" lvl="0" indent="-342900">
                        <a:lnSpc>
                          <a:spcPct val="107000"/>
                        </a:lnSpc>
                        <a:buFont typeface="Symbol" panose="05050102010706020507" pitchFamily="18" charset="2"/>
                        <a:buChar char=""/>
                      </a:pPr>
                      <a:r>
                        <a:rPr lang="en-ZA" sz="1000" kern="100" cap="none" spc="0" dirty="0">
                          <a:solidFill>
                            <a:schemeClr val="tx1"/>
                          </a:solidFill>
                          <a:effectLst/>
                        </a:rPr>
                        <a:t>Site preparation required (e.g. vegetation and earth clearing etc.)</a:t>
                      </a:r>
                    </a:p>
                    <a:p>
                      <a:pPr marL="342900" lvl="0" indent="-342900">
                        <a:lnSpc>
                          <a:spcPct val="107000"/>
                        </a:lnSpc>
                        <a:buFont typeface="Symbol" panose="05050102010706020507" pitchFamily="18" charset="2"/>
                        <a:buChar char=""/>
                      </a:pPr>
                      <a:r>
                        <a:rPr lang="en-ZA" sz="1000" kern="100" cap="none" spc="0" dirty="0">
                          <a:solidFill>
                            <a:schemeClr val="tx1"/>
                          </a:solidFill>
                          <a:effectLst/>
                        </a:rPr>
                        <a:t>Physical and digital infrastructure for testing, including airspace management systems, communication networks, and data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Staff operations for Sandbox services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Physical building(s) for staff, ICT equipment,  and customer equipment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Transport infrastructure (e.g. roads)</a:t>
                      </a:r>
                    </a:p>
                    <a:p>
                      <a:pPr marL="342900" lvl="0" indent="-342900">
                        <a:lnSpc>
                          <a:spcPct val="107000"/>
                        </a:lnSpc>
                        <a:buFont typeface="Symbol" panose="05050102010706020507" pitchFamily="18" charset="2"/>
                        <a:buChar char=""/>
                      </a:pPr>
                      <a:r>
                        <a:rPr lang="en-ZA" sz="1000" kern="100" cap="none" spc="0" dirty="0">
                          <a:solidFill>
                            <a:schemeClr val="tx1"/>
                          </a:solidFill>
                          <a:effectLst/>
                        </a:rPr>
                        <a:t>Bulk infrastructure: Energy supply, water supply, sewerage and waste.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Drone and other equipment.</a:t>
                      </a:r>
                    </a:p>
                    <a:p>
                      <a:pPr marL="342900" lvl="0" indent="-342900">
                        <a:lnSpc>
                          <a:spcPct val="107000"/>
                        </a:lnSpc>
                        <a:buFont typeface="Symbol" panose="05050102010706020507" pitchFamily="18" charset="2"/>
                        <a:buChar char=""/>
                      </a:pPr>
                      <a:r>
                        <a:rPr lang="en-ZA" sz="1000" kern="100" cap="none" spc="0" dirty="0">
                          <a:solidFill>
                            <a:schemeClr val="tx1"/>
                          </a:solidFill>
                          <a:effectLst/>
                        </a:rPr>
                        <a:t>Software required/ licensing.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Marketing costs </a:t>
                      </a:r>
                    </a:p>
                    <a:p>
                      <a:pPr marL="342900" lvl="0" indent="-342900">
                        <a:lnSpc>
                          <a:spcPct val="107000"/>
                        </a:lnSpc>
                        <a:spcAft>
                          <a:spcPts val="800"/>
                        </a:spcAft>
                        <a:buFont typeface="Symbol" panose="05050102010706020507" pitchFamily="18" charset="2"/>
                        <a:buChar char=""/>
                      </a:pPr>
                      <a:r>
                        <a:rPr lang="en-ZA" sz="1000" kern="100" cap="none" spc="0" dirty="0">
                          <a:solidFill>
                            <a:schemeClr val="tx1"/>
                          </a:solidFill>
                          <a:effectLst/>
                        </a:rPr>
                        <a:t>Staff training for start-up operations.</a:t>
                      </a:r>
                      <a:endParaRPr lang="en-ZA" sz="1000" kern="100"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800"/>
                        </a:spcAft>
                      </a:pPr>
                      <a:r>
                        <a:rPr lang="en-ZA" sz="1000" kern="100" cap="none" spc="0">
                          <a:solidFill>
                            <a:schemeClr val="tx1"/>
                          </a:solidFill>
                          <a:effectLst/>
                        </a:rPr>
                        <a:t>Number of buildings, type/ level of facilities, sizes of facilities</a:t>
                      </a:r>
                    </a:p>
                    <a:p>
                      <a:pPr>
                        <a:lnSpc>
                          <a:spcPct val="107000"/>
                        </a:lnSpc>
                        <a:spcAft>
                          <a:spcPts val="800"/>
                        </a:spcAft>
                      </a:pPr>
                      <a:r>
                        <a:rPr lang="en-ZA" sz="1000" kern="100" cap="none" spc="0">
                          <a:solidFill>
                            <a:schemeClr val="tx1"/>
                          </a:solidFill>
                          <a:effectLst/>
                        </a:rPr>
                        <a:t>Will site need any road transport upgrades?</a:t>
                      </a:r>
                    </a:p>
                    <a:p>
                      <a:pPr>
                        <a:lnSpc>
                          <a:spcPct val="107000"/>
                        </a:lnSpc>
                        <a:spcAft>
                          <a:spcPts val="800"/>
                        </a:spcAft>
                      </a:pPr>
                      <a:r>
                        <a:rPr lang="en-ZA" sz="1000" kern="100" cap="none" spc="0">
                          <a:solidFill>
                            <a:schemeClr val="tx1"/>
                          </a:solidFill>
                          <a:effectLst/>
                        </a:rPr>
                        <a:t>Will site need any new bulk and/or connecting infrastructure? </a:t>
                      </a:r>
                    </a:p>
                    <a:p>
                      <a:pPr>
                        <a:lnSpc>
                          <a:spcPct val="107000"/>
                        </a:lnSpc>
                        <a:spcAft>
                          <a:spcPts val="800"/>
                        </a:spcAft>
                      </a:pPr>
                      <a:r>
                        <a:rPr lang="en-ZA" sz="1000" kern="100" cap="none" spc="0">
                          <a:solidFill>
                            <a:schemeClr val="tx1"/>
                          </a:solidFill>
                          <a:effectLst/>
                        </a:rPr>
                        <a:t>Will any shared equipment and/or software for users be provided as part of their testing/ piloting- e.g. sensors, data recording etc.?</a:t>
                      </a:r>
                    </a:p>
                    <a:p>
                      <a:pPr>
                        <a:lnSpc>
                          <a:spcPct val="107000"/>
                        </a:lnSpc>
                        <a:spcAft>
                          <a:spcPts val="800"/>
                        </a:spcAft>
                      </a:pPr>
                      <a:r>
                        <a:rPr lang="en-ZA" sz="1000" kern="100" cap="none" spc="0">
                          <a:solidFill>
                            <a:schemeClr val="tx1"/>
                          </a:solidFill>
                          <a:effectLst/>
                        </a:rPr>
                        <a:t> What core staff and training required</a:t>
                      </a:r>
                      <a:endParaRPr lang="en-ZA" sz="1000" kern="100"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1840370159"/>
                  </a:ext>
                </a:extLst>
              </a:tr>
              <a:tr h="662786">
                <a:tc>
                  <a:txBody>
                    <a:bodyPr/>
                    <a:lstStyle/>
                    <a:p>
                      <a:pPr>
                        <a:lnSpc>
                          <a:spcPct val="107000"/>
                        </a:lnSpc>
                        <a:spcAft>
                          <a:spcPts val="800"/>
                        </a:spcAft>
                      </a:pPr>
                      <a:r>
                        <a:rPr lang="en-ZA" sz="1100" b="1" kern="100" cap="none" spc="0">
                          <a:solidFill>
                            <a:schemeClr val="tx1"/>
                          </a:solidFill>
                          <a:effectLst/>
                        </a:rPr>
                        <a:t>Ongoing operational costs</a:t>
                      </a:r>
                      <a:endParaRPr lang="en-ZA" sz="11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12700" cmpd="sng">
                      <a:noFill/>
                      <a:prstDash val="solid"/>
                    </a:lnT>
                    <a:lnB w="12700" cmpd="sng">
                      <a:noFill/>
                      <a:prstDash val="solid"/>
                    </a:lnB>
                    <a:noFill/>
                  </a:tcPr>
                </a:tc>
                <a:tc>
                  <a:txBody>
                    <a:bodyPr/>
                    <a:lstStyle/>
                    <a:p>
                      <a:pPr marL="342900" lvl="0" indent="-342900">
                        <a:lnSpc>
                          <a:spcPct val="107000"/>
                        </a:lnSpc>
                        <a:buFont typeface="Symbol" panose="05050102010706020507" pitchFamily="18" charset="2"/>
                        <a:buChar char=""/>
                      </a:pPr>
                      <a:r>
                        <a:rPr lang="en-ZA" sz="1000" kern="100" cap="none" spc="0" dirty="0">
                          <a:solidFill>
                            <a:schemeClr val="tx1"/>
                          </a:solidFill>
                          <a:effectLst/>
                        </a:rPr>
                        <a:t>Staff employment costs  </a:t>
                      </a:r>
                    </a:p>
                    <a:p>
                      <a:pPr marL="342900" lvl="0" indent="-342900">
                        <a:lnSpc>
                          <a:spcPct val="107000"/>
                        </a:lnSpc>
                        <a:buFont typeface="Symbol" panose="05050102010706020507" pitchFamily="18" charset="2"/>
                        <a:buChar char=""/>
                      </a:pPr>
                      <a:r>
                        <a:rPr lang="en-ZA" sz="1000" kern="100" cap="none" spc="0" dirty="0">
                          <a:solidFill>
                            <a:schemeClr val="tx1"/>
                          </a:solidFill>
                          <a:effectLst/>
                        </a:rPr>
                        <a:t>Fibre </a:t>
                      </a:r>
                    </a:p>
                    <a:p>
                      <a:pPr marL="342900" lvl="0" indent="-342900">
                        <a:lnSpc>
                          <a:spcPct val="107000"/>
                        </a:lnSpc>
                        <a:spcAft>
                          <a:spcPts val="800"/>
                        </a:spcAft>
                        <a:buFont typeface="Symbol" panose="05050102010706020507" pitchFamily="18" charset="2"/>
                        <a:buChar char=""/>
                      </a:pPr>
                      <a:r>
                        <a:rPr lang="en-ZA" sz="1000" kern="100" cap="none" spc="0" dirty="0">
                          <a:solidFill>
                            <a:schemeClr val="tx1"/>
                          </a:solidFill>
                          <a:effectLst/>
                        </a:rPr>
                        <a:t>Municipal rates and services (incl. water and electricity). </a:t>
                      </a:r>
                    </a:p>
                  </a:txBody>
                  <a:tcPr marL="72649" marR="72649" marT="72649" marB="72649">
                    <a:lnL w="12700" cmpd="sng">
                      <a:noFill/>
                      <a:prstDash val="solid"/>
                    </a:lnL>
                    <a:lnR w="12700" cmpd="sng">
                      <a:noFill/>
                      <a:prstDash val="solid"/>
                    </a:lnR>
                    <a:lnT w="12700" cmpd="sng">
                      <a:noFill/>
                      <a:prstDash val="solid"/>
                    </a:lnT>
                    <a:lnB w="12700" cmpd="sng">
                      <a:noFill/>
                      <a:prstDash val="solid"/>
                    </a:lnB>
                    <a:noFill/>
                  </a:tcPr>
                </a:tc>
                <a:tc>
                  <a:txBody>
                    <a:bodyPr/>
                    <a:lstStyle/>
                    <a:p>
                      <a:pPr marL="0" lvl="0" indent="0">
                        <a:lnSpc>
                          <a:spcPct val="107000"/>
                        </a:lnSpc>
                        <a:spcAft>
                          <a:spcPts val="800"/>
                        </a:spcAft>
                        <a:buFont typeface="Symbol" panose="05050102010706020507" pitchFamily="18" charset="2"/>
                        <a:buNone/>
                      </a:pPr>
                      <a:r>
                        <a:rPr lang="en-ZA" sz="1000" kern="100" cap="none" spc="0" dirty="0">
                          <a:solidFill>
                            <a:schemeClr val="tx1"/>
                          </a:solidFill>
                          <a:effectLst/>
                        </a:rPr>
                        <a:t>How will operating costs be recouped (e.g. fibre, staffing, software etc.) (i.e. the operating model and institutional arrangements). </a:t>
                      </a:r>
                    </a:p>
                  </a:txBody>
                  <a:tcPr marL="72649" marR="72649" marT="72649" marB="7264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66460820"/>
                  </a:ext>
                </a:extLst>
              </a:tr>
              <a:tr h="608972">
                <a:tc>
                  <a:txBody>
                    <a:bodyPr/>
                    <a:lstStyle/>
                    <a:p>
                      <a:pPr>
                        <a:lnSpc>
                          <a:spcPct val="107000"/>
                        </a:lnSpc>
                        <a:spcAft>
                          <a:spcPts val="800"/>
                        </a:spcAft>
                      </a:pPr>
                      <a:r>
                        <a:rPr lang="en-ZA" sz="1100" b="1" kern="100" cap="none" spc="0" dirty="0">
                          <a:solidFill>
                            <a:schemeClr val="tx1"/>
                          </a:solidFill>
                          <a:effectLst/>
                        </a:rPr>
                        <a:t>Phase 2 expansion / upgrade costs</a:t>
                      </a:r>
                      <a:endParaRPr lang="en-ZA" sz="1100" b="1" kern="100" cap="none" spc="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2649" marR="72649" marT="72649" marB="72649">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gridSpan="2">
                  <a:txBody>
                    <a:bodyPr/>
                    <a:lstStyle/>
                    <a:p>
                      <a:pPr marL="342900" lvl="0" indent="-342900">
                        <a:lnSpc>
                          <a:spcPct val="107000"/>
                        </a:lnSpc>
                        <a:buFont typeface="Symbol" panose="05050102010706020507" pitchFamily="18" charset="2"/>
                        <a:buChar char=""/>
                      </a:pPr>
                      <a:r>
                        <a:rPr lang="en-ZA" sz="1050" kern="100" cap="none" spc="0" dirty="0">
                          <a:solidFill>
                            <a:schemeClr val="tx1"/>
                          </a:solidFill>
                          <a:effectLst/>
                        </a:rPr>
                        <a:t>Physical and digital infrastructure expansion/ upgrades for testing, including airspace management systems, communication networks, and data collection</a:t>
                      </a:r>
                    </a:p>
                    <a:p>
                      <a:pPr marL="342900" lvl="0" indent="-342900">
                        <a:lnSpc>
                          <a:spcPct val="107000"/>
                        </a:lnSpc>
                        <a:spcAft>
                          <a:spcPts val="800"/>
                        </a:spcAft>
                        <a:buFont typeface="Symbol" panose="05050102010706020507" pitchFamily="18" charset="2"/>
                        <a:buChar char=""/>
                      </a:pPr>
                      <a:r>
                        <a:rPr lang="en-ZA" sz="1050" kern="100" cap="none" spc="0" dirty="0">
                          <a:solidFill>
                            <a:schemeClr val="tx1"/>
                          </a:solidFill>
                          <a:effectLst/>
                        </a:rPr>
                        <a:t>Ongoing staff training programme </a:t>
                      </a:r>
                    </a:p>
                  </a:txBody>
                  <a:tcPr marL="72649" marR="72649" marT="72649" marB="72649">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hMerge="1">
                  <a:txBody>
                    <a:bodyPr/>
                    <a:lstStyle/>
                    <a:p>
                      <a:endParaRPr lang="en-US"/>
                    </a:p>
                  </a:txBody>
                  <a:tcPr/>
                </a:tc>
                <a:extLst>
                  <a:ext uri="{0D108BD9-81ED-4DB2-BD59-A6C34878D82A}">
                    <a16:rowId xmlns:a16="http://schemas.microsoft.com/office/drawing/2014/main" val="860388169"/>
                  </a:ext>
                </a:extLst>
              </a:tr>
            </a:tbl>
          </a:graphicData>
        </a:graphic>
      </p:graphicFrame>
      <p:pic>
        <p:nvPicPr>
          <p:cNvPr id="2" name="Picture 1">
            <a:extLst>
              <a:ext uri="{FF2B5EF4-FFF2-40B4-BE49-F238E27FC236}">
                <a16:creationId xmlns:a16="http://schemas.microsoft.com/office/drawing/2014/main" id="{C2AD1EE0-D8A8-F31C-F5E5-42ADE66346CE}"/>
              </a:ext>
            </a:extLst>
          </p:cNvPr>
          <p:cNvPicPr>
            <a:picLocks noChangeAspect="1"/>
          </p:cNvPicPr>
          <p:nvPr/>
        </p:nvPicPr>
        <p:blipFill>
          <a:blip r:embed="rId2"/>
          <a:stretch>
            <a:fillRect/>
          </a:stretch>
        </p:blipFill>
        <p:spPr>
          <a:xfrm>
            <a:off x="10145721" y="427326"/>
            <a:ext cx="469900" cy="469900"/>
          </a:xfrm>
          <a:prstGeom prst="rect">
            <a:avLst/>
          </a:prstGeom>
        </p:spPr>
      </p:pic>
      <p:sp>
        <p:nvSpPr>
          <p:cNvPr id="5" name="TextBox 4">
            <a:extLst>
              <a:ext uri="{FF2B5EF4-FFF2-40B4-BE49-F238E27FC236}">
                <a16:creationId xmlns:a16="http://schemas.microsoft.com/office/drawing/2014/main" id="{96AB3F9F-01DC-0015-59EF-093CDB50485F}"/>
              </a:ext>
            </a:extLst>
          </p:cNvPr>
          <p:cNvSpPr txBox="1"/>
          <p:nvPr/>
        </p:nvSpPr>
        <p:spPr>
          <a:xfrm>
            <a:off x="10615621" y="381912"/>
            <a:ext cx="1010378" cy="461665"/>
          </a:xfrm>
          <a:prstGeom prst="rect">
            <a:avLst/>
          </a:prstGeom>
          <a:noFill/>
        </p:spPr>
        <p:txBody>
          <a:bodyPr wrap="square" rtlCol="0">
            <a:spAutoFit/>
          </a:bodyPr>
          <a:lstStyle/>
          <a:p>
            <a:r>
              <a:rPr lang="en-US" sz="1200" i="1" dirty="0">
                <a:latin typeface="Century Gothic" panose="020B0502020202020204" pitchFamily="34" charset="0"/>
              </a:rPr>
              <a:t>Financial</a:t>
            </a:r>
          </a:p>
          <a:p>
            <a:r>
              <a:rPr lang="en-US" sz="1200" i="1" dirty="0">
                <a:latin typeface="Century Gothic" panose="020B0502020202020204" pitchFamily="34" charset="0"/>
              </a:rPr>
              <a:t>models</a:t>
            </a:r>
          </a:p>
        </p:txBody>
      </p:sp>
      <p:sp>
        <p:nvSpPr>
          <p:cNvPr id="6" name="Round Same-side Corner of Rectangle 5">
            <a:extLst>
              <a:ext uri="{FF2B5EF4-FFF2-40B4-BE49-F238E27FC236}">
                <a16:creationId xmlns:a16="http://schemas.microsoft.com/office/drawing/2014/main" id="{650A0D74-D078-8B67-D18F-8117F122B42B}"/>
              </a:ext>
            </a:extLst>
          </p:cNvPr>
          <p:cNvSpPr/>
          <p:nvPr/>
        </p:nvSpPr>
        <p:spPr>
          <a:xfrm rot="16200000">
            <a:off x="10617810" y="-5963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5204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5B042051-3A8F-E82B-1FB9-C93C48D6B173}"/>
              </a:ext>
            </a:extLst>
          </p:cNvPr>
          <p:cNvSpPr>
            <a:spLocks noGrp="1"/>
          </p:cNvSpPr>
          <p:nvPr>
            <p:ph type="title" idx="4294967295"/>
          </p:nvPr>
        </p:nvSpPr>
        <p:spPr>
          <a:xfrm>
            <a:off x="583592" y="365126"/>
            <a:ext cx="8647494" cy="787814"/>
          </a:xfrm>
        </p:spPr>
        <p:txBody>
          <a:bodyPr anchor="ctr">
            <a:noAutofit/>
          </a:bodyPr>
          <a:lstStyle/>
          <a:p>
            <a:r>
              <a:rPr lang="en-US" sz="2800" dirty="0">
                <a:solidFill>
                  <a:srgbClr val="002060"/>
                </a:solidFill>
              </a:rPr>
              <a:t>Financial model framework: Revenue and broader socio-economic benefits</a:t>
            </a:r>
          </a:p>
        </p:txBody>
      </p:sp>
      <p:graphicFrame>
        <p:nvGraphicFramePr>
          <p:cNvPr id="4" name="Table 3">
            <a:extLst>
              <a:ext uri="{FF2B5EF4-FFF2-40B4-BE49-F238E27FC236}">
                <a16:creationId xmlns:a16="http://schemas.microsoft.com/office/drawing/2014/main" id="{05D7C20E-5149-FF20-11C3-08E9566BA0E0}"/>
              </a:ext>
            </a:extLst>
          </p:cNvPr>
          <p:cNvGraphicFramePr>
            <a:graphicFrameLocks noGrp="1"/>
          </p:cNvGraphicFramePr>
          <p:nvPr>
            <p:extLst>
              <p:ext uri="{D42A27DB-BD31-4B8C-83A1-F6EECF244321}">
                <p14:modId xmlns:p14="http://schemas.microsoft.com/office/powerpoint/2010/main" val="3392299518"/>
              </p:ext>
            </p:extLst>
          </p:nvPr>
        </p:nvGraphicFramePr>
        <p:xfrm>
          <a:off x="570155" y="1750736"/>
          <a:ext cx="11172906" cy="4194703"/>
        </p:xfrm>
        <a:graphic>
          <a:graphicData uri="http://schemas.openxmlformats.org/drawingml/2006/table">
            <a:tbl>
              <a:tblPr firstRow="1" firstCol="1" bandRow="1">
                <a:noFill/>
                <a:tableStyleId>{5C22544A-7EE6-4342-B048-85BDC9FD1C3A}</a:tableStyleId>
              </a:tblPr>
              <a:tblGrid>
                <a:gridCol w="2229629">
                  <a:extLst>
                    <a:ext uri="{9D8B030D-6E8A-4147-A177-3AD203B41FA5}">
                      <a16:colId xmlns:a16="http://schemas.microsoft.com/office/drawing/2014/main" val="4182878930"/>
                    </a:ext>
                  </a:extLst>
                </a:gridCol>
                <a:gridCol w="250155">
                  <a:extLst>
                    <a:ext uri="{9D8B030D-6E8A-4147-A177-3AD203B41FA5}">
                      <a16:colId xmlns:a16="http://schemas.microsoft.com/office/drawing/2014/main" val="1530622546"/>
                    </a:ext>
                  </a:extLst>
                </a:gridCol>
                <a:gridCol w="4482389">
                  <a:extLst>
                    <a:ext uri="{9D8B030D-6E8A-4147-A177-3AD203B41FA5}">
                      <a16:colId xmlns:a16="http://schemas.microsoft.com/office/drawing/2014/main" val="3978438528"/>
                    </a:ext>
                  </a:extLst>
                </a:gridCol>
                <a:gridCol w="379266">
                  <a:extLst>
                    <a:ext uri="{9D8B030D-6E8A-4147-A177-3AD203B41FA5}">
                      <a16:colId xmlns:a16="http://schemas.microsoft.com/office/drawing/2014/main" val="2508039239"/>
                    </a:ext>
                  </a:extLst>
                </a:gridCol>
                <a:gridCol w="3831467">
                  <a:extLst>
                    <a:ext uri="{9D8B030D-6E8A-4147-A177-3AD203B41FA5}">
                      <a16:colId xmlns:a16="http://schemas.microsoft.com/office/drawing/2014/main" val="2557888962"/>
                    </a:ext>
                  </a:extLst>
                </a:gridCol>
              </a:tblGrid>
              <a:tr h="373108">
                <a:tc>
                  <a:txBody>
                    <a:bodyPr/>
                    <a:lstStyle/>
                    <a:p>
                      <a:pPr>
                        <a:lnSpc>
                          <a:spcPct val="107000"/>
                        </a:lnSpc>
                        <a:spcAft>
                          <a:spcPts val="800"/>
                        </a:spcAft>
                      </a:pPr>
                      <a:r>
                        <a:rPr lang="en-ZA" sz="1200" b="1" kern="100">
                          <a:solidFill>
                            <a:schemeClr val="tx1">
                              <a:lumMod val="75000"/>
                              <a:lumOff val="25000"/>
                            </a:schemeClr>
                          </a:solidFill>
                          <a:effectLst/>
                        </a:rPr>
                        <a:t>Main categories</a:t>
                      </a:r>
                      <a:endParaRPr lang="en-ZA" sz="1200" b="1" kern="10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4103" marR="86462" marT="86462" marB="86462">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gridSpan="3">
                  <a:txBody>
                    <a:bodyPr/>
                    <a:lstStyle/>
                    <a:p>
                      <a:pPr>
                        <a:lnSpc>
                          <a:spcPct val="107000"/>
                        </a:lnSpc>
                        <a:spcAft>
                          <a:spcPts val="800"/>
                        </a:spcAft>
                      </a:pPr>
                      <a:r>
                        <a:rPr lang="en-ZA" sz="1200" kern="100" dirty="0">
                          <a:solidFill>
                            <a:schemeClr val="tx1">
                              <a:lumMod val="75000"/>
                              <a:lumOff val="25000"/>
                            </a:schemeClr>
                          </a:solidFill>
                          <a:effectLst/>
                        </a:rPr>
                        <a:t>Sub-categories</a:t>
                      </a:r>
                      <a:endParaRPr lang="en-ZA" sz="12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4103" marR="86462" marT="86462" marB="86462">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hMerge="1">
                  <a:txBody>
                    <a:bodyPr/>
                    <a:lstStyle/>
                    <a:p>
                      <a:endParaRPr lang="en-ZA"/>
                    </a:p>
                  </a:txBody>
                  <a:tcPr/>
                </a:tc>
                <a:tc hMerge="1">
                  <a:txBody>
                    <a:bodyPr/>
                    <a:lstStyle/>
                    <a:p>
                      <a:endParaRPr lang="en-ZA"/>
                    </a:p>
                  </a:txBody>
                  <a:tcPr/>
                </a:tc>
                <a:tc>
                  <a:txBody>
                    <a:bodyPr/>
                    <a:lstStyle/>
                    <a:p>
                      <a:pPr>
                        <a:lnSpc>
                          <a:spcPct val="107000"/>
                        </a:lnSpc>
                        <a:spcAft>
                          <a:spcPts val="800"/>
                        </a:spcAft>
                      </a:pPr>
                      <a:r>
                        <a:rPr lang="en-ZA" sz="1200" kern="100" dirty="0">
                          <a:solidFill>
                            <a:schemeClr val="tx1">
                              <a:lumMod val="75000"/>
                              <a:lumOff val="25000"/>
                            </a:schemeClr>
                          </a:solidFill>
                          <a:effectLst/>
                        </a:rPr>
                        <a:t>Way forward questions to address</a:t>
                      </a:r>
                      <a:endParaRPr lang="en-ZA" sz="12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4103" marR="86462" marT="86462" marB="86462">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2872270901"/>
                  </a:ext>
                </a:extLst>
              </a:tr>
              <a:tr h="1446115">
                <a:tc gridSpan="2">
                  <a:txBody>
                    <a:bodyPr/>
                    <a:lstStyle/>
                    <a:p>
                      <a:pPr>
                        <a:lnSpc>
                          <a:spcPct val="107000"/>
                        </a:lnSpc>
                        <a:spcAft>
                          <a:spcPts val="800"/>
                        </a:spcAft>
                      </a:pPr>
                      <a:r>
                        <a:rPr lang="en-ZA" sz="1100" b="1" kern="100" dirty="0">
                          <a:solidFill>
                            <a:schemeClr val="tx1">
                              <a:lumMod val="75000"/>
                              <a:lumOff val="25000"/>
                            </a:schemeClr>
                          </a:solidFill>
                          <a:effectLst/>
                        </a:rPr>
                        <a:t>Sandbox revenue</a:t>
                      </a:r>
                      <a:endParaRPr lang="en-ZA" sz="1100" b="1"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4103" marR="74934" marT="74934" marB="74934">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hMerge="1">
                  <a:txBody>
                    <a:bodyPr/>
                    <a:lstStyle/>
                    <a:p>
                      <a:endParaRPr lang="en-ZA"/>
                    </a:p>
                  </a:txBody>
                  <a:tcPr/>
                </a:tc>
                <a:tc>
                  <a:txBody>
                    <a:bodyPr/>
                    <a:lstStyle/>
                    <a:p>
                      <a:pPr>
                        <a:lnSpc>
                          <a:spcPct val="107000"/>
                        </a:lnSpc>
                        <a:spcAft>
                          <a:spcPts val="800"/>
                        </a:spcAft>
                      </a:pPr>
                      <a:r>
                        <a:rPr lang="en-ZA" sz="1000" kern="100" dirty="0">
                          <a:solidFill>
                            <a:schemeClr val="tx1">
                              <a:lumMod val="75000"/>
                              <a:lumOff val="25000"/>
                            </a:schemeClr>
                          </a:solidFill>
                          <a:effectLst/>
                        </a:rPr>
                        <a:t>Informed by recommended pricing approach and structure (see options to the right). </a:t>
                      </a:r>
                    </a:p>
                    <a:p>
                      <a:pPr>
                        <a:lnSpc>
                          <a:spcPct val="107000"/>
                        </a:lnSpc>
                        <a:spcAft>
                          <a:spcPts val="800"/>
                        </a:spcAft>
                      </a:pPr>
                      <a:r>
                        <a:rPr lang="en-ZA" sz="1000" kern="100" dirty="0">
                          <a:solidFill>
                            <a:schemeClr val="tx1">
                              <a:lumMod val="75000"/>
                              <a:lumOff val="25000"/>
                            </a:schemeClr>
                          </a:solidFill>
                          <a:effectLst/>
                        </a:rPr>
                        <a:t> Possible revenue streams based on identified demand: </a:t>
                      </a:r>
                    </a:p>
                    <a:p>
                      <a:pPr marL="342900" lvl="0" indent="-342900">
                        <a:lnSpc>
                          <a:spcPct val="107000"/>
                        </a:lnSpc>
                        <a:buFont typeface="Symbol" panose="05050102010706020507" pitchFamily="18" charset="2"/>
                        <a:buChar char=""/>
                      </a:pPr>
                      <a:r>
                        <a:rPr lang="en-ZA" sz="1000" kern="100" dirty="0">
                          <a:solidFill>
                            <a:schemeClr val="tx1">
                              <a:lumMod val="75000"/>
                              <a:lumOff val="25000"/>
                            </a:schemeClr>
                          </a:solidFill>
                          <a:effectLst/>
                        </a:rPr>
                        <a:t>Sandbox services</a:t>
                      </a:r>
                    </a:p>
                    <a:p>
                      <a:pPr marL="342900" lvl="0" indent="-342900">
                        <a:lnSpc>
                          <a:spcPct val="107000"/>
                        </a:lnSpc>
                        <a:spcAft>
                          <a:spcPts val="800"/>
                        </a:spcAft>
                        <a:buFont typeface="Symbol" panose="05050102010706020507" pitchFamily="18" charset="2"/>
                        <a:buChar char=""/>
                      </a:pPr>
                      <a:r>
                        <a:rPr lang="en-ZA" sz="1000" kern="100" dirty="0">
                          <a:solidFill>
                            <a:schemeClr val="tx1">
                              <a:lumMod val="75000"/>
                              <a:lumOff val="25000"/>
                            </a:schemeClr>
                          </a:solidFill>
                          <a:effectLst/>
                        </a:rPr>
                        <a:t>Application and testing fees  to relevant authorities</a:t>
                      </a:r>
                    </a:p>
                  </a:txBody>
                  <a:tcPr marL="144103" marR="74934" marT="74934" marB="74934">
                    <a:lnL w="19050" cap="flat" cmpd="sng" algn="ctr">
                      <a:solidFill>
                        <a:srgbClr val="FFFFFF"/>
                      </a:solid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gridSpan="2">
                  <a:txBody>
                    <a:bodyPr/>
                    <a:lstStyle/>
                    <a:p>
                      <a:pPr>
                        <a:lnSpc>
                          <a:spcPct val="107000"/>
                        </a:lnSpc>
                        <a:spcAft>
                          <a:spcPts val="800"/>
                        </a:spcAft>
                      </a:pPr>
                      <a:r>
                        <a:rPr lang="en-ZA" sz="1000" u="none" kern="100" dirty="0">
                          <a:solidFill>
                            <a:schemeClr val="tx1">
                              <a:lumMod val="75000"/>
                              <a:lumOff val="25000"/>
                            </a:schemeClr>
                          </a:solidFill>
                          <a:effectLst/>
                        </a:rPr>
                        <a:t>Pricing approach options:</a:t>
                      </a:r>
                    </a:p>
                    <a:p>
                      <a:pPr marL="342900" lvl="0" indent="-342900">
                        <a:lnSpc>
                          <a:spcPct val="107000"/>
                        </a:lnSpc>
                        <a:buFont typeface="+mj-lt"/>
                        <a:buAutoNum type="arabicPeriod"/>
                      </a:pPr>
                      <a:r>
                        <a:rPr lang="en-ZA" sz="1000" u="none" kern="100" dirty="0">
                          <a:solidFill>
                            <a:schemeClr val="tx1">
                              <a:lumMod val="75000"/>
                              <a:lumOff val="25000"/>
                            </a:schemeClr>
                          </a:solidFill>
                          <a:effectLst/>
                        </a:rPr>
                        <a:t>Cost-Sharing Models</a:t>
                      </a:r>
                    </a:p>
                    <a:p>
                      <a:pPr marL="342900" lvl="0" indent="-342900">
                        <a:lnSpc>
                          <a:spcPct val="107000"/>
                        </a:lnSpc>
                        <a:buFont typeface="+mj-lt"/>
                        <a:buAutoNum type="arabicPeriod"/>
                      </a:pPr>
                      <a:r>
                        <a:rPr lang="en-ZA" sz="1000" u="none" kern="100" dirty="0">
                          <a:solidFill>
                            <a:schemeClr val="tx1">
                              <a:lumMod val="75000"/>
                              <a:lumOff val="25000"/>
                            </a:schemeClr>
                          </a:solidFill>
                          <a:effectLst/>
                        </a:rPr>
                        <a:t>Fixed Pricing Structures</a:t>
                      </a:r>
                    </a:p>
                    <a:p>
                      <a:pPr marL="342900" lvl="0" indent="-342900">
                        <a:lnSpc>
                          <a:spcPct val="107000"/>
                        </a:lnSpc>
                        <a:buFont typeface="+mj-lt"/>
                        <a:buAutoNum type="arabicPeriod"/>
                      </a:pPr>
                      <a:r>
                        <a:rPr lang="en-ZA" sz="1000" u="none" kern="100" dirty="0">
                          <a:solidFill>
                            <a:schemeClr val="tx1">
                              <a:lumMod val="75000"/>
                              <a:lumOff val="25000"/>
                            </a:schemeClr>
                          </a:solidFill>
                          <a:effectLst/>
                        </a:rPr>
                        <a:t>Performance-Based Incentives</a:t>
                      </a:r>
                    </a:p>
                    <a:p>
                      <a:pPr marL="342900" lvl="0" indent="-342900">
                        <a:lnSpc>
                          <a:spcPct val="107000"/>
                        </a:lnSpc>
                        <a:buFont typeface="+mj-lt"/>
                        <a:buAutoNum type="arabicPeriod"/>
                      </a:pPr>
                      <a:r>
                        <a:rPr lang="en-ZA" sz="1000" u="none" kern="100" dirty="0">
                          <a:solidFill>
                            <a:schemeClr val="tx1">
                              <a:lumMod val="75000"/>
                              <a:lumOff val="25000"/>
                            </a:schemeClr>
                          </a:solidFill>
                          <a:effectLst/>
                        </a:rPr>
                        <a:t>Subscription or Membership Fees</a:t>
                      </a:r>
                    </a:p>
                    <a:p>
                      <a:pPr marL="342900" lvl="0" indent="-342900">
                        <a:lnSpc>
                          <a:spcPct val="107000"/>
                        </a:lnSpc>
                        <a:buFont typeface="+mj-lt"/>
                        <a:buAutoNum type="arabicPeriod"/>
                      </a:pPr>
                      <a:r>
                        <a:rPr lang="en-ZA" sz="1000" u="none" kern="100" dirty="0">
                          <a:solidFill>
                            <a:schemeClr val="tx1">
                              <a:lumMod val="75000"/>
                              <a:lumOff val="25000"/>
                            </a:schemeClr>
                          </a:solidFill>
                          <a:effectLst/>
                        </a:rPr>
                        <a:t>Tiered Pricing Based on Service Levels</a:t>
                      </a:r>
                    </a:p>
                    <a:p>
                      <a:pPr marL="342900" lvl="0" indent="-342900">
                        <a:lnSpc>
                          <a:spcPct val="107000"/>
                        </a:lnSpc>
                        <a:spcAft>
                          <a:spcPts val="800"/>
                        </a:spcAft>
                        <a:buFont typeface="+mj-lt"/>
                        <a:buAutoNum type="arabicPeriod"/>
                      </a:pPr>
                      <a:r>
                        <a:rPr lang="en-ZA" sz="1000" u="none" kern="100" dirty="0">
                          <a:solidFill>
                            <a:schemeClr val="tx1">
                              <a:lumMod val="75000"/>
                              <a:lumOff val="25000"/>
                            </a:schemeClr>
                          </a:solidFill>
                          <a:effectLst/>
                        </a:rPr>
                        <a:t>Grants and Funding Opportunities</a:t>
                      </a:r>
                    </a:p>
                  </a:txBody>
                  <a:tcPr marL="144103" marR="74934" marT="74934" marB="74934">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hMerge="1">
                  <a:txBody>
                    <a:bodyPr/>
                    <a:lstStyle/>
                    <a:p>
                      <a:endParaRPr lang="en-ZA"/>
                    </a:p>
                  </a:txBody>
                  <a:tcPr/>
                </a:tc>
                <a:extLst>
                  <a:ext uri="{0D108BD9-81ED-4DB2-BD59-A6C34878D82A}">
                    <a16:rowId xmlns:a16="http://schemas.microsoft.com/office/drawing/2014/main" val="313171690"/>
                  </a:ext>
                </a:extLst>
              </a:tr>
              <a:tr h="2101583">
                <a:tc gridSpan="2">
                  <a:txBody>
                    <a:bodyPr/>
                    <a:lstStyle/>
                    <a:p>
                      <a:pPr>
                        <a:lnSpc>
                          <a:spcPct val="107000"/>
                        </a:lnSpc>
                        <a:spcAft>
                          <a:spcPts val="800"/>
                        </a:spcAft>
                      </a:pPr>
                      <a:r>
                        <a:rPr lang="en-ZA" sz="1100" b="1" kern="100" dirty="0">
                          <a:solidFill>
                            <a:schemeClr val="tx1">
                              <a:lumMod val="75000"/>
                              <a:lumOff val="25000"/>
                            </a:schemeClr>
                          </a:solidFill>
                          <a:effectLst/>
                        </a:rPr>
                        <a:t>Broader socio-economic benefits/ impacts to note should a full cost-benefit or economic impact assessment be required if appropriate</a:t>
                      </a:r>
                      <a:endParaRPr lang="en-ZA" sz="1100" b="1"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44103" marR="74934" marT="74934" marB="74934">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hMerge="1">
                  <a:txBody>
                    <a:bodyPr/>
                    <a:lstStyle/>
                    <a:p>
                      <a:endParaRPr lang="en-ZA"/>
                    </a:p>
                  </a:txBody>
                  <a:tcPr/>
                </a:tc>
                <a:tc gridSpan="3">
                  <a:txBody>
                    <a:bodyPr/>
                    <a:lstStyle/>
                    <a:p>
                      <a:pPr>
                        <a:lnSpc>
                          <a:spcPct val="107000"/>
                        </a:lnSpc>
                        <a:spcAft>
                          <a:spcPts val="800"/>
                        </a:spcAft>
                      </a:pPr>
                      <a:r>
                        <a:rPr lang="en-ZA" sz="1050" kern="100" dirty="0">
                          <a:solidFill>
                            <a:schemeClr val="tx1">
                              <a:lumMod val="75000"/>
                              <a:lumOff val="25000"/>
                            </a:schemeClr>
                          </a:solidFill>
                          <a:effectLst/>
                        </a:rPr>
                        <a:t>Potential broader benefits (re cost-benefit and business case): </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Site preparation jobs e.g. site clearing (could be EPWP jobs for alien vegetation?)</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Direct construction jobs</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Operating jobs</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Tax revenues </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SMME development/ supplier opportunities</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Transformation/ inclusive opportunities: staff profile and training</a:t>
                      </a:r>
                    </a:p>
                    <a:p>
                      <a:pPr marL="342900" lvl="0" indent="-342900">
                        <a:lnSpc>
                          <a:spcPct val="107000"/>
                        </a:lnSpc>
                        <a:buFont typeface="Symbol" panose="05050102010706020507" pitchFamily="18" charset="2"/>
                        <a:buChar char=""/>
                      </a:pPr>
                      <a:r>
                        <a:rPr lang="en-ZA" sz="1050" kern="100" dirty="0">
                          <a:solidFill>
                            <a:schemeClr val="tx1">
                              <a:lumMod val="75000"/>
                              <a:lumOff val="25000"/>
                            </a:schemeClr>
                          </a:solidFill>
                          <a:effectLst/>
                        </a:rPr>
                        <a:t>Private sector investment and value chain development (and </a:t>
                      </a:r>
                      <a:r>
                        <a:rPr lang="en-GB" sz="1050" kern="100" dirty="0">
                          <a:solidFill>
                            <a:schemeClr val="tx1">
                              <a:lumMod val="75000"/>
                              <a:lumOff val="25000"/>
                            </a:schemeClr>
                          </a:solidFill>
                          <a:effectLst/>
                        </a:rPr>
                        <a:t>knock-on</a:t>
                      </a:r>
                      <a:r>
                        <a:rPr lang="en-ZA" sz="1050" kern="100" dirty="0">
                          <a:solidFill>
                            <a:schemeClr val="tx1">
                              <a:lumMod val="75000"/>
                              <a:lumOff val="25000"/>
                            </a:schemeClr>
                          </a:solidFill>
                          <a:effectLst/>
                        </a:rPr>
                        <a:t> job creation development from accelerated investment and production of new technologies confirmed viable etc):</a:t>
                      </a:r>
                    </a:p>
                    <a:p>
                      <a:pPr marL="742950" lvl="1" indent="-285750">
                        <a:lnSpc>
                          <a:spcPct val="107000"/>
                        </a:lnSpc>
                        <a:buFont typeface="Courier New" panose="02070309020205020404" pitchFamily="49" charset="0"/>
                        <a:buChar char="o"/>
                      </a:pPr>
                      <a:r>
                        <a:rPr lang="en-ZA" sz="1050" kern="100" dirty="0">
                          <a:solidFill>
                            <a:schemeClr val="tx1">
                              <a:lumMod val="75000"/>
                              <a:lumOff val="25000"/>
                            </a:schemeClr>
                          </a:solidFill>
                          <a:effectLst/>
                        </a:rPr>
                        <a:t>Access to R&amp;D funding for firms using the sandbox</a:t>
                      </a:r>
                    </a:p>
                    <a:p>
                      <a:pPr marL="742950" lvl="1" indent="-285750">
                        <a:lnSpc>
                          <a:spcPct val="107000"/>
                        </a:lnSpc>
                        <a:spcAft>
                          <a:spcPts val="800"/>
                        </a:spcAft>
                        <a:buFont typeface="Courier New" panose="02070309020205020404" pitchFamily="49" charset="0"/>
                        <a:buChar char="o"/>
                      </a:pPr>
                      <a:r>
                        <a:rPr lang="en-ZA" sz="1050" kern="100" dirty="0">
                          <a:solidFill>
                            <a:schemeClr val="tx1">
                              <a:lumMod val="75000"/>
                              <a:lumOff val="25000"/>
                            </a:schemeClr>
                          </a:solidFill>
                          <a:effectLst/>
                        </a:rPr>
                        <a:t>Ability to raise commercial finance for manufacturing product development</a:t>
                      </a:r>
                    </a:p>
                    <a:p>
                      <a:pPr>
                        <a:lnSpc>
                          <a:spcPct val="107000"/>
                        </a:lnSpc>
                        <a:spcAft>
                          <a:spcPts val="800"/>
                        </a:spcAft>
                      </a:pPr>
                      <a:r>
                        <a:rPr lang="en-ZA" sz="900" kern="100" dirty="0">
                          <a:solidFill>
                            <a:schemeClr val="tx1">
                              <a:lumMod val="75000"/>
                              <a:lumOff val="25000"/>
                            </a:schemeClr>
                          </a:solidFill>
                          <a:effectLst/>
                        </a:rPr>
                        <a:t> </a:t>
                      </a:r>
                      <a:endParaRPr lang="en-ZA" sz="900" kern="100" dirty="0">
                        <a:solidFill>
                          <a:schemeClr val="tx1">
                            <a:lumMod val="75000"/>
                            <a:lumOff val="25000"/>
                          </a:schemeClr>
                        </a:solidFill>
                        <a:effectLst/>
                        <a:latin typeface="Aptos" panose="020B0004020202020204" pitchFamily="34" charset="0"/>
                        <a:cs typeface="Times New Roman" panose="02020603050405020304" pitchFamily="18" charset="0"/>
                      </a:endParaRPr>
                    </a:p>
                  </a:txBody>
                  <a:tcPr marL="144103" marR="74934" marT="74934" marB="74934">
                    <a:lnL w="19050" cap="flat" cmpd="sng" algn="ctr">
                      <a:solidFill>
                        <a:srgbClr val="FFFFFF"/>
                      </a:solidFill>
                      <a:prstDash val="solid"/>
                    </a:lnL>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hMerge="1">
                  <a:txBody>
                    <a:bodyPr/>
                    <a:lstStyle/>
                    <a:p>
                      <a:endParaRPr dirty="0"/>
                    </a:p>
                  </a:txBody>
                  <a:tcPr marL="144103" marR="74934" marT="74934" marB="74934">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hMerge="1">
                  <a:txBody>
                    <a:bodyPr/>
                    <a:lstStyle/>
                    <a:p>
                      <a:endParaRPr lang="en-ZA"/>
                    </a:p>
                  </a:txBody>
                  <a:tcPr/>
                </a:tc>
                <a:extLst>
                  <a:ext uri="{0D108BD9-81ED-4DB2-BD59-A6C34878D82A}">
                    <a16:rowId xmlns:a16="http://schemas.microsoft.com/office/drawing/2014/main" val="1254507638"/>
                  </a:ext>
                </a:extLst>
              </a:tr>
            </a:tbl>
          </a:graphicData>
        </a:graphic>
      </p:graphicFrame>
      <p:pic>
        <p:nvPicPr>
          <p:cNvPr id="2" name="Picture 1">
            <a:extLst>
              <a:ext uri="{FF2B5EF4-FFF2-40B4-BE49-F238E27FC236}">
                <a16:creationId xmlns:a16="http://schemas.microsoft.com/office/drawing/2014/main" id="{7C429B51-59DD-D6D3-A2A4-AE338DDB671C}"/>
              </a:ext>
            </a:extLst>
          </p:cNvPr>
          <p:cNvPicPr>
            <a:picLocks noChangeAspect="1"/>
          </p:cNvPicPr>
          <p:nvPr/>
        </p:nvPicPr>
        <p:blipFill>
          <a:blip r:embed="rId2"/>
          <a:stretch>
            <a:fillRect/>
          </a:stretch>
        </p:blipFill>
        <p:spPr>
          <a:xfrm>
            <a:off x="10145721" y="427326"/>
            <a:ext cx="469900" cy="469900"/>
          </a:xfrm>
          <a:prstGeom prst="rect">
            <a:avLst/>
          </a:prstGeom>
        </p:spPr>
      </p:pic>
      <p:sp>
        <p:nvSpPr>
          <p:cNvPr id="5" name="TextBox 4">
            <a:extLst>
              <a:ext uri="{FF2B5EF4-FFF2-40B4-BE49-F238E27FC236}">
                <a16:creationId xmlns:a16="http://schemas.microsoft.com/office/drawing/2014/main" id="{236BAADD-FA9E-623A-6B53-00A305D567B3}"/>
              </a:ext>
            </a:extLst>
          </p:cNvPr>
          <p:cNvSpPr txBox="1"/>
          <p:nvPr/>
        </p:nvSpPr>
        <p:spPr>
          <a:xfrm>
            <a:off x="10615621" y="381912"/>
            <a:ext cx="1010378" cy="461665"/>
          </a:xfrm>
          <a:prstGeom prst="rect">
            <a:avLst/>
          </a:prstGeom>
          <a:noFill/>
        </p:spPr>
        <p:txBody>
          <a:bodyPr wrap="square" rtlCol="0">
            <a:spAutoFit/>
          </a:bodyPr>
          <a:lstStyle/>
          <a:p>
            <a:r>
              <a:rPr lang="en-US" sz="1200" i="1" dirty="0">
                <a:latin typeface="Century Gothic" panose="020B0502020202020204" pitchFamily="34" charset="0"/>
              </a:rPr>
              <a:t>Financial</a:t>
            </a:r>
          </a:p>
          <a:p>
            <a:r>
              <a:rPr lang="en-US" sz="1200" i="1" dirty="0">
                <a:latin typeface="Century Gothic" panose="020B0502020202020204" pitchFamily="34" charset="0"/>
              </a:rPr>
              <a:t>models</a:t>
            </a:r>
          </a:p>
        </p:txBody>
      </p:sp>
      <p:sp>
        <p:nvSpPr>
          <p:cNvPr id="6" name="Round Same-side Corner of Rectangle 5">
            <a:extLst>
              <a:ext uri="{FF2B5EF4-FFF2-40B4-BE49-F238E27FC236}">
                <a16:creationId xmlns:a16="http://schemas.microsoft.com/office/drawing/2014/main" id="{583073FE-F3AA-D339-92A0-B57D784E02E5}"/>
              </a:ext>
            </a:extLst>
          </p:cNvPr>
          <p:cNvSpPr/>
          <p:nvPr/>
        </p:nvSpPr>
        <p:spPr>
          <a:xfrm rot="16200000">
            <a:off x="10617810" y="-596391"/>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01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Google Shape;105;p1">
            <a:extLst>
              <a:ext uri="{FF2B5EF4-FFF2-40B4-BE49-F238E27FC236}">
                <a16:creationId xmlns:a16="http://schemas.microsoft.com/office/drawing/2014/main" id="{ADCB1584-DA91-28FE-8DD0-694DB8F9BB78}"/>
              </a:ext>
            </a:extLst>
          </p:cNvPr>
          <p:cNvSpPr txBox="1"/>
          <p:nvPr/>
        </p:nvSpPr>
        <p:spPr>
          <a:xfrm>
            <a:off x="8384170" y="1400505"/>
            <a:ext cx="3294357" cy="4615650"/>
          </a:xfrm>
          <a:prstGeom prst="rect">
            <a:avLst/>
          </a:prstGeom>
          <a:noFill/>
          <a:ln w="12700">
            <a:solidFill>
              <a:schemeClr val="bg1">
                <a:lumMod val="75000"/>
              </a:schemeClr>
            </a:solidFill>
          </a:ln>
        </p:spPr>
        <p:txBody>
          <a:bodyPr spcFirstLastPara="1" wrap="square" lIns="36000" tIns="36000" rIns="36000" bIns="360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9" name="Rounded Rectangle 68">
            <a:extLst>
              <a:ext uri="{FF2B5EF4-FFF2-40B4-BE49-F238E27FC236}">
                <a16:creationId xmlns:a16="http://schemas.microsoft.com/office/drawing/2014/main" id="{6C4377A6-8530-7336-91E3-C3BD38D6F1B2}"/>
              </a:ext>
            </a:extLst>
          </p:cNvPr>
          <p:cNvSpPr/>
          <p:nvPr/>
        </p:nvSpPr>
        <p:spPr>
          <a:xfrm>
            <a:off x="8494151" y="1569668"/>
            <a:ext cx="1423714"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1" name="Rounded Rectangle 80">
            <a:extLst>
              <a:ext uri="{FF2B5EF4-FFF2-40B4-BE49-F238E27FC236}">
                <a16:creationId xmlns:a16="http://schemas.microsoft.com/office/drawing/2014/main" id="{6557F0B7-3F80-9EEE-587E-AE462A0327F9}"/>
              </a:ext>
            </a:extLst>
          </p:cNvPr>
          <p:cNvSpPr/>
          <p:nvPr/>
        </p:nvSpPr>
        <p:spPr>
          <a:xfrm>
            <a:off x="10092426" y="1569668"/>
            <a:ext cx="1423714"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0" name="Google Shape;105;p1">
            <a:extLst>
              <a:ext uri="{FF2B5EF4-FFF2-40B4-BE49-F238E27FC236}">
                <a16:creationId xmlns:a16="http://schemas.microsoft.com/office/drawing/2014/main" id="{13BC55C8-7CC9-8131-C455-9AD43ABDB69E}"/>
              </a:ext>
            </a:extLst>
          </p:cNvPr>
          <p:cNvSpPr txBox="1"/>
          <p:nvPr/>
        </p:nvSpPr>
        <p:spPr>
          <a:xfrm>
            <a:off x="4578786" y="1400505"/>
            <a:ext cx="3555579" cy="4615650"/>
          </a:xfrm>
          <a:prstGeom prst="rect">
            <a:avLst/>
          </a:prstGeom>
          <a:solidFill>
            <a:srgbClr val="F2F2F2"/>
          </a:solidFill>
          <a:ln w="12700">
            <a:solidFill>
              <a:schemeClr val="bg1">
                <a:lumMod val="75000"/>
              </a:schemeClr>
            </a:solidFill>
          </a:ln>
        </p:spPr>
        <p:txBody>
          <a:bodyPr spcFirstLastPara="1" wrap="square" lIns="36000" tIns="36000" rIns="36000" bIns="360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2" name="Rounded Rectangle 51">
            <a:extLst>
              <a:ext uri="{FF2B5EF4-FFF2-40B4-BE49-F238E27FC236}">
                <a16:creationId xmlns:a16="http://schemas.microsoft.com/office/drawing/2014/main" id="{2B453FBA-0049-BAB4-54D1-D0459B72CF7C}"/>
              </a:ext>
            </a:extLst>
          </p:cNvPr>
          <p:cNvSpPr/>
          <p:nvPr/>
        </p:nvSpPr>
        <p:spPr>
          <a:xfrm>
            <a:off x="4702736" y="1569668"/>
            <a:ext cx="1435701"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8" name="Rounded Rectangle 57">
            <a:extLst>
              <a:ext uri="{FF2B5EF4-FFF2-40B4-BE49-F238E27FC236}">
                <a16:creationId xmlns:a16="http://schemas.microsoft.com/office/drawing/2014/main" id="{9D1CE95D-0A66-5A3F-757C-DD27FBD1B890}"/>
              </a:ext>
            </a:extLst>
          </p:cNvPr>
          <p:cNvSpPr/>
          <p:nvPr/>
        </p:nvSpPr>
        <p:spPr>
          <a:xfrm>
            <a:off x="6374288" y="1569668"/>
            <a:ext cx="1645981"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4" name="Google Shape;105;p1">
            <a:extLst>
              <a:ext uri="{FF2B5EF4-FFF2-40B4-BE49-F238E27FC236}">
                <a16:creationId xmlns:a16="http://schemas.microsoft.com/office/drawing/2014/main" id="{086C3B89-644B-760E-7704-4702DB22ADE2}"/>
              </a:ext>
            </a:extLst>
          </p:cNvPr>
          <p:cNvSpPr txBox="1"/>
          <p:nvPr/>
        </p:nvSpPr>
        <p:spPr>
          <a:xfrm>
            <a:off x="675860" y="1400505"/>
            <a:ext cx="3653120" cy="4615650"/>
          </a:xfrm>
          <a:prstGeom prst="rect">
            <a:avLst/>
          </a:prstGeom>
          <a:solidFill>
            <a:schemeClr val="bg1"/>
          </a:solidFill>
          <a:ln w="6350">
            <a:solidFill>
              <a:srgbClr val="958B82"/>
            </a:solidFill>
          </a:ln>
        </p:spPr>
        <p:txBody>
          <a:bodyPr spcFirstLastPara="1" wrap="square" lIns="36000" tIns="36000" rIns="36000" bIns="360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6" name="Rounded Rectangle 45">
            <a:extLst>
              <a:ext uri="{FF2B5EF4-FFF2-40B4-BE49-F238E27FC236}">
                <a16:creationId xmlns:a16="http://schemas.microsoft.com/office/drawing/2014/main" id="{584D697C-3691-01DC-E9F6-6D21E49B376F}"/>
              </a:ext>
            </a:extLst>
          </p:cNvPr>
          <p:cNvSpPr/>
          <p:nvPr/>
        </p:nvSpPr>
        <p:spPr>
          <a:xfrm>
            <a:off x="799809" y="5610138"/>
            <a:ext cx="1609194" cy="284249"/>
          </a:xfrm>
          <a:prstGeom prst="roundRect">
            <a:avLst>
              <a:gd name="adj" fmla="val 0"/>
            </a:avLst>
          </a:prstGeom>
          <a:solidFill>
            <a:schemeClr val="tx2">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Phase 1 Report</a:t>
            </a:r>
          </a:p>
        </p:txBody>
      </p:sp>
      <p:sp>
        <p:nvSpPr>
          <p:cNvPr id="2" name="Title 1">
            <a:extLst>
              <a:ext uri="{FF2B5EF4-FFF2-40B4-BE49-F238E27FC236}">
                <a16:creationId xmlns:a16="http://schemas.microsoft.com/office/drawing/2014/main" id="{D9E3ED25-69F1-7DC6-00FF-F5FF239D9201}"/>
              </a:ext>
            </a:extLst>
          </p:cNvPr>
          <p:cNvSpPr>
            <a:spLocks noGrp="1"/>
          </p:cNvSpPr>
          <p:nvPr>
            <p:ph type="title"/>
          </p:nvPr>
        </p:nvSpPr>
        <p:spPr>
          <a:xfrm>
            <a:off x="255283" y="119538"/>
            <a:ext cx="10932548" cy="787814"/>
          </a:xfrm>
        </p:spPr>
        <p:txBody>
          <a:bodyPr/>
          <a:lstStyle/>
          <a:p>
            <a:r>
              <a:rPr lang="en-US" b="0" dirty="0"/>
              <a:t>2024 - 2025 WCP Drone Sandbox Phased Approach</a:t>
            </a:r>
          </a:p>
        </p:txBody>
      </p:sp>
      <p:sp>
        <p:nvSpPr>
          <p:cNvPr id="5" name="Rounded Rectangle 4">
            <a:extLst>
              <a:ext uri="{FF2B5EF4-FFF2-40B4-BE49-F238E27FC236}">
                <a16:creationId xmlns:a16="http://schemas.microsoft.com/office/drawing/2014/main" id="{8ADCCDA4-84BE-8A86-144F-A4CEF299C7EF}"/>
              </a:ext>
            </a:extLst>
          </p:cNvPr>
          <p:cNvSpPr/>
          <p:nvPr/>
        </p:nvSpPr>
        <p:spPr>
          <a:xfrm>
            <a:off x="799809" y="1569668"/>
            <a:ext cx="1609194"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 name="TextBox 5">
            <a:extLst>
              <a:ext uri="{FF2B5EF4-FFF2-40B4-BE49-F238E27FC236}">
                <a16:creationId xmlns:a16="http://schemas.microsoft.com/office/drawing/2014/main" id="{B51BA5B8-D160-D2D9-D86C-41EC5A20C6D7}"/>
              </a:ext>
            </a:extLst>
          </p:cNvPr>
          <p:cNvSpPr txBox="1"/>
          <p:nvPr/>
        </p:nvSpPr>
        <p:spPr>
          <a:xfrm>
            <a:off x="878513" y="1742160"/>
            <a:ext cx="145516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Initial Stakeholder Engagement</a:t>
            </a:r>
          </a:p>
        </p:txBody>
      </p:sp>
      <p:sp>
        <p:nvSpPr>
          <p:cNvPr id="16" name="TextBox 15">
            <a:extLst>
              <a:ext uri="{FF2B5EF4-FFF2-40B4-BE49-F238E27FC236}">
                <a16:creationId xmlns:a16="http://schemas.microsoft.com/office/drawing/2014/main" id="{F6EB2432-B3AD-6BA4-0145-2FEE854E7F52}"/>
              </a:ext>
            </a:extLst>
          </p:cNvPr>
          <p:cNvSpPr txBox="1"/>
          <p:nvPr/>
        </p:nvSpPr>
        <p:spPr>
          <a:xfrm>
            <a:off x="790345" y="2491471"/>
            <a:ext cx="1543336" cy="24852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1</a:t>
            </a:r>
          </a:p>
          <a:p>
            <a:pPr marL="88900" marR="0" lvl="0" indent="-88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Documented Stakeholder Approach</a:t>
            </a:r>
          </a:p>
          <a:p>
            <a:pPr marL="88900" marR="0" lvl="0" indent="-88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Stakeholder Engagement Plan</a:t>
            </a:r>
          </a:p>
          <a:p>
            <a:pPr marL="88900" marR="0" lvl="0" indent="-88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Initial Stakeholder Engagement online survey</a:t>
            </a:r>
          </a:p>
          <a:p>
            <a:pPr marL="88900" marR="0" lvl="0" indent="-88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Research design &amp; Stakeholder engagement confirmed</a:t>
            </a:r>
          </a:p>
        </p:txBody>
      </p:sp>
      <p:sp>
        <p:nvSpPr>
          <p:cNvPr id="17" name="TextBox 16">
            <a:extLst>
              <a:ext uri="{FF2B5EF4-FFF2-40B4-BE49-F238E27FC236}">
                <a16:creationId xmlns:a16="http://schemas.microsoft.com/office/drawing/2014/main" id="{0F4BAEFC-901C-C882-2741-36AB06948762}"/>
              </a:ext>
            </a:extLst>
          </p:cNvPr>
          <p:cNvSpPr txBox="1"/>
          <p:nvPr/>
        </p:nvSpPr>
        <p:spPr>
          <a:xfrm>
            <a:off x="2548750" y="2482820"/>
            <a:ext cx="1760338" cy="27315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2</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Phased Approach Identification </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Ground footprint</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Airspace allocation</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Steercom meetings for approval</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Engage with regulatory authorities</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Collaborate with ATNS/SACAA</a:t>
            </a:r>
          </a:p>
          <a:p>
            <a:pPr marL="133350" marR="0" lvl="0" indent="-1333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kumimoji="0" lang="en-US" sz="1100" b="0" i="0" u="none" strike="noStrike" kern="1200" cap="none" spc="0" normalizeH="0" baseline="0" noProof="0" dirty="0">
                <a:ln>
                  <a:noFill/>
                </a:ln>
                <a:solidFill>
                  <a:srgbClr val="000000"/>
                </a:solidFill>
                <a:effectLst/>
                <a:uLnTx/>
                <a:uFillTx/>
                <a:latin typeface="Century Gothic" panose="020F0302020204030204"/>
                <a:ea typeface="+mn-ea"/>
                <a:cs typeface="+mn-cs"/>
              </a:rPr>
              <a:t>Department of Transport Engagement</a:t>
            </a:r>
          </a:p>
        </p:txBody>
      </p:sp>
      <p:sp>
        <p:nvSpPr>
          <p:cNvPr id="39" name="Teardrop 38">
            <a:extLst>
              <a:ext uri="{FF2B5EF4-FFF2-40B4-BE49-F238E27FC236}">
                <a16:creationId xmlns:a16="http://schemas.microsoft.com/office/drawing/2014/main" id="{B4EEE054-7C78-0AF4-CE98-FC2D34E54FF3}"/>
              </a:ext>
            </a:extLst>
          </p:cNvPr>
          <p:cNvSpPr/>
          <p:nvPr/>
        </p:nvSpPr>
        <p:spPr>
          <a:xfrm rot="8100000">
            <a:off x="1429669" y="1224613"/>
            <a:ext cx="394986" cy="394986"/>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85685BCC-3570-94FB-9DA1-5D7984AAD6CF}"/>
              </a:ext>
            </a:extLst>
          </p:cNvPr>
          <p:cNvSpPr txBox="1"/>
          <p:nvPr/>
        </p:nvSpPr>
        <p:spPr>
          <a:xfrm>
            <a:off x="1475852"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1</a:t>
            </a:r>
          </a:p>
        </p:txBody>
      </p:sp>
      <p:sp>
        <p:nvSpPr>
          <p:cNvPr id="42" name="Rounded Rectangle 41">
            <a:extLst>
              <a:ext uri="{FF2B5EF4-FFF2-40B4-BE49-F238E27FC236}">
                <a16:creationId xmlns:a16="http://schemas.microsoft.com/office/drawing/2014/main" id="{D538D406-EF1A-3DF4-CC5B-5D33DA841BB4}"/>
              </a:ext>
            </a:extLst>
          </p:cNvPr>
          <p:cNvSpPr/>
          <p:nvPr/>
        </p:nvSpPr>
        <p:spPr>
          <a:xfrm>
            <a:off x="2564284" y="1569668"/>
            <a:ext cx="1609194" cy="855905"/>
          </a:xfrm>
          <a:prstGeom prst="roundRect">
            <a:avLst>
              <a:gd name="adj" fmla="val 0"/>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3" name="TextBox 42">
            <a:extLst>
              <a:ext uri="{FF2B5EF4-FFF2-40B4-BE49-F238E27FC236}">
                <a16:creationId xmlns:a16="http://schemas.microsoft.com/office/drawing/2014/main" id="{875F7C8C-1353-DB54-6C6E-52594EA1B6B2}"/>
              </a:ext>
            </a:extLst>
          </p:cNvPr>
          <p:cNvSpPr txBox="1"/>
          <p:nvPr/>
        </p:nvSpPr>
        <p:spPr>
          <a:xfrm>
            <a:off x="2642988" y="1742160"/>
            <a:ext cx="145516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Ground and Airspace requirements</a:t>
            </a:r>
          </a:p>
        </p:txBody>
      </p:sp>
      <p:sp>
        <p:nvSpPr>
          <p:cNvPr id="44" name="Teardrop 43">
            <a:extLst>
              <a:ext uri="{FF2B5EF4-FFF2-40B4-BE49-F238E27FC236}">
                <a16:creationId xmlns:a16="http://schemas.microsoft.com/office/drawing/2014/main" id="{EB85A0AA-7228-6D31-5D33-948E5CF2FEEB}"/>
              </a:ext>
            </a:extLst>
          </p:cNvPr>
          <p:cNvSpPr/>
          <p:nvPr/>
        </p:nvSpPr>
        <p:spPr>
          <a:xfrm rot="8100000">
            <a:off x="3194144" y="1224613"/>
            <a:ext cx="394986" cy="394986"/>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DFE9D581-5B67-A1F2-A46F-5DA2B5A32B2E}"/>
              </a:ext>
            </a:extLst>
          </p:cNvPr>
          <p:cNvSpPr/>
          <p:nvPr/>
        </p:nvSpPr>
        <p:spPr>
          <a:xfrm>
            <a:off x="2566264" y="5610138"/>
            <a:ext cx="1609194" cy="284249"/>
          </a:xfrm>
          <a:prstGeom prst="roundRect">
            <a:avLst>
              <a:gd name="adj" fmla="val 0"/>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Phase 2 Report</a:t>
            </a:r>
          </a:p>
        </p:txBody>
      </p:sp>
      <p:sp>
        <p:nvSpPr>
          <p:cNvPr id="56" name="Teardrop 55">
            <a:extLst>
              <a:ext uri="{FF2B5EF4-FFF2-40B4-BE49-F238E27FC236}">
                <a16:creationId xmlns:a16="http://schemas.microsoft.com/office/drawing/2014/main" id="{97265D5C-2661-CCE9-7017-B10F36FD528C}"/>
              </a:ext>
            </a:extLst>
          </p:cNvPr>
          <p:cNvSpPr/>
          <p:nvPr/>
        </p:nvSpPr>
        <p:spPr>
          <a:xfrm rot="8100000">
            <a:off x="5244766" y="1224613"/>
            <a:ext cx="394986" cy="394986"/>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ardrop 59">
            <a:extLst>
              <a:ext uri="{FF2B5EF4-FFF2-40B4-BE49-F238E27FC236}">
                <a16:creationId xmlns:a16="http://schemas.microsoft.com/office/drawing/2014/main" id="{AE778254-4260-5058-13C6-95101D82C190}"/>
              </a:ext>
            </a:extLst>
          </p:cNvPr>
          <p:cNvSpPr/>
          <p:nvPr/>
        </p:nvSpPr>
        <p:spPr>
          <a:xfrm rot="8100000">
            <a:off x="6982208" y="1224613"/>
            <a:ext cx="394986" cy="394986"/>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AEEB1EF6-3E2D-F587-D2B7-330084C293A4}"/>
              </a:ext>
            </a:extLst>
          </p:cNvPr>
          <p:cNvSpPr/>
          <p:nvPr/>
        </p:nvSpPr>
        <p:spPr>
          <a:xfrm>
            <a:off x="4702736" y="5610138"/>
            <a:ext cx="1435701" cy="284249"/>
          </a:xfrm>
          <a:prstGeom prst="roundRect">
            <a:avLst>
              <a:gd name="adj" fmla="val 0"/>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Phase 3 Report</a:t>
            </a:r>
          </a:p>
        </p:txBody>
      </p:sp>
      <p:sp>
        <p:nvSpPr>
          <p:cNvPr id="53" name="TextBox 52">
            <a:extLst>
              <a:ext uri="{FF2B5EF4-FFF2-40B4-BE49-F238E27FC236}">
                <a16:creationId xmlns:a16="http://schemas.microsoft.com/office/drawing/2014/main" id="{31FD4DDE-53A5-A9C9-4AB7-5D226779433B}"/>
              </a:ext>
            </a:extLst>
          </p:cNvPr>
          <p:cNvSpPr txBox="1"/>
          <p:nvPr/>
        </p:nvSpPr>
        <p:spPr>
          <a:xfrm>
            <a:off x="4781441" y="1809121"/>
            <a:ext cx="128578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Location Selection</a:t>
            </a:r>
          </a:p>
        </p:txBody>
      </p:sp>
      <p:sp>
        <p:nvSpPr>
          <p:cNvPr id="54" name="TextBox 53">
            <a:extLst>
              <a:ext uri="{FF2B5EF4-FFF2-40B4-BE49-F238E27FC236}">
                <a16:creationId xmlns:a16="http://schemas.microsoft.com/office/drawing/2014/main" id="{B4D20B25-96A1-734D-DF65-E41B6B39A56A}"/>
              </a:ext>
            </a:extLst>
          </p:cNvPr>
          <p:cNvSpPr txBox="1"/>
          <p:nvPr/>
        </p:nvSpPr>
        <p:spPr>
          <a:xfrm>
            <a:off x="4693272" y="2491471"/>
            <a:ext cx="1454809" cy="21852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3</a:t>
            </a:r>
          </a:p>
          <a:p>
            <a:pPr marL="133350" indent="-133350">
              <a:spcAft>
                <a:spcPts val="300"/>
              </a:spcAft>
              <a:buFont typeface="Arial" panose="020B0604020202020204" pitchFamily="34" charset="0"/>
              <a:buChar char="•"/>
              <a:tabLst/>
              <a:defRPr/>
            </a:pPr>
            <a:r>
              <a:rPr lang="en-US" sz="1100" dirty="0">
                <a:solidFill>
                  <a:srgbClr val="000000"/>
                </a:solidFill>
                <a:latin typeface="Century Gothic" panose="020F0302020204030204"/>
              </a:rPr>
              <a:t>Location selection criteria</a:t>
            </a:r>
          </a:p>
          <a:p>
            <a:pPr marL="133350" indent="-133350">
              <a:spcAft>
                <a:spcPts val="300"/>
              </a:spcAft>
              <a:buFont typeface="Arial" panose="020B0604020202020204" pitchFamily="34" charset="0"/>
              <a:buChar char="•"/>
              <a:tabLst/>
              <a:defRPr/>
            </a:pPr>
            <a:r>
              <a:rPr lang="en-US" sz="1100" dirty="0">
                <a:solidFill>
                  <a:srgbClr val="000000"/>
                </a:solidFill>
                <a:latin typeface="Century Gothic" panose="020F0302020204030204"/>
              </a:rPr>
              <a:t>High-level site-specific analysis</a:t>
            </a:r>
          </a:p>
          <a:p>
            <a:pPr marL="133350" indent="-133350">
              <a:spcAft>
                <a:spcPts val="300"/>
              </a:spcAft>
              <a:buFont typeface="Arial" panose="020B0604020202020204" pitchFamily="34" charset="0"/>
              <a:buChar char="•"/>
              <a:tabLst/>
              <a:defRPr/>
            </a:pPr>
            <a:r>
              <a:rPr lang="en-US" sz="1100" dirty="0">
                <a:solidFill>
                  <a:srgbClr val="000000"/>
                </a:solidFill>
                <a:latin typeface="Century Gothic" panose="020F0302020204030204"/>
              </a:rPr>
              <a:t>Location selection approval</a:t>
            </a:r>
          </a:p>
          <a:p>
            <a:pPr marL="133350" indent="-133350">
              <a:spcAft>
                <a:spcPts val="300"/>
              </a:spcAft>
              <a:buFont typeface="Arial" panose="020B0604020202020204" pitchFamily="34" charset="0"/>
              <a:buChar char="•"/>
              <a:tabLst/>
              <a:defRPr/>
            </a:pPr>
            <a:r>
              <a:rPr lang="en-US" sz="1100" dirty="0">
                <a:solidFill>
                  <a:srgbClr val="000000"/>
                </a:solidFill>
                <a:latin typeface="Century Gothic" panose="020F0302020204030204"/>
              </a:rPr>
              <a:t>Site visit and site validation</a:t>
            </a:r>
          </a:p>
          <a:p>
            <a:pPr marL="133350" indent="-133350">
              <a:spcAft>
                <a:spcPts val="300"/>
              </a:spcAft>
              <a:buFont typeface="Arial" panose="020B0604020202020204" pitchFamily="34" charset="0"/>
              <a:buChar char="•"/>
              <a:tabLst/>
              <a:defRPr/>
            </a:pPr>
            <a:r>
              <a:rPr lang="en-US" sz="1100" dirty="0">
                <a:solidFill>
                  <a:srgbClr val="000000"/>
                </a:solidFill>
                <a:latin typeface="Century Gothic" panose="020F0302020204030204"/>
              </a:rPr>
              <a:t>Risk assessment</a:t>
            </a:r>
          </a:p>
        </p:txBody>
      </p:sp>
      <p:sp>
        <p:nvSpPr>
          <p:cNvPr id="55" name="TextBox 54">
            <a:extLst>
              <a:ext uri="{FF2B5EF4-FFF2-40B4-BE49-F238E27FC236}">
                <a16:creationId xmlns:a16="http://schemas.microsoft.com/office/drawing/2014/main" id="{4639C737-5ED2-EB51-946E-0967EE190362}"/>
              </a:ext>
            </a:extLst>
          </p:cNvPr>
          <p:cNvSpPr txBox="1"/>
          <p:nvPr/>
        </p:nvSpPr>
        <p:spPr>
          <a:xfrm>
            <a:off x="6261230" y="2482820"/>
            <a:ext cx="1873136" cy="30700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4</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Recommendations and findings</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Operational Model and Concept of Operations</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Implementation Model</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Technical requirements</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Financial models for minimum viable sandbox</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Regulation Sandbox Approval Process</a:t>
            </a:r>
          </a:p>
          <a:p>
            <a:pPr marL="133350" marR="0" lvl="0" indent="-133350" fontAlgn="auto">
              <a:lnSpc>
                <a:spcPct val="100000"/>
              </a:lnSpc>
              <a:spcBef>
                <a:spcPts val="0"/>
              </a:spcBef>
              <a:spcAft>
                <a:spcPts val="300"/>
              </a:spcAft>
              <a:buClrTx/>
              <a:buSzTx/>
              <a:buFont typeface="Arial" panose="020B0604020202020204" pitchFamily="34" charset="0"/>
              <a:buChar char="•"/>
              <a:defRPr/>
            </a:pPr>
            <a:r>
              <a:rPr lang="en-US" sz="1100" dirty="0">
                <a:solidFill>
                  <a:srgbClr val="000000"/>
                </a:solidFill>
                <a:latin typeface="Century Gothic" panose="020F0302020204030204"/>
              </a:rPr>
              <a:t>Institutional Arrangements</a:t>
            </a:r>
          </a:p>
        </p:txBody>
      </p:sp>
      <p:sp>
        <p:nvSpPr>
          <p:cNvPr id="59" name="TextBox 58">
            <a:extLst>
              <a:ext uri="{FF2B5EF4-FFF2-40B4-BE49-F238E27FC236}">
                <a16:creationId xmlns:a16="http://schemas.microsoft.com/office/drawing/2014/main" id="{6C05113C-4E7A-79BA-FD0C-AE9C6A536E4C}"/>
              </a:ext>
            </a:extLst>
          </p:cNvPr>
          <p:cNvSpPr txBox="1"/>
          <p:nvPr/>
        </p:nvSpPr>
        <p:spPr>
          <a:xfrm>
            <a:off x="6469283" y="1911882"/>
            <a:ext cx="132244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Way Forward</a:t>
            </a:r>
          </a:p>
        </p:txBody>
      </p:sp>
      <p:sp>
        <p:nvSpPr>
          <p:cNvPr id="62" name="Rounded Rectangle 61">
            <a:extLst>
              <a:ext uri="{FF2B5EF4-FFF2-40B4-BE49-F238E27FC236}">
                <a16:creationId xmlns:a16="http://schemas.microsoft.com/office/drawing/2014/main" id="{6DFF0224-747A-4194-129D-6E77585E9362}"/>
              </a:ext>
            </a:extLst>
          </p:cNvPr>
          <p:cNvSpPr/>
          <p:nvPr/>
        </p:nvSpPr>
        <p:spPr>
          <a:xfrm>
            <a:off x="6297981" y="5610138"/>
            <a:ext cx="1609194" cy="284249"/>
          </a:xfrm>
          <a:prstGeom prst="roundRect">
            <a:avLst>
              <a:gd name="adj" fmla="val 0"/>
            </a:avLst>
          </a:prstGeom>
          <a:solidFill>
            <a:schemeClr val="accent4">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Phase 4 Report</a:t>
            </a:r>
          </a:p>
        </p:txBody>
      </p:sp>
      <p:sp>
        <p:nvSpPr>
          <p:cNvPr id="68" name="Rounded Rectangle 67">
            <a:extLst>
              <a:ext uri="{FF2B5EF4-FFF2-40B4-BE49-F238E27FC236}">
                <a16:creationId xmlns:a16="http://schemas.microsoft.com/office/drawing/2014/main" id="{ADA52BBC-4C7E-FA9A-1A12-6E44242A314E}"/>
              </a:ext>
            </a:extLst>
          </p:cNvPr>
          <p:cNvSpPr/>
          <p:nvPr/>
        </p:nvSpPr>
        <p:spPr>
          <a:xfrm>
            <a:off x="8494151" y="5610138"/>
            <a:ext cx="1458248" cy="284249"/>
          </a:xfrm>
          <a:prstGeom prst="roundRect">
            <a:avLst>
              <a:gd name="adj" fmla="val 0"/>
            </a:avLst>
          </a:prstGeom>
          <a:solidFill>
            <a:schemeClr val="bg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Phase 5 Report</a:t>
            </a:r>
          </a:p>
        </p:txBody>
      </p:sp>
      <p:sp>
        <p:nvSpPr>
          <p:cNvPr id="70" name="TextBox 69">
            <a:extLst>
              <a:ext uri="{FF2B5EF4-FFF2-40B4-BE49-F238E27FC236}">
                <a16:creationId xmlns:a16="http://schemas.microsoft.com/office/drawing/2014/main" id="{A0551745-EF69-EF07-36F6-99A05D5422E1}"/>
              </a:ext>
            </a:extLst>
          </p:cNvPr>
          <p:cNvSpPr txBox="1"/>
          <p:nvPr/>
        </p:nvSpPr>
        <p:spPr>
          <a:xfrm>
            <a:off x="8560605" y="1742160"/>
            <a:ext cx="128333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Next Level Stakeholder Engagement</a:t>
            </a:r>
          </a:p>
        </p:txBody>
      </p:sp>
      <p:sp>
        <p:nvSpPr>
          <p:cNvPr id="71" name="TextBox 70">
            <a:extLst>
              <a:ext uri="{FF2B5EF4-FFF2-40B4-BE49-F238E27FC236}">
                <a16:creationId xmlns:a16="http://schemas.microsoft.com/office/drawing/2014/main" id="{067BDC76-1344-E074-1617-9998BE18442A}"/>
              </a:ext>
            </a:extLst>
          </p:cNvPr>
          <p:cNvSpPr txBox="1"/>
          <p:nvPr/>
        </p:nvSpPr>
        <p:spPr>
          <a:xfrm>
            <a:off x="8484687" y="2491471"/>
            <a:ext cx="1433178" cy="24083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5</a:t>
            </a:r>
          </a:p>
          <a:p>
            <a:pPr marL="88900" indent="-88900">
              <a:spcAft>
                <a:spcPts val="300"/>
              </a:spcAft>
              <a:buFont typeface="Arial" panose="020B0604020202020204" pitchFamily="34" charset="0"/>
              <a:buChar char="•"/>
              <a:defRPr/>
            </a:pPr>
            <a:r>
              <a:rPr lang="en-US" sz="1100" dirty="0">
                <a:solidFill>
                  <a:srgbClr val="000000"/>
                </a:solidFill>
                <a:latin typeface="Century Gothic" panose="020F0302020204030204"/>
              </a:rPr>
              <a:t>2 live engagements with key stakeholders</a:t>
            </a:r>
          </a:p>
          <a:p>
            <a:pPr marL="88900" indent="-88900">
              <a:spcAft>
                <a:spcPts val="300"/>
              </a:spcAft>
              <a:buFont typeface="Arial" panose="020B0604020202020204" pitchFamily="34" charset="0"/>
              <a:buChar char="•"/>
              <a:defRPr/>
            </a:pPr>
            <a:r>
              <a:rPr lang="en-US" sz="1100" dirty="0">
                <a:solidFill>
                  <a:srgbClr val="000000"/>
                </a:solidFill>
                <a:latin typeface="Century Gothic" panose="020F0302020204030204"/>
              </a:rPr>
              <a:t>Summary reports of workshop consultative forums &amp; engagements with regulatory &amp; transport authorities</a:t>
            </a:r>
          </a:p>
        </p:txBody>
      </p:sp>
      <p:sp>
        <p:nvSpPr>
          <p:cNvPr id="73" name="Teardrop 72">
            <a:extLst>
              <a:ext uri="{FF2B5EF4-FFF2-40B4-BE49-F238E27FC236}">
                <a16:creationId xmlns:a16="http://schemas.microsoft.com/office/drawing/2014/main" id="{B690D179-CD03-4654-9A62-3B88EAFB05CB}"/>
              </a:ext>
            </a:extLst>
          </p:cNvPr>
          <p:cNvSpPr/>
          <p:nvPr/>
        </p:nvSpPr>
        <p:spPr>
          <a:xfrm rot="8100000">
            <a:off x="9124011" y="1224613"/>
            <a:ext cx="394986" cy="394986"/>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a:extLst>
              <a:ext uri="{FF2B5EF4-FFF2-40B4-BE49-F238E27FC236}">
                <a16:creationId xmlns:a16="http://schemas.microsoft.com/office/drawing/2014/main" id="{35222BF0-952A-99AF-BD36-BE2EE4AFC9AE}"/>
              </a:ext>
            </a:extLst>
          </p:cNvPr>
          <p:cNvSpPr/>
          <p:nvPr/>
        </p:nvSpPr>
        <p:spPr>
          <a:xfrm>
            <a:off x="10132292" y="5610138"/>
            <a:ext cx="1458248" cy="284249"/>
          </a:xfrm>
          <a:prstGeom prst="roundRect">
            <a:avLst>
              <a:gd name="adj" fmla="val 0"/>
            </a:avLst>
          </a:prstGeom>
          <a:solidFill>
            <a:schemeClr val="accent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1000" i="1" u="none" strike="noStrike" kern="1200" cap="none" spc="0" normalizeH="0" baseline="0" noProof="0" dirty="0">
                <a:ln>
                  <a:noFill/>
                </a:ln>
                <a:solidFill>
                  <a:srgbClr val="000000"/>
                </a:solidFill>
                <a:effectLst/>
                <a:uLnTx/>
                <a:uFillTx/>
                <a:latin typeface="Century Gothic" panose="020F0302020204030204"/>
                <a:ea typeface="+mn-ea"/>
                <a:cs typeface="+mn-cs"/>
              </a:rPr>
              <a:t>Final Business Plan</a:t>
            </a:r>
          </a:p>
        </p:txBody>
      </p:sp>
      <p:sp>
        <p:nvSpPr>
          <p:cNvPr id="84" name="TextBox 83">
            <a:extLst>
              <a:ext uri="{FF2B5EF4-FFF2-40B4-BE49-F238E27FC236}">
                <a16:creationId xmlns:a16="http://schemas.microsoft.com/office/drawing/2014/main" id="{E8B38077-F1F3-6AA0-5B1A-778916BBBE9A}"/>
              </a:ext>
            </a:extLst>
          </p:cNvPr>
          <p:cNvSpPr txBox="1"/>
          <p:nvPr/>
        </p:nvSpPr>
        <p:spPr>
          <a:xfrm>
            <a:off x="10144079" y="1819548"/>
            <a:ext cx="128333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Final Business Plan</a:t>
            </a:r>
          </a:p>
        </p:txBody>
      </p:sp>
      <p:sp>
        <p:nvSpPr>
          <p:cNvPr id="85" name="TextBox 84">
            <a:extLst>
              <a:ext uri="{FF2B5EF4-FFF2-40B4-BE49-F238E27FC236}">
                <a16:creationId xmlns:a16="http://schemas.microsoft.com/office/drawing/2014/main" id="{59611CD6-0B6B-9170-BC60-615B799FD12A}"/>
              </a:ext>
            </a:extLst>
          </p:cNvPr>
          <p:cNvSpPr txBox="1"/>
          <p:nvPr/>
        </p:nvSpPr>
        <p:spPr>
          <a:xfrm>
            <a:off x="10068161" y="2491471"/>
            <a:ext cx="1433178" cy="12234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rPr>
              <a:t>PHASE </a:t>
            </a:r>
            <a:r>
              <a:rPr lang="en-US" sz="1100" b="1" dirty="0">
                <a:solidFill>
                  <a:srgbClr val="000000"/>
                </a:solidFill>
                <a:latin typeface="Century Gothic" panose="020F0302020204030204"/>
              </a:rPr>
              <a:t>6</a:t>
            </a:r>
            <a:endParaRPr kumimoji="0" lang="en-US" sz="1100" b="1" i="0" u="none" strike="noStrike" kern="1200" cap="none" spc="0" normalizeH="0" baseline="0" noProof="0" dirty="0">
              <a:ln>
                <a:noFill/>
              </a:ln>
              <a:solidFill>
                <a:srgbClr val="000000"/>
              </a:solidFill>
              <a:effectLst/>
              <a:uLnTx/>
              <a:uFillTx/>
              <a:latin typeface="Century Gothic" panose="020F0302020204030204"/>
              <a:ea typeface="+mn-ea"/>
              <a:cs typeface="+mn-cs"/>
            </a:endParaRPr>
          </a:p>
          <a:p>
            <a:pPr marL="88900" marR="0" lvl="0" indent="-88900" fontAlgn="auto">
              <a:lnSpc>
                <a:spcPct val="100000"/>
              </a:lnSpc>
              <a:spcBef>
                <a:spcPts val="0"/>
              </a:spcBef>
              <a:spcAft>
                <a:spcPts val="300"/>
              </a:spcAft>
              <a:buClrTx/>
              <a:buSzTx/>
              <a:buFont typeface="Arial" panose="020B0604020202020204" pitchFamily="34" charset="0"/>
              <a:buChar char="•"/>
              <a:tabLst/>
              <a:defRPr/>
            </a:pPr>
            <a:r>
              <a:rPr lang="en-US" sz="1100" dirty="0">
                <a:solidFill>
                  <a:srgbClr val="000000"/>
                </a:solidFill>
                <a:latin typeface="Century Gothic" panose="020F0302020204030204"/>
              </a:rPr>
              <a:t>Drafts incorporating Phase 1 – 5 </a:t>
            </a:r>
          </a:p>
          <a:p>
            <a:pPr marL="88900" marR="0" lvl="0" indent="-88900" fontAlgn="auto">
              <a:lnSpc>
                <a:spcPct val="100000"/>
              </a:lnSpc>
              <a:spcBef>
                <a:spcPts val="0"/>
              </a:spcBef>
              <a:spcAft>
                <a:spcPts val="300"/>
              </a:spcAft>
              <a:buClrTx/>
              <a:buSzTx/>
              <a:buFont typeface="Arial" panose="020B0604020202020204" pitchFamily="34" charset="0"/>
              <a:buChar char="•"/>
              <a:tabLst/>
              <a:defRPr/>
            </a:pPr>
            <a:r>
              <a:rPr lang="en-US" sz="1100" dirty="0">
                <a:solidFill>
                  <a:srgbClr val="000000"/>
                </a:solidFill>
                <a:latin typeface="Century Gothic" panose="020F0302020204030204"/>
              </a:rPr>
              <a:t>Consultation Sessions</a:t>
            </a:r>
          </a:p>
        </p:txBody>
      </p:sp>
      <p:sp>
        <p:nvSpPr>
          <p:cNvPr id="86" name="Teardrop 85">
            <a:extLst>
              <a:ext uri="{FF2B5EF4-FFF2-40B4-BE49-F238E27FC236}">
                <a16:creationId xmlns:a16="http://schemas.microsoft.com/office/drawing/2014/main" id="{845D062A-C6F3-2B6F-BCD6-A7FB689E52E4}"/>
              </a:ext>
            </a:extLst>
          </p:cNvPr>
          <p:cNvSpPr/>
          <p:nvPr/>
        </p:nvSpPr>
        <p:spPr>
          <a:xfrm rot="8100000">
            <a:off x="10607123" y="1224613"/>
            <a:ext cx="394986" cy="394986"/>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a:extLst>
              <a:ext uri="{FF2B5EF4-FFF2-40B4-BE49-F238E27FC236}">
                <a16:creationId xmlns:a16="http://schemas.microsoft.com/office/drawing/2014/main" id="{4C47C606-0BB9-EC3A-3F6A-B5BADCB9AF6E}"/>
              </a:ext>
            </a:extLst>
          </p:cNvPr>
          <p:cNvGrpSpPr/>
          <p:nvPr/>
        </p:nvGrpSpPr>
        <p:grpSpPr>
          <a:xfrm>
            <a:off x="6029996" y="1190149"/>
            <a:ext cx="438779" cy="438779"/>
            <a:chOff x="1927906" y="982402"/>
            <a:chExt cx="481097" cy="481097"/>
          </a:xfrm>
        </p:grpSpPr>
        <p:sp>
          <p:nvSpPr>
            <p:cNvPr id="88" name="Oval 87">
              <a:extLst>
                <a:ext uri="{FF2B5EF4-FFF2-40B4-BE49-F238E27FC236}">
                  <a16:creationId xmlns:a16="http://schemas.microsoft.com/office/drawing/2014/main" id="{4B83B2E6-0F2F-51E8-485E-BAD16A44EE1B}"/>
                </a:ext>
              </a:extLst>
            </p:cNvPr>
            <p:cNvSpPr/>
            <p:nvPr/>
          </p:nvSpPr>
          <p:spPr>
            <a:xfrm>
              <a:off x="1927906" y="982402"/>
              <a:ext cx="481097" cy="4810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5-point Star 36">
              <a:extLst>
                <a:ext uri="{FF2B5EF4-FFF2-40B4-BE49-F238E27FC236}">
                  <a16:creationId xmlns:a16="http://schemas.microsoft.com/office/drawing/2014/main" id="{E335D1C4-2B2D-24AA-CAEC-56076130BC8B}"/>
                </a:ext>
              </a:extLst>
            </p:cNvPr>
            <p:cNvSpPr/>
            <p:nvPr/>
          </p:nvSpPr>
          <p:spPr>
            <a:xfrm>
              <a:off x="1971317" y="1019558"/>
              <a:ext cx="391028" cy="372934"/>
            </a:xfrm>
            <a:prstGeom prst="star5">
              <a:avLst>
                <a:gd name="adj" fmla="val 24360"/>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90" name="TextBox 89">
            <a:extLst>
              <a:ext uri="{FF2B5EF4-FFF2-40B4-BE49-F238E27FC236}">
                <a16:creationId xmlns:a16="http://schemas.microsoft.com/office/drawing/2014/main" id="{5679D897-8A9D-B19C-5A23-00E396C9C3DB}"/>
              </a:ext>
            </a:extLst>
          </p:cNvPr>
          <p:cNvSpPr txBox="1"/>
          <p:nvPr/>
        </p:nvSpPr>
        <p:spPr>
          <a:xfrm>
            <a:off x="3240327"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2</a:t>
            </a:r>
          </a:p>
        </p:txBody>
      </p:sp>
      <p:sp>
        <p:nvSpPr>
          <p:cNvPr id="91" name="TextBox 90">
            <a:extLst>
              <a:ext uri="{FF2B5EF4-FFF2-40B4-BE49-F238E27FC236}">
                <a16:creationId xmlns:a16="http://schemas.microsoft.com/office/drawing/2014/main" id="{E69E7590-EDF2-B80E-CA4A-1467C40EBF2A}"/>
              </a:ext>
            </a:extLst>
          </p:cNvPr>
          <p:cNvSpPr txBox="1"/>
          <p:nvPr/>
        </p:nvSpPr>
        <p:spPr>
          <a:xfrm>
            <a:off x="5290949"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3</a:t>
            </a:r>
          </a:p>
        </p:txBody>
      </p:sp>
      <p:sp>
        <p:nvSpPr>
          <p:cNvPr id="92" name="TextBox 91">
            <a:extLst>
              <a:ext uri="{FF2B5EF4-FFF2-40B4-BE49-F238E27FC236}">
                <a16:creationId xmlns:a16="http://schemas.microsoft.com/office/drawing/2014/main" id="{506E2689-3C1D-E52F-B610-3774536EDCC5}"/>
              </a:ext>
            </a:extLst>
          </p:cNvPr>
          <p:cNvSpPr txBox="1"/>
          <p:nvPr/>
        </p:nvSpPr>
        <p:spPr>
          <a:xfrm>
            <a:off x="7028391"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4</a:t>
            </a:r>
          </a:p>
        </p:txBody>
      </p:sp>
      <p:sp>
        <p:nvSpPr>
          <p:cNvPr id="93" name="TextBox 92">
            <a:extLst>
              <a:ext uri="{FF2B5EF4-FFF2-40B4-BE49-F238E27FC236}">
                <a16:creationId xmlns:a16="http://schemas.microsoft.com/office/drawing/2014/main" id="{014FC997-CC08-55DE-9340-7B791408D211}"/>
              </a:ext>
            </a:extLst>
          </p:cNvPr>
          <p:cNvSpPr txBox="1"/>
          <p:nvPr/>
        </p:nvSpPr>
        <p:spPr>
          <a:xfrm>
            <a:off x="9170194"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Century Gothic" panose="020F0302020204030204"/>
              </a:rPr>
              <a:t>5</a:t>
            </a: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94" name="TextBox 93">
            <a:extLst>
              <a:ext uri="{FF2B5EF4-FFF2-40B4-BE49-F238E27FC236}">
                <a16:creationId xmlns:a16="http://schemas.microsoft.com/office/drawing/2014/main" id="{E7AC2620-454B-244B-C703-D74BCC55FB9C}"/>
              </a:ext>
            </a:extLst>
          </p:cNvPr>
          <p:cNvSpPr txBox="1"/>
          <p:nvPr/>
        </p:nvSpPr>
        <p:spPr>
          <a:xfrm>
            <a:off x="10653306" y="1242878"/>
            <a:ext cx="29368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6</a:t>
            </a:r>
          </a:p>
        </p:txBody>
      </p:sp>
    </p:spTree>
    <p:extLst>
      <p:ext uri="{BB962C8B-B14F-4D97-AF65-F5344CB8AC3E}">
        <p14:creationId xmlns:p14="http://schemas.microsoft.com/office/powerpoint/2010/main" val="293686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9" name="Straight Connector 98">
            <a:extLst>
              <a:ext uri="{FF2B5EF4-FFF2-40B4-BE49-F238E27FC236}">
                <a16:creationId xmlns:a16="http://schemas.microsoft.com/office/drawing/2014/main" id="{EC973040-A498-A687-8A63-0A163B89B146}"/>
              </a:ext>
            </a:extLst>
          </p:cNvPr>
          <p:cNvCxnSpPr>
            <a:cxnSpLocks/>
          </p:cNvCxnSpPr>
          <p:nvPr/>
        </p:nvCxnSpPr>
        <p:spPr>
          <a:xfrm>
            <a:off x="10075820" y="2135943"/>
            <a:ext cx="0" cy="64208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Google Shape;105;p1">
            <a:extLst>
              <a:ext uri="{FF2B5EF4-FFF2-40B4-BE49-F238E27FC236}">
                <a16:creationId xmlns:a16="http://schemas.microsoft.com/office/drawing/2014/main" id="{DFE6C8AF-465A-F140-C08B-EDC98834665B}"/>
              </a:ext>
            </a:extLst>
          </p:cNvPr>
          <p:cNvSpPr txBox="1"/>
          <p:nvPr/>
        </p:nvSpPr>
        <p:spPr>
          <a:xfrm>
            <a:off x="647650" y="1275291"/>
            <a:ext cx="7776540" cy="2605917"/>
          </a:xfrm>
          <a:prstGeom prst="rect">
            <a:avLst/>
          </a:prstGeom>
          <a:solidFill>
            <a:schemeClr val="bg1">
              <a:lumMod val="95000"/>
            </a:schemeClr>
          </a:solidFill>
          <a:ln w="15875">
            <a:solidFill>
              <a:schemeClr val="bg1">
                <a:lumMod val="75000"/>
              </a:schemeClr>
            </a:solidFill>
          </a:ln>
        </p:spPr>
        <p:txBody>
          <a:bodyPr spcFirstLastPara="1" wrap="square" lIns="36000" tIns="36000" rIns="36000" bIns="360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 name="Title 1">
            <a:extLst>
              <a:ext uri="{FF2B5EF4-FFF2-40B4-BE49-F238E27FC236}">
                <a16:creationId xmlns:a16="http://schemas.microsoft.com/office/drawing/2014/main" id="{1FE8DFF2-7615-644B-1759-A24CCEEB72E1}"/>
              </a:ext>
            </a:extLst>
          </p:cNvPr>
          <p:cNvSpPr>
            <a:spLocks noGrp="1"/>
          </p:cNvSpPr>
          <p:nvPr>
            <p:ph type="title"/>
          </p:nvPr>
        </p:nvSpPr>
        <p:spPr>
          <a:xfrm>
            <a:off x="336639" y="168421"/>
            <a:ext cx="10932548" cy="787814"/>
          </a:xfrm>
        </p:spPr>
        <p:txBody>
          <a:bodyPr/>
          <a:lstStyle/>
          <a:p>
            <a:r>
              <a:rPr lang="en-US" b="0" dirty="0"/>
              <a:t>2024 - 2025 WC Drone Sandbox Timelines</a:t>
            </a:r>
          </a:p>
        </p:txBody>
      </p:sp>
      <p:cxnSp>
        <p:nvCxnSpPr>
          <p:cNvPr id="4" name="Straight Connector 3">
            <a:extLst>
              <a:ext uri="{FF2B5EF4-FFF2-40B4-BE49-F238E27FC236}">
                <a16:creationId xmlns:a16="http://schemas.microsoft.com/office/drawing/2014/main" id="{699D2BB4-EC05-6FAD-6B7B-62DC311DB117}"/>
              </a:ext>
            </a:extLst>
          </p:cNvPr>
          <p:cNvCxnSpPr/>
          <p:nvPr/>
        </p:nvCxnSpPr>
        <p:spPr>
          <a:xfrm>
            <a:off x="6279948" y="2257339"/>
            <a:ext cx="0" cy="1853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453DA50-36C8-6401-CCDB-DC8CE93595A0}"/>
              </a:ext>
            </a:extLst>
          </p:cNvPr>
          <p:cNvCxnSpPr>
            <a:cxnSpLocks/>
          </p:cNvCxnSpPr>
          <p:nvPr/>
        </p:nvCxnSpPr>
        <p:spPr>
          <a:xfrm>
            <a:off x="5843938" y="2240493"/>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2848220-3D54-14F6-FBFA-89C7A1B94D16}"/>
              </a:ext>
            </a:extLst>
          </p:cNvPr>
          <p:cNvCxnSpPr>
            <a:cxnSpLocks/>
          </p:cNvCxnSpPr>
          <p:nvPr/>
        </p:nvCxnSpPr>
        <p:spPr>
          <a:xfrm>
            <a:off x="3063589" y="2244430"/>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BCE29D5-D009-685B-CD07-4DCC72F22BA6}"/>
              </a:ext>
            </a:extLst>
          </p:cNvPr>
          <p:cNvCxnSpPr>
            <a:cxnSpLocks/>
          </p:cNvCxnSpPr>
          <p:nvPr/>
        </p:nvCxnSpPr>
        <p:spPr>
          <a:xfrm>
            <a:off x="10670199" y="2443006"/>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06643B6-D46F-150E-C42A-BE529207B01B}"/>
              </a:ext>
            </a:extLst>
          </p:cNvPr>
          <p:cNvCxnSpPr>
            <a:cxnSpLocks/>
          </p:cNvCxnSpPr>
          <p:nvPr/>
        </p:nvCxnSpPr>
        <p:spPr>
          <a:xfrm>
            <a:off x="7681775" y="2085108"/>
            <a:ext cx="0" cy="68248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00CAF52-3E54-AABF-54F2-F13D28DC440E}"/>
              </a:ext>
            </a:extLst>
          </p:cNvPr>
          <p:cNvCxnSpPr>
            <a:cxnSpLocks/>
          </p:cNvCxnSpPr>
          <p:nvPr/>
        </p:nvCxnSpPr>
        <p:spPr>
          <a:xfrm>
            <a:off x="5264531" y="2041229"/>
            <a:ext cx="0" cy="68949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8422024-F6F3-E379-C296-23E1CA91CF91}"/>
              </a:ext>
            </a:extLst>
          </p:cNvPr>
          <p:cNvCxnSpPr>
            <a:cxnSpLocks/>
          </p:cNvCxnSpPr>
          <p:nvPr/>
        </p:nvCxnSpPr>
        <p:spPr>
          <a:xfrm>
            <a:off x="6504003" y="2411373"/>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5A819C9-7ADF-E6DD-0441-0742614A3DDA}"/>
              </a:ext>
            </a:extLst>
          </p:cNvPr>
          <p:cNvSpPr/>
          <p:nvPr/>
        </p:nvSpPr>
        <p:spPr>
          <a:xfrm>
            <a:off x="628974" y="4067657"/>
            <a:ext cx="11129288" cy="2001098"/>
          </a:xfrm>
          <a:prstGeom prst="rect">
            <a:avLst/>
          </a:prstGeom>
          <a:solidFill>
            <a:srgbClr val="958B82">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B602EAAA-43CB-1BA1-985F-E15A05ADAA39}"/>
              </a:ext>
            </a:extLst>
          </p:cNvPr>
          <p:cNvCxnSpPr>
            <a:cxnSpLocks/>
          </p:cNvCxnSpPr>
          <p:nvPr/>
        </p:nvCxnSpPr>
        <p:spPr>
          <a:xfrm>
            <a:off x="10653210" y="2187318"/>
            <a:ext cx="0" cy="2148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6F7691F-2856-0231-522C-EADF32B2F2AD}"/>
              </a:ext>
            </a:extLst>
          </p:cNvPr>
          <p:cNvCxnSpPr/>
          <p:nvPr/>
        </p:nvCxnSpPr>
        <p:spPr>
          <a:xfrm>
            <a:off x="1537679" y="2259963"/>
            <a:ext cx="0" cy="1853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E94C76-B343-F583-785F-A0C8E2092EC4}"/>
              </a:ext>
            </a:extLst>
          </p:cNvPr>
          <p:cNvCxnSpPr/>
          <p:nvPr/>
        </p:nvCxnSpPr>
        <p:spPr>
          <a:xfrm>
            <a:off x="1169528" y="2452248"/>
            <a:ext cx="0" cy="1853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972AE-21EF-568B-BF77-40653647AD9D}"/>
              </a:ext>
            </a:extLst>
          </p:cNvPr>
          <p:cNvCxnSpPr/>
          <p:nvPr/>
        </p:nvCxnSpPr>
        <p:spPr>
          <a:xfrm>
            <a:off x="907962" y="2240493"/>
            <a:ext cx="0" cy="1853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51C65ED-1639-3821-426D-65B66791CB75}"/>
              </a:ext>
            </a:extLst>
          </p:cNvPr>
          <p:cNvCxnSpPr>
            <a:cxnSpLocks/>
          </p:cNvCxnSpPr>
          <p:nvPr/>
        </p:nvCxnSpPr>
        <p:spPr>
          <a:xfrm flipH="1">
            <a:off x="536583" y="2451164"/>
            <a:ext cx="11221679" cy="0"/>
          </a:xfrm>
          <a:prstGeom prst="line">
            <a:avLst/>
          </a:prstGeom>
          <a:ln w="12700">
            <a:solidFill>
              <a:schemeClr val="bg1">
                <a:lumMod val="75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9D298D0D-E627-036B-57E1-ACEFD2859C4C}"/>
              </a:ext>
            </a:extLst>
          </p:cNvPr>
          <p:cNvSpPr/>
          <p:nvPr/>
        </p:nvSpPr>
        <p:spPr>
          <a:xfrm>
            <a:off x="1126632" y="2408713"/>
            <a:ext cx="85788" cy="82366"/>
          </a:xfrm>
          <a:prstGeom prst="ellipse">
            <a:avLst/>
          </a:prstGeom>
          <a:solidFill>
            <a:schemeClr val="bg1"/>
          </a:solidFill>
          <a:ln w="28575">
            <a:solidFill>
              <a:srgbClr val="958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9" name="Google Shape;105;p1">
            <a:extLst>
              <a:ext uri="{FF2B5EF4-FFF2-40B4-BE49-F238E27FC236}">
                <a16:creationId xmlns:a16="http://schemas.microsoft.com/office/drawing/2014/main" id="{6BAEE49F-B358-0E8A-4105-694C0D37EC05}"/>
              </a:ext>
            </a:extLst>
          </p:cNvPr>
          <p:cNvSpPr txBox="1"/>
          <p:nvPr/>
        </p:nvSpPr>
        <p:spPr>
          <a:xfrm>
            <a:off x="742595" y="1337455"/>
            <a:ext cx="464897" cy="956551"/>
          </a:xfrm>
          <a:prstGeom prst="rect">
            <a:avLst/>
          </a:prstGeom>
          <a:solidFill>
            <a:schemeClr val="bg1"/>
          </a:solidFill>
          <a:ln w="6350">
            <a:solidFill>
              <a:schemeClr val="bg1">
                <a:lumMod val="75000"/>
              </a:schemeClr>
            </a:solidFill>
          </a:ln>
        </p:spPr>
        <p:txBody>
          <a:bodyPr spcFirstLastPara="1" wrap="square" lIns="0" tIns="36000" rIns="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Nov 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rPr>
              <a:t>Proposal Accepted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0" name="Oval 19">
            <a:extLst>
              <a:ext uri="{FF2B5EF4-FFF2-40B4-BE49-F238E27FC236}">
                <a16:creationId xmlns:a16="http://schemas.microsoft.com/office/drawing/2014/main" id="{05BEEB99-D10E-D43A-0A37-9654F47B4564}"/>
              </a:ext>
            </a:extLst>
          </p:cNvPr>
          <p:cNvSpPr/>
          <p:nvPr/>
        </p:nvSpPr>
        <p:spPr>
          <a:xfrm>
            <a:off x="865068" y="2408713"/>
            <a:ext cx="85788" cy="82366"/>
          </a:xfrm>
          <a:prstGeom prst="ellipse">
            <a:avLst/>
          </a:prstGeom>
          <a:solidFill>
            <a:schemeClr val="bg1"/>
          </a:solidFill>
          <a:ln w="28575">
            <a:solidFill>
              <a:srgbClr val="968C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cxnSp>
        <p:nvCxnSpPr>
          <p:cNvPr id="21" name="Straight Connector 20">
            <a:extLst>
              <a:ext uri="{FF2B5EF4-FFF2-40B4-BE49-F238E27FC236}">
                <a16:creationId xmlns:a16="http://schemas.microsoft.com/office/drawing/2014/main" id="{C87D984E-1BD8-5D7A-1617-CB844C4F03C7}"/>
              </a:ext>
            </a:extLst>
          </p:cNvPr>
          <p:cNvCxnSpPr>
            <a:cxnSpLocks/>
          </p:cNvCxnSpPr>
          <p:nvPr/>
        </p:nvCxnSpPr>
        <p:spPr>
          <a:xfrm>
            <a:off x="1789482" y="2528225"/>
            <a:ext cx="0" cy="47874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3AB59C55-2074-5BBF-F7B9-0E3EA408D5A4}"/>
              </a:ext>
            </a:extLst>
          </p:cNvPr>
          <p:cNvSpPr/>
          <p:nvPr/>
        </p:nvSpPr>
        <p:spPr>
          <a:xfrm>
            <a:off x="1685073" y="2353678"/>
            <a:ext cx="200431" cy="192435"/>
          </a:xfrm>
          <a:prstGeom prst="ellipse">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1</a:t>
            </a:r>
          </a:p>
        </p:txBody>
      </p:sp>
      <p:sp>
        <p:nvSpPr>
          <p:cNvPr id="23" name="Google Shape;105;p1">
            <a:extLst>
              <a:ext uri="{FF2B5EF4-FFF2-40B4-BE49-F238E27FC236}">
                <a16:creationId xmlns:a16="http://schemas.microsoft.com/office/drawing/2014/main" id="{FEF9F354-CAB3-2A52-4243-27AEFDA9C4B1}"/>
              </a:ext>
            </a:extLst>
          </p:cNvPr>
          <p:cNvSpPr txBox="1"/>
          <p:nvPr/>
        </p:nvSpPr>
        <p:spPr>
          <a:xfrm>
            <a:off x="1394954" y="2646951"/>
            <a:ext cx="690304" cy="1126874"/>
          </a:xfrm>
          <a:prstGeom prst="rect">
            <a:avLst/>
          </a:prstGeom>
          <a:solidFill>
            <a:srgbClr val="001489"/>
          </a:solidFill>
          <a:ln w="3175">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Phase 1: Identification/ Initial Stakeholder Engagement</a:t>
            </a:r>
          </a:p>
        </p:txBody>
      </p:sp>
      <p:sp>
        <p:nvSpPr>
          <p:cNvPr id="24" name="Google Shape;105;p1">
            <a:extLst>
              <a:ext uri="{FF2B5EF4-FFF2-40B4-BE49-F238E27FC236}">
                <a16:creationId xmlns:a16="http://schemas.microsoft.com/office/drawing/2014/main" id="{00524CE7-7555-ED18-B72D-5B030052787D}"/>
              </a:ext>
            </a:extLst>
          </p:cNvPr>
          <p:cNvSpPr txBox="1"/>
          <p:nvPr/>
        </p:nvSpPr>
        <p:spPr>
          <a:xfrm>
            <a:off x="2819403" y="1337615"/>
            <a:ext cx="610840" cy="954649"/>
          </a:xfrm>
          <a:prstGeom prst="rect">
            <a:avLst/>
          </a:prstGeom>
          <a:solidFill>
            <a:schemeClr val="bg1"/>
          </a:solidFill>
          <a:ln w="6350">
            <a:solidFill>
              <a:schemeClr val="bg1">
                <a:lumMod val="75000"/>
              </a:schemeClr>
            </a:solid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Jan 25</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Initial High-Level Presentation to WCP</a:t>
            </a:r>
            <a:endPar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5" name="Oval 24">
            <a:extLst>
              <a:ext uri="{FF2B5EF4-FFF2-40B4-BE49-F238E27FC236}">
                <a16:creationId xmlns:a16="http://schemas.microsoft.com/office/drawing/2014/main" id="{83049D82-B694-52E7-FD62-5C93259A265D}"/>
              </a:ext>
            </a:extLst>
          </p:cNvPr>
          <p:cNvSpPr/>
          <p:nvPr/>
        </p:nvSpPr>
        <p:spPr>
          <a:xfrm>
            <a:off x="3020173" y="2408713"/>
            <a:ext cx="85788" cy="82366"/>
          </a:xfrm>
          <a:prstGeom prst="ellipse">
            <a:avLst/>
          </a:prstGeom>
          <a:solidFill>
            <a:schemeClr val="bg1"/>
          </a:solidFill>
          <a:ln w="28575">
            <a:solidFill>
              <a:srgbClr val="968C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cxnSp>
        <p:nvCxnSpPr>
          <p:cNvPr id="27" name="Straight Connector 26">
            <a:extLst>
              <a:ext uri="{FF2B5EF4-FFF2-40B4-BE49-F238E27FC236}">
                <a16:creationId xmlns:a16="http://schemas.microsoft.com/office/drawing/2014/main" id="{15F0DC20-1D1B-6173-12B3-E74A6B5EF2A0}"/>
              </a:ext>
            </a:extLst>
          </p:cNvPr>
          <p:cNvCxnSpPr>
            <a:cxnSpLocks/>
            <a:endCxn id="28" idx="0"/>
          </p:cNvCxnSpPr>
          <p:nvPr/>
        </p:nvCxnSpPr>
        <p:spPr>
          <a:xfrm>
            <a:off x="3727945" y="1932420"/>
            <a:ext cx="5832" cy="7145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8" name="Google Shape;105;p1">
            <a:extLst>
              <a:ext uri="{FF2B5EF4-FFF2-40B4-BE49-F238E27FC236}">
                <a16:creationId xmlns:a16="http://schemas.microsoft.com/office/drawing/2014/main" id="{F270E50C-B808-280C-1EBD-1C72BA0A2A1C}"/>
              </a:ext>
            </a:extLst>
          </p:cNvPr>
          <p:cNvSpPr txBox="1"/>
          <p:nvPr/>
        </p:nvSpPr>
        <p:spPr>
          <a:xfrm>
            <a:off x="3396967" y="2646951"/>
            <a:ext cx="673621" cy="1126874"/>
          </a:xfrm>
          <a:prstGeom prst="rect">
            <a:avLst/>
          </a:prstGeom>
          <a:solidFill>
            <a:schemeClr val="accent1"/>
          </a:solidFill>
          <a:ln w="3175">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Phase 2: Ground and Airspace requirements</a:t>
            </a:r>
          </a:p>
        </p:txBody>
      </p:sp>
      <p:sp>
        <p:nvSpPr>
          <p:cNvPr id="29" name="Google Shape;105;p1">
            <a:extLst>
              <a:ext uri="{FF2B5EF4-FFF2-40B4-BE49-F238E27FC236}">
                <a16:creationId xmlns:a16="http://schemas.microsoft.com/office/drawing/2014/main" id="{0274CA5A-5F66-A3CD-FCB3-46781C37F887}"/>
              </a:ext>
            </a:extLst>
          </p:cNvPr>
          <p:cNvSpPr txBox="1"/>
          <p:nvPr/>
        </p:nvSpPr>
        <p:spPr>
          <a:xfrm>
            <a:off x="2117086" y="1353058"/>
            <a:ext cx="657663" cy="952642"/>
          </a:xfrm>
          <a:prstGeom prst="rect">
            <a:avLst/>
          </a:prstGeom>
          <a:solidFill>
            <a:schemeClr val="bg1"/>
          </a:solidFill>
          <a:ln w="6350">
            <a:solidFill>
              <a:schemeClr val="bg1">
                <a:lumMod val="75000"/>
              </a:schemeClr>
            </a:solid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a typeface="Calibri"/>
                <a:cs typeface="Arial" panose="020B0604020202020204" pitchFamily="34" charset="0"/>
                <a:sym typeface="Calibri"/>
              </a:rPr>
              <a:t>Mixed Methodology Research Design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a typeface="Calibri"/>
              <a:cs typeface="Arial" panose="020B0604020202020204" pitchFamily="34" charset="0"/>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a typeface="Calibri"/>
                <a:cs typeface="Arial" panose="020B0604020202020204" pitchFamily="34" charset="0"/>
                <a:sym typeface="Calibri"/>
              </a:rPr>
              <a:t>Qualitative Research </a:t>
            </a:r>
          </a:p>
        </p:txBody>
      </p:sp>
      <p:sp>
        <p:nvSpPr>
          <p:cNvPr id="30" name="Google Shape;105;p1">
            <a:extLst>
              <a:ext uri="{FF2B5EF4-FFF2-40B4-BE49-F238E27FC236}">
                <a16:creationId xmlns:a16="http://schemas.microsoft.com/office/drawing/2014/main" id="{2C73414C-C519-2CEA-F5F1-0D294A4762A4}"/>
              </a:ext>
            </a:extLst>
          </p:cNvPr>
          <p:cNvSpPr txBox="1"/>
          <p:nvPr/>
        </p:nvSpPr>
        <p:spPr>
          <a:xfrm>
            <a:off x="3514180" y="1337785"/>
            <a:ext cx="646817" cy="952642"/>
          </a:xfrm>
          <a:prstGeom prst="rect">
            <a:avLst/>
          </a:prstGeom>
          <a:solidFill>
            <a:schemeClr val="bg1"/>
          </a:solidFill>
          <a:ln w="6350">
            <a:solidFill>
              <a:schemeClr val="bg1">
                <a:lumMod val="75000"/>
              </a:schemeClr>
            </a:solid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Stakeholder Engagement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31" name="Google Shape;105;p1">
            <a:extLst>
              <a:ext uri="{FF2B5EF4-FFF2-40B4-BE49-F238E27FC236}">
                <a16:creationId xmlns:a16="http://schemas.microsoft.com/office/drawing/2014/main" id="{BC46B926-57AC-AA78-213A-6A0C1D458CDF}"/>
              </a:ext>
            </a:extLst>
          </p:cNvPr>
          <p:cNvSpPr txBox="1"/>
          <p:nvPr/>
        </p:nvSpPr>
        <p:spPr>
          <a:xfrm>
            <a:off x="4855671" y="1343917"/>
            <a:ext cx="569285" cy="952641"/>
          </a:xfrm>
          <a:prstGeom prst="rect">
            <a:avLst/>
          </a:prstGeom>
          <a:solidFill>
            <a:schemeClr val="accent6"/>
          </a:solidFill>
          <a:ln w="3175">
            <a:no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rPr>
              <a:t>Phase 3: Location Selection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rgbClr val="EAEBED"/>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EAEBED"/>
              </a:solidFill>
              <a:effectLst/>
              <a:uLnTx/>
              <a:uFillTx/>
              <a:latin typeface="Century Gothic" panose="020B0502020202020204" pitchFamily="34" charset="0"/>
            </a:endParaRPr>
          </a:p>
        </p:txBody>
      </p:sp>
      <p:sp>
        <p:nvSpPr>
          <p:cNvPr id="32" name="Google Shape;105;p1">
            <a:extLst>
              <a:ext uri="{FF2B5EF4-FFF2-40B4-BE49-F238E27FC236}">
                <a16:creationId xmlns:a16="http://schemas.microsoft.com/office/drawing/2014/main" id="{616F4248-9C77-9686-0E1F-E024140B4A0A}"/>
              </a:ext>
            </a:extLst>
          </p:cNvPr>
          <p:cNvSpPr txBox="1"/>
          <p:nvPr/>
        </p:nvSpPr>
        <p:spPr>
          <a:xfrm>
            <a:off x="5474128" y="1344242"/>
            <a:ext cx="553932" cy="948786"/>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Location selection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criteria</a:t>
            </a:r>
          </a:p>
        </p:txBody>
      </p:sp>
      <p:sp>
        <p:nvSpPr>
          <p:cNvPr id="33" name="Oval 32">
            <a:extLst>
              <a:ext uri="{FF2B5EF4-FFF2-40B4-BE49-F238E27FC236}">
                <a16:creationId xmlns:a16="http://schemas.microsoft.com/office/drawing/2014/main" id="{4BAE1850-D925-9A74-576F-566CC949A042}"/>
              </a:ext>
            </a:extLst>
          </p:cNvPr>
          <p:cNvSpPr/>
          <p:nvPr/>
        </p:nvSpPr>
        <p:spPr>
          <a:xfrm>
            <a:off x="5218161" y="2408713"/>
            <a:ext cx="85788" cy="82366"/>
          </a:xfrm>
          <a:prstGeom prst="ellipse">
            <a:avLst/>
          </a:prstGeom>
          <a:solidFill>
            <a:schemeClr val="bg1"/>
          </a:solidFill>
          <a:ln w="28575">
            <a:solidFill>
              <a:srgbClr val="B897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34" name="Google Shape;105;p1">
            <a:extLst>
              <a:ext uri="{FF2B5EF4-FFF2-40B4-BE49-F238E27FC236}">
                <a16:creationId xmlns:a16="http://schemas.microsoft.com/office/drawing/2014/main" id="{8465BCB3-2522-BDEB-D1E4-FDDA18A324F4}"/>
              </a:ext>
            </a:extLst>
          </p:cNvPr>
          <p:cNvSpPr txBox="1"/>
          <p:nvPr/>
        </p:nvSpPr>
        <p:spPr>
          <a:xfrm>
            <a:off x="5723132" y="2637644"/>
            <a:ext cx="609488" cy="1136637"/>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Century Gothic" panose="020B0502020202020204" pitchFamily="34" charset="0"/>
            </a:endParaRPr>
          </a:p>
        </p:txBody>
      </p:sp>
      <p:cxnSp>
        <p:nvCxnSpPr>
          <p:cNvPr id="35" name="Straight Connector 34">
            <a:extLst>
              <a:ext uri="{FF2B5EF4-FFF2-40B4-BE49-F238E27FC236}">
                <a16:creationId xmlns:a16="http://schemas.microsoft.com/office/drawing/2014/main" id="{36D415BD-E864-DA7D-5954-190C2E4795B5}"/>
              </a:ext>
            </a:extLst>
          </p:cNvPr>
          <p:cNvCxnSpPr>
            <a:cxnSpLocks/>
          </p:cNvCxnSpPr>
          <p:nvPr/>
        </p:nvCxnSpPr>
        <p:spPr>
          <a:xfrm>
            <a:off x="6810932" y="2253451"/>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Google Shape;105;p1">
            <a:extLst>
              <a:ext uri="{FF2B5EF4-FFF2-40B4-BE49-F238E27FC236}">
                <a16:creationId xmlns:a16="http://schemas.microsoft.com/office/drawing/2014/main" id="{638159BA-3E53-5C19-144E-9D00E2158437}"/>
              </a:ext>
            </a:extLst>
          </p:cNvPr>
          <p:cNvSpPr txBox="1"/>
          <p:nvPr/>
        </p:nvSpPr>
        <p:spPr>
          <a:xfrm>
            <a:off x="6689751" y="1340709"/>
            <a:ext cx="557227" cy="948786"/>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Insights, findings,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preliminary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recommendations</a:t>
            </a:r>
          </a:p>
        </p:txBody>
      </p:sp>
      <p:sp>
        <p:nvSpPr>
          <p:cNvPr id="37" name="Oval 36">
            <a:extLst>
              <a:ext uri="{FF2B5EF4-FFF2-40B4-BE49-F238E27FC236}">
                <a16:creationId xmlns:a16="http://schemas.microsoft.com/office/drawing/2014/main" id="{D7A62C68-2AA3-47A8-3C01-680CD22F1BCF}"/>
              </a:ext>
            </a:extLst>
          </p:cNvPr>
          <p:cNvSpPr/>
          <p:nvPr/>
        </p:nvSpPr>
        <p:spPr>
          <a:xfrm>
            <a:off x="6767707" y="2403296"/>
            <a:ext cx="85788" cy="82366"/>
          </a:xfrm>
          <a:prstGeom prst="ellipse">
            <a:avLst/>
          </a:prstGeom>
          <a:solidFill>
            <a:schemeClr val="bg1"/>
          </a:solidFill>
          <a:ln w="28575">
            <a:solidFill>
              <a:srgbClr val="1BAF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38" name="Google Shape;105;p1">
            <a:extLst>
              <a:ext uri="{FF2B5EF4-FFF2-40B4-BE49-F238E27FC236}">
                <a16:creationId xmlns:a16="http://schemas.microsoft.com/office/drawing/2014/main" id="{99328F4C-997B-7426-6D4B-59C9D18E8785}"/>
              </a:ext>
            </a:extLst>
          </p:cNvPr>
          <p:cNvSpPr txBox="1"/>
          <p:nvPr/>
        </p:nvSpPr>
        <p:spPr>
          <a:xfrm>
            <a:off x="6365184" y="2650603"/>
            <a:ext cx="616335" cy="1136636"/>
          </a:xfrm>
          <a:prstGeom prst="rect">
            <a:avLst/>
          </a:prstGeom>
          <a:solidFill>
            <a:schemeClr val="accent4"/>
          </a:solidFill>
          <a:ln w="3175">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rgbClr val="F6F3ED"/>
                </a:solidFill>
                <a:effectLst/>
                <a:uLnTx/>
                <a:uFillTx/>
                <a:latin typeface="Century Gothic" panose="020B0502020202020204" pitchFamily="34" charset="0"/>
              </a:rPr>
              <a:t>Phase 4: Way Forward</a:t>
            </a:r>
            <a:endParaRPr kumimoji="0" lang="en-US" sz="700" b="0" i="0" u="none" strike="noStrike" kern="1200" cap="none" spc="0" normalizeH="0" baseline="0" noProof="0" dirty="0">
              <a:ln>
                <a:noFill/>
              </a:ln>
              <a:solidFill>
                <a:srgbClr val="F6F3ED"/>
              </a:solidFill>
              <a:effectLst/>
              <a:uLnTx/>
              <a:uFillTx/>
              <a:latin typeface="Century Gothic" panose="020B0502020202020204" pitchFamily="34" charset="0"/>
            </a:endParaRPr>
          </a:p>
        </p:txBody>
      </p:sp>
      <p:sp>
        <p:nvSpPr>
          <p:cNvPr id="39" name="Oval 38">
            <a:extLst>
              <a:ext uri="{FF2B5EF4-FFF2-40B4-BE49-F238E27FC236}">
                <a16:creationId xmlns:a16="http://schemas.microsoft.com/office/drawing/2014/main" id="{B2621201-62BF-DE6B-F06B-3AFE1F5F7510}"/>
              </a:ext>
            </a:extLst>
          </p:cNvPr>
          <p:cNvSpPr/>
          <p:nvPr/>
        </p:nvSpPr>
        <p:spPr>
          <a:xfrm>
            <a:off x="7400099" y="2401225"/>
            <a:ext cx="85788" cy="82366"/>
          </a:xfrm>
          <a:prstGeom prst="ellipse">
            <a:avLst/>
          </a:prstGeom>
          <a:solidFill>
            <a:schemeClr val="bg1"/>
          </a:solidFill>
          <a:ln w="28575">
            <a:solidFill>
              <a:srgbClr val="968C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cxnSp>
        <p:nvCxnSpPr>
          <p:cNvPr id="40" name="Straight Connector 39">
            <a:extLst>
              <a:ext uri="{FF2B5EF4-FFF2-40B4-BE49-F238E27FC236}">
                <a16:creationId xmlns:a16="http://schemas.microsoft.com/office/drawing/2014/main" id="{D28BF29C-2B44-B3F6-853E-C0C247C1B861}"/>
              </a:ext>
            </a:extLst>
          </p:cNvPr>
          <p:cNvCxnSpPr>
            <a:cxnSpLocks/>
          </p:cNvCxnSpPr>
          <p:nvPr/>
        </p:nvCxnSpPr>
        <p:spPr>
          <a:xfrm>
            <a:off x="8815364" y="2202924"/>
            <a:ext cx="0" cy="4881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Google Shape;105;p1">
            <a:extLst>
              <a:ext uri="{FF2B5EF4-FFF2-40B4-BE49-F238E27FC236}">
                <a16:creationId xmlns:a16="http://schemas.microsoft.com/office/drawing/2014/main" id="{51569EEB-AD4B-37A3-0369-274EFD762A13}"/>
              </a:ext>
            </a:extLst>
          </p:cNvPr>
          <p:cNvSpPr txBox="1"/>
          <p:nvPr/>
        </p:nvSpPr>
        <p:spPr>
          <a:xfrm>
            <a:off x="8486208" y="2637189"/>
            <a:ext cx="710157" cy="1136636"/>
          </a:xfrm>
          <a:prstGeom prst="rect">
            <a:avLst/>
          </a:prstGeom>
          <a:solidFill>
            <a:schemeClr val="bg2"/>
          </a:solidFill>
          <a:ln w="3175">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Phase 5: Next-Level Stakeholder Engagement</a:t>
            </a:r>
            <a:endParaRPr kumimoji="0" lang="en-US" sz="7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sp>
        <p:nvSpPr>
          <p:cNvPr id="42" name="Google Shape;105;p1">
            <a:extLst>
              <a:ext uri="{FF2B5EF4-FFF2-40B4-BE49-F238E27FC236}">
                <a16:creationId xmlns:a16="http://schemas.microsoft.com/office/drawing/2014/main" id="{1EB6B91A-3DF4-9515-06C8-E5A3FCC64D67}"/>
              </a:ext>
            </a:extLst>
          </p:cNvPr>
          <p:cNvSpPr txBox="1"/>
          <p:nvPr/>
        </p:nvSpPr>
        <p:spPr>
          <a:xfrm>
            <a:off x="8528654" y="1279826"/>
            <a:ext cx="723815" cy="948786"/>
          </a:xfrm>
          <a:prstGeom prst="rect">
            <a:avLst/>
          </a:prstGeom>
          <a:solidFill>
            <a:schemeClr val="bg1"/>
          </a:solidFill>
          <a:ln w="6350">
            <a:solidFill>
              <a:schemeClr val="bg1">
                <a:lumMod val="75000"/>
              </a:schemeClr>
            </a:solidFill>
          </a:ln>
        </p:spPr>
        <p:txBody>
          <a:bodyPr spcFirstLastPara="1" wrap="square" lIns="0" tIns="36000" rIns="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2 live  engage-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err="1">
                <a:ln>
                  <a:noFill/>
                </a:ln>
                <a:solidFill>
                  <a:prstClr val="black"/>
                </a:solidFill>
                <a:effectLst/>
                <a:uLnTx/>
                <a:uFillTx/>
                <a:latin typeface="Century Gothic" panose="020B0502020202020204" pitchFamily="34" charset="0"/>
              </a:rPr>
              <a:t>ments</a:t>
            </a: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with key stakeholders</a:t>
            </a:r>
          </a:p>
        </p:txBody>
      </p:sp>
      <p:sp>
        <p:nvSpPr>
          <p:cNvPr id="43" name="Google Shape;105;p1">
            <a:extLst>
              <a:ext uri="{FF2B5EF4-FFF2-40B4-BE49-F238E27FC236}">
                <a16:creationId xmlns:a16="http://schemas.microsoft.com/office/drawing/2014/main" id="{70C9A47E-3F1D-9E60-FD46-5645C85615ED}"/>
              </a:ext>
            </a:extLst>
          </p:cNvPr>
          <p:cNvSpPr txBox="1"/>
          <p:nvPr/>
        </p:nvSpPr>
        <p:spPr>
          <a:xfrm>
            <a:off x="7274181" y="1345182"/>
            <a:ext cx="524518" cy="939514"/>
          </a:xfrm>
          <a:prstGeom prst="rect">
            <a:avLst/>
          </a:prstGeom>
          <a:solidFill>
            <a:schemeClr val="bg1"/>
          </a:solidFill>
          <a:ln w="6350">
            <a:solidFill>
              <a:schemeClr val="bg1">
                <a:lumMod val="75000"/>
              </a:schemeClr>
            </a:solidFill>
          </a:ln>
        </p:spPr>
        <p:txBody>
          <a:bodyPr spcFirstLastPara="1" wrap="square" lIns="0" tIns="36000" rIns="0" bIns="36000" anchor="ctr" anchorCtr="0">
            <a:noAutofit/>
          </a:bodyPr>
          <a:lstStyle/>
          <a:p>
            <a:pPr algn="ctr">
              <a:defRPr/>
            </a:pPr>
            <a:r>
              <a:rPr kumimoji="0" lang="en-US" sz="700" b="0" i="0" u="none" strike="noStrike" kern="1200" cap="none" spc="0" normalizeH="0" baseline="0" noProof="0" dirty="0" err="1">
                <a:ln>
                  <a:noFill/>
                </a:ln>
                <a:solidFill>
                  <a:prstClr val="black"/>
                </a:solidFill>
                <a:effectLst/>
                <a:uLnTx/>
                <a:uFillTx/>
                <a:latin typeface="Century Gothic" panose="020B0502020202020204" pitchFamily="34" charset="0"/>
              </a:rPr>
              <a:t>Implemen-tation</a:t>
            </a: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Models</a:t>
            </a:r>
          </a:p>
        </p:txBody>
      </p:sp>
      <p:sp>
        <p:nvSpPr>
          <p:cNvPr id="44" name="Oval 43">
            <a:extLst>
              <a:ext uri="{FF2B5EF4-FFF2-40B4-BE49-F238E27FC236}">
                <a16:creationId xmlns:a16="http://schemas.microsoft.com/office/drawing/2014/main" id="{F3C42369-DC2E-E145-3D1A-0747F8CC5A0D}"/>
              </a:ext>
            </a:extLst>
          </p:cNvPr>
          <p:cNvSpPr/>
          <p:nvPr/>
        </p:nvSpPr>
        <p:spPr>
          <a:xfrm>
            <a:off x="5802913" y="2419013"/>
            <a:ext cx="85788" cy="82366"/>
          </a:xfrm>
          <a:prstGeom prst="ellipse">
            <a:avLst/>
          </a:prstGeom>
          <a:solidFill>
            <a:schemeClr val="bg1"/>
          </a:solidFill>
          <a:ln w="28575">
            <a:solidFill>
              <a:srgbClr val="968C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45" name="Google Shape;105;p1">
            <a:extLst>
              <a:ext uri="{FF2B5EF4-FFF2-40B4-BE49-F238E27FC236}">
                <a16:creationId xmlns:a16="http://schemas.microsoft.com/office/drawing/2014/main" id="{ACB35212-3DAD-7F49-31FE-42DEF9278882}"/>
              </a:ext>
            </a:extLst>
          </p:cNvPr>
          <p:cNvSpPr txBox="1"/>
          <p:nvPr/>
        </p:nvSpPr>
        <p:spPr>
          <a:xfrm>
            <a:off x="7056206" y="2657470"/>
            <a:ext cx="1271816" cy="1126874"/>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Operational Model </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Concept of Operations</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Regulation Sandbox Approval Process</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Institutional Arrangements</a:t>
            </a:r>
          </a:p>
        </p:txBody>
      </p:sp>
      <p:cxnSp>
        <p:nvCxnSpPr>
          <p:cNvPr id="46" name="Straight Connector 45">
            <a:extLst>
              <a:ext uri="{FF2B5EF4-FFF2-40B4-BE49-F238E27FC236}">
                <a16:creationId xmlns:a16="http://schemas.microsoft.com/office/drawing/2014/main" id="{734F0684-2F89-6913-6D7A-ACD85C4A3BDD}"/>
              </a:ext>
            </a:extLst>
          </p:cNvPr>
          <p:cNvCxnSpPr>
            <a:cxnSpLocks/>
          </p:cNvCxnSpPr>
          <p:nvPr/>
        </p:nvCxnSpPr>
        <p:spPr>
          <a:xfrm>
            <a:off x="9673926" y="1765812"/>
            <a:ext cx="0" cy="64208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7" name="Google Shape;105;p1">
            <a:extLst>
              <a:ext uri="{FF2B5EF4-FFF2-40B4-BE49-F238E27FC236}">
                <a16:creationId xmlns:a16="http://schemas.microsoft.com/office/drawing/2014/main" id="{DF8C7F1D-D3A1-871B-B457-D4F45FCFA3F4}"/>
              </a:ext>
            </a:extLst>
          </p:cNvPr>
          <p:cNvSpPr txBox="1"/>
          <p:nvPr/>
        </p:nvSpPr>
        <p:spPr>
          <a:xfrm>
            <a:off x="9934530" y="1288112"/>
            <a:ext cx="537451" cy="940298"/>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Mar 25</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Steercom Project Meeting</a:t>
            </a:r>
          </a:p>
        </p:txBody>
      </p:sp>
      <p:sp>
        <p:nvSpPr>
          <p:cNvPr id="48" name="Oval 47">
            <a:extLst>
              <a:ext uri="{FF2B5EF4-FFF2-40B4-BE49-F238E27FC236}">
                <a16:creationId xmlns:a16="http://schemas.microsoft.com/office/drawing/2014/main" id="{5804E717-49F2-D351-5513-DDD03E9B1D87}"/>
              </a:ext>
            </a:extLst>
          </p:cNvPr>
          <p:cNvSpPr/>
          <p:nvPr/>
        </p:nvSpPr>
        <p:spPr>
          <a:xfrm>
            <a:off x="9634277" y="2384707"/>
            <a:ext cx="85788" cy="82366"/>
          </a:xfrm>
          <a:prstGeom prst="ellipse">
            <a:avLst/>
          </a:prstGeom>
          <a:solidFill>
            <a:schemeClr val="bg1"/>
          </a:solidFill>
          <a:ln w="28575">
            <a:solidFill>
              <a:srgbClr val="1BAF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49" name="Google Shape;105;p1">
            <a:extLst>
              <a:ext uri="{FF2B5EF4-FFF2-40B4-BE49-F238E27FC236}">
                <a16:creationId xmlns:a16="http://schemas.microsoft.com/office/drawing/2014/main" id="{E3615835-55B1-E58C-1B7C-34EEDBE124EE}"/>
              </a:ext>
            </a:extLst>
          </p:cNvPr>
          <p:cNvSpPr txBox="1"/>
          <p:nvPr/>
        </p:nvSpPr>
        <p:spPr>
          <a:xfrm>
            <a:off x="9245696" y="2639417"/>
            <a:ext cx="964735" cy="1126874"/>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algn="ct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Summary reports of workshop consultative forums &amp; engagements with regulatory &amp; transport authorities</a:t>
            </a:r>
          </a:p>
        </p:txBody>
      </p:sp>
      <p:sp>
        <p:nvSpPr>
          <p:cNvPr id="50" name="Oval 49">
            <a:extLst>
              <a:ext uri="{FF2B5EF4-FFF2-40B4-BE49-F238E27FC236}">
                <a16:creationId xmlns:a16="http://schemas.microsoft.com/office/drawing/2014/main" id="{31537008-96D5-15E0-F1F3-55556F40344B}"/>
              </a:ext>
            </a:extLst>
          </p:cNvPr>
          <p:cNvSpPr/>
          <p:nvPr/>
        </p:nvSpPr>
        <p:spPr>
          <a:xfrm>
            <a:off x="10610316" y="2411253"/>
            <a:ext cx="85788" cy="82366"/>
          </a:xfrm>
          <a:prstGeom prst="ellipse">
            <a:avLst/>
          </a:prstGeom>
          <a:solidFill>
            <a:schemeClr val="bg1"/>
          </a:solidFill>
          <a:ln w="28575">
            <a:solidFill>
              <a:srgbClr val="968C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51" name="Google Shape;105;p1">
            <a:extLst>
              <a:ext uri="{FF2B5EF4-FFF2-40B4-BE49-F238E27FC236}">
                <a16:creationId xmlns:a16="http://schemas.microsoft.com/office/drawing/2014/main" id="{379DA5A8-742A-E1D9-6B4A-914DEA710F44}"/>
              </a:ext>
            </a:extLst>
          </p:cNvPr>
          <p:cNvSpPr txBox="1"/>
          <p:nvPr/>
        </p:nvSpPr>
        <p:spPr>
          <a:xfrm>
            <a:off x="10522357" y="1288179"/>
            <a:ext cx="502465" cy="939514"/>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Review Business Plan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Drafts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for approvals</a:t>
            </a:r>
          </a:p>
        </p:txBody>
      </p:sp>
      <p:sp>
        <p:nvSpPr>
          <p:cNvPr id="52" name="Google Shape;105;p1">
            <a:extLst>
              <a:ext uri="{FF2B5EF4-FFF2-40B4-BE49-F238E27FC236}">
                <a16:creationId xmlns:a16="http://schemas.microsoft.com/office/drawing/2014/main" id="{35353865-5F7D-D07F-03B2-E06B776EA8A4}"/>
              </a:ext>
            </a:extLst>
          </p:cNvPr>
          <p:cNvSpPr txBox="1"/>
          <p:nvPr/>
        </p:nvSpPr>
        <p:spPr>
          <a:xfrm>
            <a:off x="10355501" y="2643475"/>
            <a:ext cx="1232372" cy="1136636"/>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R="0" lvl="0" defTabSz="914400" rtl="0" eaLnBrk="1" fontAlgn="auto" latinLnBrk="0" hangingPunct="1">
              <a:lnSpc>
                <a:spcPct val="100000"/>
              </a:lnSpc>
              <a:spcBef>
                <a:spcPts val="0"/>
              </a:spcBef>
              <a:spcAft>
                <a:spcPts val="600"/>
              </a:spcAft>
              <a:buClrTx/>
              <a:buSzTx/>
              <a:buFontTx/>
              <a:buNone/>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Final Design and Proofing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Drafts incorporating Phase 1 – 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Consultation Sessions</a:t>
            </a:r>
          </a:p>
        </p:txBody>
      </p:sp>
      <p:cxnSp>
        <p:nvCxnSpPr>
          <p:cNvPr id="53" name="Straight Connector 52">
            <a:extLst>
              <a:ext uri="{FF2B5EF4-FFF2-40B4-BE49-F238E27FC236}">
                <a16:creationId xmlns:a16="http://schemas.microsoft.com/office/drawing/2014/main" id="{D2177E4C-39A9-0F0F-3E44-15B6882294DC}"/>
              </a:ext>
            </a:extLst>
          </p:cNvPr>
          <p:cNvCxnSpPr>
            <a:cxnSpLocks/>
          </p:cNvCxnSpPr>
          <p:nvPr/>
        </p:nvCxnSpPr>
        <p:spPr>
          <a:xfrm>
            <a:off x="11332315" y="2199357"/>
            <a:ext cx="0" cy="2148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Google Shape;105;p1">
            <a:extLst>
              <a:ext uri="{FF2B5EF4-FFF2-40B4-BE49-F238E27FC236}">
                <a16:creationId xmlns:a16="http://schemas.microsoft.com/office/drawing/2014/main" id="{2240DA4D-B481-775B-D54D-898640839F3C}"/>
              </a:ext>
            </a:extLst>
          </p:cNvPr>
          <p:cNvSpPr txBox="1"/>
          <p:nvPr/>
        </p:nvSpPr>
        <p:spPr>
          <a:xfrm>
            <a:off x="11084768" y="1269221"/>
            <a:ext cx="514714" cy="939514"/>
          </a:xfrm>
          <a:prstGeom prst="rect">
            <a:avLst/>
          </a:prstGeom>
          <a:solidFill>
            <a:schemeClr val="accent2"/>
          </a:solidFill>
          <a:ln w="3175">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white"/>
                </a:solidFill>
                <a:effectLst/>
                <a:uLnTx/>
                <a:uFillTx/>
                <a:latin typeface="Century Gothic" panose="020B0502020202020204" pitchFamily="34" charset="0"/>
              </a:rPr>
              <a:t>Phase 6: Final Business Plan</a:t>
            </a: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55" name="Oval 54">
            <a:extLst>
              <a:ext uri="{FF2B5EF4-FFF2-40B4-BE49-F238E27FC236}">
                <a16:creationId xmlns:a16="http://schemas.microsoft.com/office/drawing/2014/main" id="{5BFEB23E-9E55-7BAB-A09E-7771499D5375}"/>
              </a:ext>
            </a:extLst>
          </p:cNvPr>
          <p:cNvSpPr/>
          <p:nvPr/>
        </p:nvSpPr>
        <p:spPr>
          <a:xfrm>
            <a:off x="3633637" y="2353678"/>
            <a:ext cx="200431" cy="192435"/>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white"/>
                </a:solidFill>
                <a:effectLst/>
                <a:uLnTx/>
                <a:uFillTx/>
                <a:latin typeface="Century Gothic" panose="020B0502020202020204" pitchFamily="34" charset="0"/>
              </a:rPr>
              <a:t>2</a:t>
            </a:r>
          </a:p>
        </p:txBody>
      </p:sp>
      <p:sp>
        <p:nvSpPr>
          <p:cNvPr id="56" name="Oval 55">
            <a:extLst>
              <a:ext uri="{FF2B5EF4-FFF2-40B4-BE49-F238E27FC236}">
                <a16:creationId xmlns:a16="http://schemas.microsoft.com/office/drawing/2014/main" id="{A09EFA7A-D420-1165-DC67-CF4AB6CAEC09}"/>
              </a:ext>
            </a:extLst>
          </p:cNvPr>
          <p:cNvSpPr/>
          <p:nvPr/>
        </p:nvSpPr>
        <p:spPr>
          <a:xfrm>
            <a:off x="6401751" y="2366636"/>
            <a:ext cx="200431" cy="192435"/>
          </a:xfrm>
          <a:prstGeom prst="ellipse">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4</a:t>
            </a:r>
          </a:p>
        </p:txBody>
      </p:sp>
      <p:sp>
        <p:nvSpPr>
          <p:cNvPr id="57" name="Oval 56">
            <a:extLst>
              <a:ext uri="{FF2B5EF4-FFF2-40B4-BE49-F238E27FC236}">
                <a16:creationId xmlns:a16="http://schemas.microsoft.com/office/drawing/2014/main" id="{C66ACB69-5367-EF58-7988-0D30D81AC2DD}"/>
              </a:ext>
            </a:extLst>
          </p:cNvPr>
          <p:cNvSpPr/>
          <p:nvPr/>
        </p:nvSpPr>
        <p:spPr>
          <a:xfrm>
            <a:off x="8713029" y="2347201"/>
            <a:ext cx="204731" cy="192435"/>
          </a:xfrm>
          <a:prstGeom prst="ellipse">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5</a:t>
            </a:r>
          </a:p>
        </p:txBody>
      </p:sp>
      <p:sp>
        <p:nvSpPr>
          <p:cNvPr id="58" name="Oval 57">
            <a:extLst>
              <a:ext uri="{FF2B5EF4-FFF2-40B4-BE49-F238E27FC236}">
                <a16:creationId xmlns:a16="http://schemas.microsoft.com/office/drawing/2014/main" id="{3B512163-B108-2A8C-8C35-85E99742F789}"/>
              </a:ext>
            </a:extLst>
          </p:cNvPr>
          <p:cNvSpPr/>
          <p:nvPr/>
        </p:nvSpPr>
        <p:spPr>
          <a:xfrm>
            <a:off x="11233952" y="2317977"/>
            <a:ext cx="200431" cy="192435"/>
          </a:xfrm>
          <a:prstGeom prst="ellipse">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6</a:t>
            </a:r>
          </a:p>
        </p:txBody>
      </p:sp>
      <p:sp>
        <p:nvSpPr>
          <p:cNvPr id="60" name="Google Shape;141;p1">
            <a:extLst>
              <a:ext uri="{FF2B5EF4-FFF2-40B4-BE49-F238E27FC236}">
                <a16:creationId xmlns:a16="http://schemas.microsoft.com/office/drawing/2014/main" id="{0C87B898-F385-0DA9-5680-E6CD9AAF5C69}"/>
              </a:ext>
            </a:extLst>
          </p:cNvPr>
          <p:cNvSpPr txBox="1"/>
          <p:nvPr/>
        </p:nvSpPr>
        <p:spPr>
          <a:xfrm>
            <a:off x="1960351" y="4442609"/>
            <a:ext cx="1507768" cy="129775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1</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Documented Stakeholder Approach</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Stakeholder Engagement Plan</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Initial Stakeholder Engagement online survey</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Research design &amp; Stakeholder engagement confirmed</a:t>
            </a:r>
          </a:p>
        </p:txBody>
      </p:sp>
      <p:sp>
        <p:nvSpPr>
          <p:cNvPr id="61" name="Rounded Rectangle 60">
            <a:extLst>
              <a:ext uri="{FF2B5EF4-FFF2-40B4-BE49-F238E27FC236}">
                <a16:creationId xmlns:a16="http://schemas.microsoft.com/office/drawing/2014/main" id="{288636F3-F608-0CED-B572-0C3F66444137}"/>
              </a:ext>
            </a:extLst>
          </p:cNvPr>
          <p:cNvSpPr/>
          <p:nvPr/>
        </p:nvSpPr>
        <p:spPr>
          <a:xfrm>
            <a:off x="1892756" y="4140401"/>
            <a:ext cx="1500403"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panose="020B0502020202020204" pitchFamily="34" charset="0"/>
              </a:rPr>
              <a:t> Dec 24 -  Jan 25</a:t>
            </a:r>
          </a:p>
        </p:txBody>
      </p:sp>
      <p:sp>
        <p:nvSpPr>
          <p:cNvPr id="62" name="Oval 61">
            <a:extLst>
              <a:ext uri="{FF2B5EF4-FFF2-40B4-BE49-F238E27FC236}">
                <a16:creationId xmlns:a16="http://schemas.microsoft.com/office/drawing/2014/main" id="{27F47FAE-C010-2659-A699-E7B0FFC48EF1}"/>
              </a:ext>
            </a:extLst>
          </p:cNvPr>
          <p:cNvSpPr/>
          <p:nvPr/>
        </p:nvSpPr>
        <p:spPr>
          <a:xfrm>
            <a:off x="1963772" y="4189670"/>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1</a:t>
            </a:r>
          </a:p>
        </p:txBody>
      </p:sp>
      <p:sp>
        <p:nvSpPr>
          <p:cNvPr id="63" name="Rounded Rectangle 62">
            <a:extLst>
              <a:ext uri="{FF2B5EF4-FFF2-40B4-BE49-F238E27FC236}">
                <a16:creationId xmlns:a16="http://schemas.microsoft.com/office/drawing/2014/main" id="{6CBA3E70-1C45-3848-713E-22FC18F52300}"/>
              </a:ext>
            </a:extLst>
          </p:cNvPr>
          <p:cNvSpPr/>
          <p:nvPr/>
        </p:nvSpPr>
        <p:spPr>
          <a:xfrm>
            <a:off x="762471" y="4140401"/>
            <a:ext cx="1039302"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entury Gothic" panose="020B0502020202020204" pitchFamily="34" charset="0"/>
              </a:rPr>
              <a:t>Nov 24</a:t>
            </a:r>
          </a:p>
        </p:txBody>
      </p:sp>
      <p:sp>
        <p:nvSpPr>
          <p:cNvPr id="64" name="Rounded Rectangle 63">
            <a:extLst>
              <a:ext uri="{FF2B5EF4-FFF2-40B4-BE49-F238E27FC236}">
                <a16:creationId xmlns:a16="http://schemas.microsoft.com/office/drawing/2014/main" id="{A14AB99E-D9BC-34BB-FB10-37B036922900}"/>
              </a:ext>
            </a:extLst>
          </p:cNvPr>
          <p:cNvSpPr/>
          <p:nvPr/>
        </p:nvSpPr>
        <p:spPr>
          <a:xfrm>
            <a:off x="3506062" y="4140401"/>
            <a:ext cx="1564505"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panose="020B0502020202020204" pitchFamily="34" charset="0"/>
              </a:rPr>
              <a:t>Dec 24 -  Jan 25</a:t>
            </a:r>
          </a:p>
        </p:txBody>
      </p:sp>
      <p:sp>
        <p:nvSpPr>
          <p:cNvPr id="65" name="Oval 64">
            <a:extLst>
              <a:ext uri="{FF2B5EF4-FFF2-40B4-BE49-F238E27FC236}">
                <a16:creationId xmlns:a16="http://schemas.microsoft.com/office/drawing/2014/main" id="{4AEA4BC7-BF2A-17E2-CEB7-97F43954D2B1}"/>
              </a:ext>
            </a:extLst>
          </p:cNvPr>
          <p:cNvSpPr/>
          <p:nvPr/>
        </p:nvSpPr>
        <p:spPr>
          <a:xfrm>
            <a:off x="3563411" y="4189281"/>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2</a:t>
            </a:r>
          </a:p>
        </p:txBody>
      </p:sp>
      <p:sp>
        <p:nvSpPr>
          <p:cNvPr id="66" name="Google Shape;141;p1">
            <a:extLst>
              <a:ext uri="{FF2B5EF4-FFF2-40B4-BE49-F238E27FC236}">
                <a16:creationId xmlns:a16="http://schemas.microsoft.com/office/drawing/2014/main" id="{388BBE78-1CC5-869B-B4ED-47D40DAABCF0}"/>
              </a:ext>
            </a:extLst>
          </p:cNvPr>
          <p:cNvSpPr txBox="1"/>
          <p:nvPr/>
        </p:nvSpPr>
        <p:spPr>
          <a:xfrm>
            <a:off x="710089" y="4475843"/>
            <a:ext cx="1046546" cy="1107955"/>
          </a:xfrm>
          <a:prstGeom prst="rect">
            <a:avLst/>
          </a:prstGeom>
          <a:noFill/>
          <a:ln>
            <a:solidFill>
              <a:srgbClr val="968C82"/>
            </a:solidFill>
          </a:ln>
        </p:spPr>
        <p:txBody>
          <a:bodyPr spcFirstLastPara="1" wrap="square" lIns="72000" tIns="45700" rIns="72000" bIns="45700" anchor="t" anchorCtr="0">
            <a:spAutoFit/>
          </a:bodyPr>
          <a:lstStyle/>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Project Inception</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Initial Debrief Meetings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Submission of initial Project Plan</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Team formation</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Timelines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Key Phases</a:t>
            </a:r>
          </a:p>
        </p:txBody>
      </p:sp>
      <p:sp>
        <p:nvSpPr>
          <p:cNvPr id="67" name="Google Shape;141;p1">
            <a:extLst>
              <a:ext uri="{FF2B5EF4-FFF2-40B4-BE49-F238E27FC236}">
                <a16:creationId xmlns:a16="http://schemas.microsoft.com/office/drawing/2014/main" id="{2FDC244A-256A-1854-098F-8F634E75CB64}"/>
              </a:ext>
            </a:extLst>
          </p:cNvPr>
          <p:cNvSpPr txBox="1"/>
          <p:nvPr/>
        </p:nvSpPr>
        <p:spPr>
          <a:xfrm>
            <a:off x="3550632" y="4475843"/>
            <a:ext cx="1473329" cy="974585"/>
          </a:xfrm>
          <a:prstGeom prst="rect">
            <a:avLst/>
          </a:prstGeom>
          <a:noFill/>
          <a:ln>
            <a:noFill/>
          </a:ln>
        </p:spPr>
        <p:txBody>
          <a:bodyPr spcFirstLastPara="1" wrap="square" lIns="91425" tIns="45700" rIns="91425" bIns="45700" anchor="t" anchorCtr="0">
            <a:spAutoFit/>
          </a:bodyPr>
          <a:lstStyle/>
          <a:p>
            <a:pPr marL="93663" marR="0" lvl="0" indent="-93663" algn="l" defTabSz="914400" rtl="0" eaLnBrk="1" fontAlgn="auto" latinLnBrk="0" hangingPunct="1">
              <a:lnSpc>
                <a:spcPct val="100000"/>
              </a:lnSpc>
              <a:spcBef>
                <a:spcPts val="0"/>
              </a:spcBef>
              <a:spcAft>
                <a:spcPts val="200"/>
              </a:spcAft>
              <a:buClrTx/>
              <a:buSzTx/>
              <a:buFontTx/>
              <a:buNone/>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2</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Phased Approach Identification </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Ground footprint</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Airspace allocation</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Consultation with </a:t>
            </a:r>
            <a:r>
              <a:rPr lang="en-US" sz="700" dirty="0">
                <a:solidFill>
                  <a:prstClr val="black"/>
                </a:solidFill>
                <a:latin typeface="Century Gothic" panose="020B0502020202020204" pitchFamily="34" charset="0"/>
              </a:rPr>
              <a:t>r</a:t>
            </a:r>
            <a:r>
              <a:rPr kumimoji="0" lang="en-US" sz="700" b="0" i="0" u="none" strike="noStrike" kern="1200" cap="none" spc="0" normalizeH="0" baseline="0" noProof="0" dirty="0" err="1">
                <a:ln>
                  <a:noFill/>
                </a:ln>
                <a:solidFill>
                  <a:prstClr val="black"/>
                </a:solidFill>
                <a:effectLst/>
                <a:uLnTx/>
                <a:uFillTx/>
                <a:latin typeface="Century Gothic" panose="020B0502020202020204" pitchFamily="34" charset="0"/>
              </a:rPr>
              <a:t>elevant</a:t>
            </a:r>
            <a:r>
              <a:rPr lang="en-US" sz="700" dirty="0">
                <a:solidFill>
                  <a:prstClr val="black"/>
                </a:solidFill>
                <a:latin typeface="Century Gothic" panose="020B0502020202020204" pitchFamily="34" charset="0"/>
              </a:rPr>
              <a:t> </a:t>
            </a: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regulatory authorities</a:t>
            </a:r>
          </a:p>
        </p:txBody>
      </p:sp>
      <p:sp>
        <p:nvSpPr>
          <p:cNvPr id="68" name="Rounded Rectangle 67">
            <a:extLst>
              <a:ext uri="{FF2B5EF4-FFF2-40B4-BE49-F238E27FC236}">
                <a16:creationId xmlns:a16="http://schemas.microsoft.com/office/drawing/2014/main" id="{90EDA0B3-83D3-FC40-9B9A-AE373B31A436}"/>
              </a:ext>
            </a:extLst>
          </p:cNvPr>
          <p:cNvSpPr/>
          <p:nvPr/>
        </p:nvSpPr>
        <p:spPr>
          <a:xfrm>
            <a:off x="6870784" y="4140401"/>
            <a:ext cx="1620204"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entury Gothic" panose="020B0502020202020204" pitchFamily="34" charset="0"/>
              </a:rPr>
              <a:t>    Dec 24 – Mar 25</a:t>
            </a:r>
          </a:p>
        </p:txBody>
      </p:sp>
      <p:sp>
        <p:nvSpPr>
          <p:cNvPr id="69" name="Oval 68">
            <a:extLst>
              <a:ext uri="{FF2B5EF4-FFF2-40B4-BE49-F238E27FC236}">
                <a16:creationId xmlns:a16="http://schemas.microsoft.com/office/drawing/2014/main" id="{F7F58745-0621-7FE8-117D-EC097662F731}"/>
              </a:ext>
            </a:extLst>
          </p:cNvPr>
          <p:cNvSpPr/>
          <p:nvPr/>
        </p:nvSpPr>
        <p:spPr>
          <a:xfrm>
            <a:off x="6937043" y="4190233"/>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4</a:t>
            </a:r>
          </a:p>
        </p:txBody>
      </p:sp>
      <p:sp>
        <p:nvSpPr>
          <p:cNvPr id="70" name="Google Shape;141;p1">
            <a:extLst>
              <a:ext uri="{FF2B5EF4-FFF2-40B4-BE49-F238E27FC236}">
                <a16:creationId xmlns:a16="http://schemas.microsoft.com/office/drawing/2014/main" id="{80E1373D-24DB-692E-2BAA-AC720E16405B}"/>
              </a:ext>
            </a:extLst>
          </p:cNvPr>
          <p:cNvSpPr txBox="1"/>
          <p:nvPr/>
        </p:nvSpPr>
        <p:spPr>
          <a:xfrm>
            <a:off x="6811245" y="4451263"/>
            <a:ext cx="1668163" cy="134904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4</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Recommendations and findings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Operational Model and Concept of Operations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Implementation Model</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Financing Models for Minimum Viable Sandbox</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Regulation Sandbox Approval Process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Institutional Arrangements</a:t>
            </a:r>
          </a:p>
        </p:txBody>
      </p:sp>
      <p:sp>
        <p:nvSpPr>
          <p:cNvPr id="71" name="Rounded Rectangle 70">
            <a:extLst>
              <a:ext uri="{FF2B5EF4-FFF2-40B4-BE49-F238E27FC236}">
                <a16:creationId xmlns:a16="http://schemas.microsoft.com/office/drawing/2014/main" id="{AC5D8FE9-DC49-53F5-C515-1645C86BB088}"/>
              </a:ext>
            </a:extLst>
          </p:cNvPr>
          <p:cNvSpPr/>
          <p:nvPr/>
        </p:nvSpPr>
        <p:spPr>
          <a:xfrm>
            <a:off x="8580642" y="4140401"/>
            <a:ext cx="1801116"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entury Gothic" panose="020B0502020202020204" pitchFamily="34" charset="0"/>
              </a:rPr>
              <a:t> Feb – Mar 25</a:t>
            </a:r>
          </a:p>
        </p:txBody>
      </p:sp>
      <p:sp>
        <p:nvSpPr>
          <p:cNvPr id="72" name="Oval 71">
            <a:extLst>
              <a:ext uri="{FF2B5EF4-FFF2-40B4-BE49-F238E27FC236}">
                <a16:creationId xmlns:a16="http://schemas.microsoft.com/office/drawing/2014/main" id="{2AE74357-5B97-F07E-9DF3-22B572A25274}"/>
              </a:ext>
            </a:extLst>
          </p:cNvPr>
          <p:cNvSpPr/>
          <p:nvPr/>
        </p:nvSpPr>
        <p:spPr>
          <a:xfrm>
            <a:off x="8654804" y="4189300"/>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white"/>
                </a:solidFill>
                <a:effectLst/>
                <a:uLnTx/>
                <a:uFillTx/>
                <a:latin typeface="Century Gothic" panose="020B0502020202020204" pitchFamily="34" charset="0"/>
              </a:rPr>
              <a:t>5</a:t>
            </a:r>
          </a:p>
        </p:txBody>
      </p:sp>
      <p:sp>
        <p:nvSpPr>
          <p:cNvPr id="73" name="Google Shape;141;p1">
            <a:extLst>
              <a:ext uri="{FF2B5EF4-FFF2-40B4-BE49-F238E27FC236}">
                <a16:creationId xmlns:a16="http://schemas.microsoft.com/office/drawing/2014/main" id="{A848AD3C-8B9B-BD9F-714A-58BB128E7447}"/>
              </a:ext>
            </a:extLst>
          </p:cNvPr>
          <p:cNvSpPr txBox="1"/>
          <p:nvPr/>
        </p:nvSpPr>
        <p:spPr>
          <a:xfrm>
            <a:off x="8654804" y="4449861"/>
            <a:ext cx="1659650" cy="92328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5</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2 live engagements with key stakeholders</a:t>
            </a:r>
          </a:p>
          <a:p>
            <a:pPr marL="88900" marR="0" lvl="0" indent="-88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Summary reports of workshop consultative forums &amp; engagements with regulatory &amp; transport authorities</a:t>
            </a:r>
          </a:p>
        </p:txBody>
      </p:sp>
      <p:sp>
        <p:nvSpPr>
          <p:cNvPr id="74" name="Rounded Rectangle 73">
            <a:extLst>
              <a:ext uri="{FF2B5EF4-FFF2-40B4-BE49-F238E27FC236}">
                <a16:creationId xmlns:a16="http://schemas.microsoft.com/office/drawing/2014/main" id="{910FC94A-07DF-A6C4-E07A-09AF60EA1151}"/>
              </a:ext>
            </a:extLst>
          </p:cNvPr>
          <p:cNvSpPr/>
          <p:nvPr/>
        </p:nvSpPr>
        <p:spPr>
          <a:xfrm>
            <a:off x="10492120" y="4140401"/>
            <a:ext cx="1157745"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panose="020B0502020202020204" pitchFamily="34" charset="0"/>
              </a:rPr>
              <a:t>  14 Mar 25 </a:t>
            </a:r>
          </a:p>
        </p:txBody>
      </p:sp>
      <p:sp>
        <p:nvSpPr>
          <p:cNvPr id="75" name="Oval 74">
            <a:extLst>
              <a:ext uri="{FF2B5EF4-FFF2-40B4-BE49-F238E27FC236}">
                <a16:creationId xmlns:a16="http://schemas.microsoft.com/office/drawing/2014/main" id="{51AE276B-D474-7047-ED9C-028B768B2614}"/>
              </a:ext>
            </a:extLst>
          </p:cNvPr>
          <p:cNvSpPr/>
          <p:nvPr/>
        </p:nvSpPr>
        <p:spPr>
          <a:xfrm>
            <a:off x="10561349" y="4189281"/>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white"/>
                </a:solidFill>
                <a:effectLst/>
                <a:uLnTx/>
                <a:uFillTx/>
                <a:latin typeface="Century Gothic" panose="020B0502020202020204" pitchFamily="34" charset="0"/>
              </a:rPr>
              <a:t>6</a:t>
            </a:r>
          </a:p>
        </p:txBody>
      </p:sp>
      <p:sp>
        <p:nvSpPr>
          <p:cNvPr id="76" name="Google Shape;141;p1">
            <a:extLst>
              <a:ext uri="{FF2B5EF4-FFF2-40B4-BE49-F238E27FC236}">
                <a16:creationId xmlns:a16="http://schemas.microsoft.com/office/drawing/2014/main" id="{C471F8B4-16D7-C5F8-1891-1E6BD11DC6E5}"/>
              </a:ext>
            </a:extLst>
          </p:cNvPr>
          <p:cNvSpPr txBox="1"/>
          <p:nvPr/>
        </p:nvSpPr>
        <p:spPr>
          <a:xfrm>
            <a:off x="10561349" y="4474806"/>
            <a:ext cx="1088516" cy="815568"/>
          </a:xfrm>
          <a:prstGeom prst="rect">
            <a:avLst/>
          </a:prstGeom>
          <a:noFill/>
          <a:ln>
            <a:noFill/>
          </a:ln>
        </p:spPr>
        <p:txBody>
          <a:bodyPr spcFirstLastPara="1" wrap="square" lIns="91425" tIns="45700" rIns="91425" bIns="45700" anchor="t" anchorCtr="0">
            <a:spAutoFit/>
          </a:bodyPr>
          <a:lstStyle/>
          <a:p>
            <a:pPr marL="93663" marR="0" lvl="0" indent="-93663" algn="l" defTabSz="914400" rtl="0" eaLnBrk="1" fontAlgn="auto" latinLnBrk="0" hangingPunct="1">
              <a:lnSpc>
                <a:spcPct val="100000"/>
              </a:lnSpc>
              <a:spcBef>
                <a:spcPts val="0"/>
              </a:spcBef>
              <a:spcAft>
                <a:spcPts val="200"/>
              </a:spcAft>
              <a:buClrTx/>
              <a:buSzTx/>
              <a:buFontTx/>
              <a:buNone/>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6 </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Drafts incorporating all phases</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Consultation Sessions</a:t>
            </a:r>
          </a:p>
        </p:txBody>
      </p:sp>
      <p:cxnSp>
        <p:nvCxnSpPr>
          <p:cNvPr id="81" name="Straight Connector 80">
            <a:extLst>
              <a:ext uri="{FF2B5EF4-FFF2-40B4-BE49-F238E27FC236}">
                <a16:creationId xmlns:a16="http://schemas.microsoft.com/office/drawing/2014/main" id="{43161925-E6AB-7527-E735-77DC0C231C28}"/>
              </a:ext>
            </a:extLst>
          </p:cNvPr>
          <p:cNvCxnSpPr>
            <a:cxnSpLocks/>
          </p:cNvCxnSpPr>
          <p:nvPr/>
        </p:nvCxnSpPr>
        <p:spPr>
          <a:xfrm>
            <a:off x="4538575" y="2228410"/>
            <a:ext cx="0" cy="397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2" name="Google Shape;105;p1">
            <a:extLst>
              <a:ext uri="{FF2B5EF4-FFF2-40B4-BE49-F238E27FC236}">
                <a16:creationId xmlns:a16="http://schemas.microsoft.com/office/drawing/2014/main" id="{E6D82EF1-F10D-45AB-0817-4655A91E6590}"/>
              </a:ext>
            </a:extLst>
          </p:cNvPr>
          <p:cNvSpPr txBox="1"/>
          <p:nvPr/>
        </p:nvSpPr>
        <p:spPr>
          <a:xfrm>
            <a:off x="4251279" y="1335600"/>
            <a:ext cx="519321" cy="944579"/>
          </a:xfrm>
          <a:prstGeom prst="rect">
            <a:avLst/>
          </a:prstGeom>
          <a:solidFill>
            <a:schemeClr val="bg1"/>
          </a:solidFill>
          <a:ln w="6350">
            <a:solidFill>
              <a:schemeClr val="bg1">
                <a:lumMod val="75000"/>
              </a:schemeClr>
            </a:solid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Jan 25</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Steercom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Project Meeting</a:t>
            </a:r>
          </a:p>
        </p:txBody>
      </p:sp>
      <p:sp>
        <p:nvSpPr>
          <p:cNvPr id="83" name="Oval 82">
            <a:extLst>
              <a:ext uri="{FF2B5EF4-FFF2-40B4-BE49-F238E27FC236}">
                <a16:creationId xmlns:a16="http://schemas.microsoft.com/office/drawing/2014/main" id="{D501178F-8A65-9177-5B3A-74CD4227E50B}"/>
              </a:ext>
            </a:extLst>
          </p:cNvPr>
          <p:cNvSpPr/>
          <p:nvPr/>
        </p:nvSpPr>
        <p:spPr>
          <a:xfrm>
            <a:off x="4495351" y="2405817"/>
            <a:ext cx="85788" cy="82366"/>
          </a:xfrm>
          <a:prstGeom prst="ellipse">
            <a:avLst/>
          </a:prstGeom>
          <a:solidFill>
            <a:schemeClr val="bg1"/>
          </a:solidFill>
          <a:ln w="28575">
            <a:solidFill>
              <a:srgbClr val="958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85" name="Google Shape;105;p1">
            <a:extLst>
              <a:ext uri="{FF2B5EF4-FFF2-40B4-BE49-F238E27FC236}">
                <a16:creationId xmlns:a16="http://schemas.microsoft.com/office/drawing/2014/main" id="{6B21D7B8-4544-5250-9B31-9E607536D0B0}"/>
              </a:ext>
            </a:extLst>
          </p:cNvPr>
          <p:cNvSpPr txBox="1"/>
          <p:nvPr/>
        </p:nvSpPr>
        <p:spPr>
          <a:xfrm>
            <a:off x="5085805" y="2643475"/>
            <a:ext cx="609488" cy="1126874"/>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90488" marR="0" lvl="0" indent="-904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700" b="0" i="0" u="none" strike="noStrike" kern="1200" cap="none" spc="0" normalizeH="0" baseline="0" noProof="0">
              <a:ln>
                <a:noFill/>
              </a:ln>
              <a:solidFill>
                <a:prstClr val="black"/>
              </a:solidFill>
              <a:effectLst/>
              <a:uLnTx/>
              <a:uFillTx/>
              <a:latin typeface="Century Gothic" panose="020B0502020202020204" pitchFamily="34" charset="0"/>
            </a:endParaRPr>
          </a:p>
        </p:txBody>
      </p:sp>
      <p:sp>
        <p:nvSpPr>
          <p:cNvPr id="86" name="Rounded Rectangle 85">
            <a:extLst>
              <a:ext uri="{FF2B5EF4-FFF2-40B4-BE49-F238E27FC236}">
                <a16:creationId xmlns:a16="http://schemas.microsoft.com/office/drawing/2014/main" id="{04935DD4-9BDC-3C01-71D9-D120FD594BF5}"/>
              </a:ext>
            </a:extLst>
          </p:cNvPr>
          <p:cNvSpPr/>
          <p:nvPr/>
        </p:nvSpPr>
        <p:spPr>
          <a:xfrm>
            <a:off x="5157084" y="4143014"/>
            <a:ext cx="1564505" cy="296674"/>
          </a:xfrm>
          <a:prstGeom prst="roundRect">
            <a:avLst>
              <a:gd name="adj" fmla="val 50000"/>
            </a:avLst>
          </a:prstGeom>
          <a:solidFill>
            <a:srgbClr val="968C82">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panose="020B0502020202020204" pitchFamily="34" charset="0"/>
              </a:rPr>
              <a:t>Jan -  Feb 25</a:t>
            </a:r>
          </a:p>
        </p:txBody>
      </p:sp>
      <p:cxnSp>
        <p:nvCxnSpPr>
          <p:cNvPr id="59" name="Straight Connector 58">
            <a:extLst>
              <a:ext uri="{FF2B5EF4-FFF2-40B4-BE49-F238E27FC236}">
                <a16:creationId xmlns:a16="http://schemas.microsoft.com/office/drawing/2014/main" id="{CEA8EDE0-961D-9061-E415-DD0D5A3AC05E}"/>
              </a:ext>
            </a:extLst>
          </p:cNvPr>
          <p:cNvCxnSpPr>
            <a:cxnSpLocks/>
          </p:cNvCxnSpPr>
          <p:nvPr/>
        </p:nvCxnSpPr>
        <p:spPr>
          <a:xfrm flipH="1">
            <a:off x="3446144" y="4122394"/>
            <a:ext cx="12777" cy="1842785"/>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3BF15A6-634B-FB3B-6A24-52B24553BE73}"/>
              </a:ext>
            </a:extLst>
          </p:cNvPr>
          <p:cNvCxnSpPr>
            <a:cxnSpLocks/>
          </p:cNvCxnSpPr>
          <p:nvPr/>
        </p:nvCxnSpPr>
        <p:spPr>
          <a:xfrm flipH="1">
            <a:off x="1828232" y="4122394"/>
            <a:ext cx="12777" cy="1858499"/>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935D43E-A58D-FEFA-48BD-7CAD65993220}"/>
              </a:ext>
            </a:extLst>
          </p:cNvPr>
          <p:cNvCxnSpPr>
            <a:cxnSpLocks/>
          </p:cNvCxnSpPr>
          <p:nvPr/>
        </p:nvCxnSpPr>
        <p:spPr>
          <a:xfrm>
            <a:off x="6800921" y="4161377"/>
            <a:ext cx="0" cy="1803803"/>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1896416-47DD-B11F-3D72-ABD63964B05E}"/>
              </a:ext>
            </a:extLst>
          </p:cNvPr>
          <p:cNvCxnSpPr>
            <a:cxnSpLocks/>
          </p:cNvCxnSpPr>
          <p:nvPr/>
        </p:nvCxnSpPr>
        <p:spPr>
          <a:xfrm>
            <a:off x="8536924" y="4135926"/>
            <a:ext cx="0" cy="1803803"/>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E297D89-592A-F7F2-5E4A-09603E7B828F}"/>
              </a:ext>
            </a:extLst>
          </p:cNvPr>
          <p:cNvCxnSpPr>
            <a:cxnSpLocks/>
          </p:cNvCxnSpPr>
          <p:nvPr/>
        </p:nvCxnSpPr>
        <p:spPr>
          <a:xfrm>
            <a:off x="10443361" y="4112023"/>
            <a:ext cx="5532" cy="1853156"/>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55CAA5B-190B-39DA-221D-27F8CF36C9A4}"/>
              </a:ext>
            </a:extLst>
          </p:cNvPr>
          <p:cNvCxnSpPr>
            <a:cxnSpLocks/>
          </p:cNvCxnSpPr>
          <p:nvPr/>
        </p:nvCxnSpPr>
        <p:spPr>
          <a:xfrm flipH="1">
            <a:off x="5121166" y="4138108"/>
            <a:ext cx="1268" cy="1842785"/>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E1C12ECE-AD38-5639-4891-87CB921AE263}"/>
              </a:ext>
            </a:extLst>
          </p:cNvPr>
          <p:cNvSpPr/>
          <p:nvPr/>
        </p:nvSpPr>
        <p:spPr>
          <a:xfrm>
            <a:off x="5216458" y="4189970"/>
            <a:ext cx="200431" cy="192435"/>
          </a:xfrm>
          <a:prstGeom prst="ellipse">
            <a:avLst/>
          </a:prstGeom>
          <a:solidFill>
            <a:srgbClr val="958B82"/>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white"/>
                </a:solidFill>
                <a:effectLst/>
                <a:uLnTx/>
                <a:uFillTx/>
                <a:latin typeface="Century Gothic" panose="020B0502020202020204" pitchFamily="34" charset="0"/>
              </a:rPr>
              <a:t>3</a:t>
            </a:r>
          </a:p>
        </p:txBody>
      </p:sp>
      <p:sp>
        <p:nvSpPr>
          <p:cNvPr id="89" name="Google Shape;141;p1">
            <a:extLst>
              <a:ext uri="{FF2B5EF4-FFF2-40B4-BE49-F238E27FC236}">
                <a16:creationId xmlns:a16="http://schemas.microsoft.com/office/drawing/2014/main" id="{AEC61ABA-39F2-8422-D251-EF8BBE04E75B}"/>
              </a:ext>
            </a:extLst>
          </p:cNvPr>
          <p:cNvSpPr txBox="1"/>
          <p:nvPr/>
        </p:nvSpPr>
        <p:spPr>
          <a:xfrm>
            <a:off x="5216458" y="4475843"/>
            <a:ext cx="1467445" cy="1107955"/>
          </a:xfrm>
          <a:prstGeom prst="rect">
            <a:avLst/>
          </a:prstGeom>
          <a:noFill/>
          <a:ln>
            <a:noFill/>
          </a:ln>
        </p:spPr>
        <p:txBody>
          <a:bodyPr spcFirstLastPara="1" wrap="square" lIns="91425" tIns="45700" rIns="91425" bIns="45700" anchor="t" anchorCtr="0">
            <a:spAutoFit/>
          </a:bodyPr>
          <a:lstStyle/>
          <a:p>
            <a:pPr marL="93663" marR="0" lvl="0" indent="-93663" algn="l" defTabSz="914400" rtl="0" eaLnBrk="1" fontAlgn="auto" latinLnBrk="0" hangingPunct="1">
              <a:lnSpc>
                <a:spcPct val="100000"/>
              </a:lnSpc>
              <a:spcBef>
                <a:spcPts val="0"/>
              </a:spcBef>
              <a:spcAft>
                <a:spcPts val="200"/>
              </a:spcAft>
              <a:buClrTx/>
              <a:buSzTx/>
              <a:buFontTx/>
              <a:buNone/>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PHASE 3</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Location selection criteria</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High-level site-specific analysis</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Location selection approval</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Site visit and site validation</a:t>
            </a:r>
          </a:p>
          <a:p>
            <a:pPr marL="93663" marR="0" lvl="0" indent="-93663" algn="l" defTabSz="914400" rtl="0" eaLnBrk="1" fontAlgn="auto" latinLnBrk="0" hangingPunct="1">
              <a:lnSpc>
                <a:spcPct val="100000"/>
              </a:lnSpc>
              <a:spcBef>
                <a:spcPts val="0"/>
              </a:spcBef>
              <a:spcAft>
                <a:spcPts val="200"/>
              </a:spcAft>
              <a:buClrTx/>
              <a:buSzTx/>
              <a:buFont typeface="Arial" panose="020B0604020202020204" pitchFamily="34" charset="0"/>
              <a:buChar char="•"/>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Risk assessment</a:t>
            </a:r>
          </a:p>
        </p:txBody>
      </p:sp>
      <p:sp>
        <p:nvSpPr>
          <p:cNvPr id="90" name="Oval 89">
            <a:extLst>
              <a:ext uri="{FF2B5EF4-FFF2-40B4-BE49-F238E27FC236}">
                <a16:creationId xmlns:a16="http://schemas.microsoft.com/office/drawing/2014/main" id="{00D9A317-0FCE-B444-1A93-F34B0BA664C3}"/>
              </a:ext>
            </a:extLst>
          </p:cNvPr>
          <p:cNvSpPr/>
          <p:nvPr/>
        </p:nvSpPr>
        <p:spPr>
          <a:xfrm>
            <a:off x="5166465" y="2354947"/>
            <a:ext cx="200431" cy="192435"/>
          </a:xfrm>
          <a:prstGeom prst="ellipse">
            <a:avLst/>
          </a:prstGeom>
          <a:solidFill>
            <a:schemeClr val="accent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solidFill>
                <a:effectLst/>
                <a:uLnTx/>
                <a:uFillTx/>
                <a:latin typeface="Century Gothic" panose="020B0502020202020204" pitchFamily="34" charset="0"/>
              </a:rPr>
              <a:t>3</a:t>
            </a:r>
          </a:p>
        </p:txBody>
      </p:sp>
      <p:sp>
        <p:nvSpPr>
          <p:cNvPr id="92" name="TextBox 91">
            <a:extLst>
              <a:ext uri="{FF2B5EF4-FFF2-40B4-BE49-F238E27FC236}">
                <a16:creationId xmlns:a16="http://schemas.microsoft.com/office/drawing/2014/main" id="{1CC89DB0-D71C-C081-2D33-1380E7E5F6F9}"/>
              </a:ext>
            </a:extLst>
          </p:cNvPr>
          <p:cNvSpPr txBox="1"/>
          <p:nvPr/>
        </p:nvSpPr>
        <p:spPr>
          <a:xfrm>
            <a:off x="2125499" y="5794569"/>
            <a:ext cx="1053494"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Final Phase 1 Report</a:t>
            </a:r>
          </a:p>
        </p:txBody>
      </p:sp>
      <p:sp>
        <p:nvSpPr>
          <p:cNvPr id="93" name="TextBox 92">
            <a:extLst>
              <a:ext uri="{FF2B5EF4-FFF2-40B4-BE49-F238E27FC236}">
                <a16:creationId xmlns:a16="http://schemas.microsoft.com/office/drawing/2014/main" id="{D836B8CF-FFB7-88BB-6224-1B1F6DA93A1F}"/>
              </a:ext>
            </a:extLst>
          </p:cNvPr>
          <p:cNvSpPr txBox="1"/>
          <p:nvPr/>
        </p:nvSpPr>
        <p:spPr>
          <a:xfrm>
            <a:off x="3779577" y="5802640"/>
            <a:ext cx="1053494"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Final Phase 2 Report</a:t>
            </a:r>
          </a:p>
        </p:txBody>
      </p:sp>
      <p:sp>
        <p:nvSpPr>
          <p:cNvPr id="94" name="TextBox 93">
            <a:extLst>
              <a:ext uri="{FF2B5EF4-FFF2-40B4-BE49-F238E27FC236}">
                <a16:creationId xmlns:a16="http://schemas.microsoft.com/office/drawing/2014/main" id="{3779D24F-556E-C14C-0210-6151A14D4A10}"/>
              </a:ext>
            </a:extLst>
          </p:cNvPr>
          <p:cNvSpPr txBox="1"/>
          <p:nvPr/>
        </p:nvSpPr>
        <p:spPr>
          <a:xfrm>
            <a:off x="5433828" y="5791338"/>
            <a:ext cx="1053494"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Final Phase 3 Report</a:t>
            </a:r>
          </a:p>
        </p:txBody>
      </p:sp>
      <p:sp>
        <p:nvSpPr>
          <p:cNvPr id="95" name="TextBox 94">
            <a:extLst>
              <a:ext uri="{FF2B5EF4-FFF2-40B4-BE49-F238E27FC236}">
                <a16:creationId xmlns:a16="http://schemas.microsoft.com/office/drawing/2014/main" id="{D0910A69-3F1F-2F2E-3669-D766FE448C62}"/>
              </a:ext>
            </a:extLst>
          </p:cNvPr>
          <p:cNvSpPr txBox="1"/>
          <p:nvPr/>
        </p:nvSpPr>
        <p:spPr>
          <a:xfrm>
            <a:off x="7151273" y="5791338"/>
            <a:ext cx="1053494"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Final Phase 4 Report</a:t>
            </a:r>
          </a:p>
        </p:txBody>
      </p:sp>
      <p:sp>
        <p:nvSpPr>
          <p:cNvPr id="96" name="TextBox 95">
            <a:extLst>
              <a:ext uri="{FF2B5EF4-FFF2-40B4-BE49-F238E27FC236}">
                <a16:creationId xmlns:a16="http://schemas.microsoft.com/office/drawing/2014/main" id="{4FC8289D-9733-9A15-36F4-2BCA5AFBBEAC}"/>
              </a:ext>
            </a:extLst>
          </p:cNvPr>
          <p:cNvSpPr txBox="1"/>
          <p:nvPr/>
        </p:nvSpPr>
        <p:spPr>
          <a:xfrm>
            <a:off x="8969411" y="5787201"/>
            <a:ext cx="1053494"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a:ln>
                  <a:noFill/>
                </a:ln>
                <a:solidFill>
                  <a:prstClr val="black"/>
                </a:solidFill>
                <a:effectLst/>
                <a:uLnTx/>
                <a:uFillTx/>
                <a:latin typeface="Century Gothic" panose="020B0502020202020204" pitchFamily="34" charset="0"/>
              </a:rPr>
              <a:t>Final Phase 5 Report</a:t>
            </a:r>
          </a:p>
        </p:txBody>
      </p:sp>
      <p:sp>
        <p:nvSpPr>
          <p:cNvPr id="97" name="TextBox 96">
            <a:extLst>
              <a:ext uri="{FF2B5EF4-FFF2-40B4-BE49-F238E27FC236}">
                <a16:creationId xmlns:a16="http://schemas.microsoft.com/office/drawing/2014/main" id="{C45F7069-9335-7783-5C10-4E8A2ABE3483}"/>
              </a:ext>
            </a:extLst>
          </p:cNvPr>
          <p:cNvSpPr txBox="1"/>
          <p:nvPr/>
        </p:nvSpPr>
        <p:spPr>
          <a:xfrm>
            <a:off x="10531220" y="5780837"/>
            <a:ext cx="115221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Final Business Plan</a:t>
            </a:r>
          </a:p>
        </p:txBody>
      </p:sp>
      <p:sp>
        <p:nvSpPr>
          <p:cNvPr id="98" name="TextBox 97">
            <a:extLst>
              <a:ext uri="{FF2B5EF4-FFF2-40B4-BE49-F238E27FC236}">
                <a16:creationId xmlns:a16="http://schemas.microsoft.com/office/drawing/2014/main" id="{5F24486C-5B8F-044C-7B11-D3E2EC8ACA1B}"/>
              </a:ext>
            </a:extLst>
          </p:cNvPr>
          <p:cNvSpPr txBox="1"/>
          <p:nvPr/>
        </p:nvSpPr>
        <p:spPr>
          <a:xfrm>
            <a:off x="5043292" y="2922068"/>
            <a:ext cx="639183" cy="523220"/>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High-level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Site-specific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analysis</a:t>
            </a:r>
          </a:p>
        </p:txBody>
      </p:sp>
      <p:sp>
        <p:nvSpPr>
          <p:cNvPr id="100" name="TextBox 99">
            <a:extLst>
              <a:ext uri="{FF2B5EF4-FFF2-40B4-BE49-F238E27FC236}">
                <a16:creationId xmlns:a16="http://schemas.microsoft.com/office/drawing/2014/main" id="{3F9AC52F-2C6A-A00C-AF64-78679D6661B0}"/>
              </a:ext>
            </a:extLst>
          </p:cNvPr>
          <p:cNvSpPr txBox="1"/>
          <p:nvPr/>
        </p:nvSpPr>
        <p:spPr>
          <a:xfrm>
            <a:off x="5728413" y="2896785"/>
            <a:ext cx="756986" cy="412839"/>
          </a:xfrm>
          <a:prstGeom prst="rect">
            <a:avLst/>
          </a:prstGeom>
          <a:no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selection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 approval</a:t>
            </a:r>
          </a:p>
        </p:txBody>
      </p:sp>
      <p:sp>
        <p:nvSpPr>
          <p:cNvPr id="107" name="TextBox 106">
            <a:extLst>
              <a:ext uri="{FF2B5EF4-FFF2-40B4-BE49-F238E27FC236}">
                <a16:creationId xmlns:a16="http://schemas.microsoft.com/office/drawing/2014/main" id="{19B6E24C-F6E9-81C5-23D6-A761572630DE}"/>
              </a:ext>
            </a:extLst>
          </p:cNvPr>
          <p:cNvSpPr txBox="1"/>
          <p:nvPr/>
        </p:nvSpPr>
        <p:spPr>
          <a:xfrm>
            <a:off x="879186" y="5802640"/>
            <a:ext cx="697627" cy="2000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i="1" u="none" strike="noStrike" kern="1200" cap="none" spc="0" normalizeH="0" baseline="0" noProof="0" dirty="0">
                <a:ln>
                  <a:noFill/>
                </a:ln>
                <a:solidFill>
                  <a:prstClr val="black"/>
                </a:solidFill>
                <a:effectLst/>
                <a:uLnTx/>
                <a:uFillTx/>
                <a:latin typeface="Century Gothic" panose="020B0502020202020204" pitchFamily="34" charset="0"/>
              </a:rPr>
              <a:t>Project Plan</a:t>
            </a:r>
          </a:p>
        </p:txBody>
      </p:sp>
      <p:sp>
        <p:nvSpPr>
          <p:cNvPr id="108" name="Google Shape;105;p1">
            <a:extLst>
              <a:ext uri="{FF2B5EF4-FFF2-40B4-BE49-F238E27FC236}">
                <a16:creationId xmlns:a16="http://schemas.microsoft.com/office/drawing/2014/main" id="{347F2ED9-B336-6682-2CD4-86DBD5050308}"/>
              </a:ext>
            </a:extLst>
          </p:cNvPr>
          <p:cNvSpPr txBox="1"/>
          <p:nvPr/>
        </p:nvSpPr>
        <p:spPr>
          <a:xfrm>
            <a:off x="9362770" y="1278758"/>
            <a:ext cx="469693" cy="948786"/>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Compile initial draft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Editing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Proofing</a:t>
            </a:r>
          </a:p>
        </p:txBody>
      </p:sp>
      <p:sp>
        <p:nvSpPr>
          <p:cNvPr id="110" name="Google Shape;105;p1">
            <a:extLst>
              <a:ext uri="{FF2B5EF4-FFF2-40B4-BE49-F238E27FC236}">
                <a16:creationId xmlns:a16="http://schemas.microsoft.com/office/drawing/2014/main" id="{4F268D70-8597-AD4D-1882-156E20D4EDF3}"/>
              </a:ext>
            </a:extLst>
          </p:cNvPr>
          <p:cNvSpPr txBox="1"/>
          <p:nvPr/>
        </p:nvSpPr>
        <p:spPr>
          <a:xfrm>
            <a:off x="6098539" y="1338052"/>
            <a:ext cx="540250" cy="944579"/>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Feb 25</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Steercom Project Meeting</a:t>
            </a:r>
          </a:p>
        </p:txBody>
      </p:sp>
      <p:sp>
        <p:nvSpPr>
          <p:cNvPr id="111" name="Oval 110">
            <a:extLst>
              <a:ext uri="{FF2B5EF4-FFF2-40B4-BE49-F238E27FC236}">
                <a16:creationId xmlns:a16="http://schemas.microsoft.com/office/drawing/2014/main" id="{D2EDB04C-3D73-58A2-8F1B-BEA1E8352B98}"/>
              </a:ext>
            </a:extLst>
          </p:cNvPr>
          <p:cNvSpPr/>
          <p:nvPr/>
        </p:nvSpPr>
        <p:spPr>
          <a:xfrm>
            <a:off x="6233648" y="2402136"/>
            <a:ext cx="85788" cy="82366"/>
          </a:xfrm>
          <a:prstGeom prst="ellipse">
            <a:avLst/>
          </a:prstGeom>
          <a:solidFill>
            <a:schemeClr val="bg1"/>
          </a:solidFill>
          <a:ln w="28575">
            <a:solidFill>
              <a:srgbClr val="1BAF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12" name="Google Shape;105;p1">
            <a:extLst>
              <a:ext uri="{FF2B5EF4-FFF2-40B4-BE49-F238E27FC236}">
                <a16:creationId xmlns:a16="http://schemas.microsoft.com/office/drawing/2014/main" id="{5713728F-40F2-5486-2A72-FF1DA7D0525C}"/>
              </a:ext>
            </a:extLst>
          </p:cNvPr>
          <p:cNvSpPr txBox="1"/>
          <p:nvPr/>
        </p:nvSpPr>
        <p:spPr>
          <a:xfrm>
            <a:off x="7846448" y="1347843"/>
            <a:ext cx="540250" cy="944579"/>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rPr>
              <a:t>Feb 25</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Steercom Approvals</a:t>
            </a:r>
          </a:p>
        </p:txBody>
      </p:sp>
      <p:sp>
        <p:nvSpPr>
          <p:cNvPr id="113" name="Google Shape;105;p1">
            <a:extLst>
              <a:ext uri="{FF2B5EF4-FFF2-40B4-BE49-F238E27FC236}">
                <a16:creationId xmlns:a16="http://schemas.microsoft.com/office/drawing/2014/main" id="{6EB041C3-6B86-59E3-E779-1C7AD18D048A}"/>
              </a:ext>
            </a:extLst>
          </p:cNvPr>
          <p:cNvSpPr txBox="1"/>
          <p:nvPr/>
        </p:nvSpPr>
        <p:spPr>
          <a:xfrm>
            <a:off x="1291537" y="1344588"/>
            <a:ext cx="528516" cy="954649"/>
          </a:xfrm>
          <a:prstGeom prst="rect">
            <a:avLst/>
          </a:prstGeom>
          <a:solidFill>
            <a:schemeClr val="bg1"/>
          </a:solidFill>
          <a:ln w="6350">
            <a:solidFill>
              <a:schemeClr val="bg1">
                <a:lumMod val="75000"/>
              </a:schemeClr>
            </a:solidFill>
          </a:ln>
        </p:spPr>
        <p:txBody>
          <a:bodyPr spcFirstLastPara="1" wrap="square" lIns="36000" tIns="36000" rIns="36000" bIns="3600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cs typeface="Arial" panose="020B0604020202020204" pitchFamily="34" charset="0"/>
                <a:sym typeface="Calibri"/>
              </a:rPr>
              <a:t>3 Dec 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Arial" panose="020B0604020202020204" pitchFamily="34" charset="0"/>
                <a:sym typeface="Calibri"/>
              </a:rPr>
              <a:t>Initial CoP/ Steercom meeting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Arial" panose="020B0604020202020204" pitchFamily="34" charset="0"/>
            </a:endParaRPr>
          </a:p>
        </p:txBody>
      </p:sp>
      <p:cxnSp>
        <p:nvCxnSpPr>
          <p:cNvPr id="116" name="Straight Connector 115">
            <a:extLst>
              <a:ext uri="{FF2B5EF4-FFF2-40B4-BE49-F238E27FC236}">
                <a16:creationId xmlns:a16="http://schemas.microsoft.com/office/drawing/2014/main" id="{5F446C68-AA29-3981-3322-E30BC2DE9640}"/>
              </a:ext>
            </a:extLst>
          </p:cNvPr>
          <p:cNvCxnSpPr>
            <a:cxnSpLocks/>
          </p:cNvCxnSpPr>
          <p:nvPr/>
        </p:nvCxnSpPr>
        <p:spPr>
          <a:xfrm>
            <a:off x="2473616" y="2305700"/>
            <a:ext cx="0" cy="34561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7229AD6E-E291-431A-3CCA-4C35EC0A0B51}"/>
              </a:ext>
            </a:extLst>
          </p:cNvPr>
          <p:cNvGrpSpPr/>
          <p:nvPr/>
        </p:nvGrpSpPr>
        <p:grpSpPr>
          <a:xfrm>
            <a:off x="6675807" y="5740360"/>
            <a:ext cx="241580" cy="241580"/>
            <a:chOff x="1927906" y="982402"/>
            <a:chExt cx="481097" cy="481097"/>
          </a:xfrm>
        </p:grpSpPr>
        <p:sp>
          <p:nvSpPr>
            <p:cNvPr id="120" name="Oval 119">
              <a:extLst>
                <a:ext uri="{FF2B5EF4-FFF2-40B4-BE49-F238E27FC236}">
                  <a16:creationId xmlns:a16="http://schemas.microsoft.com/office/drawing/2014/main" id="{57FDCE3A-B0DC-399F-192C-52E636DD452F}"/>
                </a:ext>
              </a:extLst>
            </p:cNvPr>
            <p:cNvSpPr/>
            <p:nvPr/>
          </p:nvSpPr>
          <p:spPr>
            <a:xfrm>
              <a:off x="1927906" y="982402"/>
              <a:ext cx="481097" cy="4810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5-point Star 120">
              <a:extLst>
                <a:ext uri="{FF2B5EF4-FFF2-40B4-BE49-F238E27FC236}">
                  <a16:creationId xmlns:a16="http://schemas.microsoft.com/office/drawing/2014/main" id="{94B662FD-C70A-1758-D5C7-0C846679DFD2}"/>
                </a:ext>
              </a:extLst>
            </p:cNvPr>
            <p:cNvSpPr/>
            <p:nvPr/>
          </p:nvSpPr>
          <p:spPr>
            <a:xfrm>
              <a:off x="1971317" y="1019558"/>
              <a:ext cx="391028" cy="372934"/>
            </a:xfrm>
            <a:prstGeom prst="star5">
              <a:avLst>
                <a:gd name="adj" fmla="val 24360"/>
                <a:gd name="hf" fmla="val 105146"/>
                <a:gd name="vf" fmla="val 1105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126" name="Group 125">
            <a:extLst>
              <a:ext uri="{FF2B5EF4-FFF2-40B4-BE49-F238E27FC236}">
                <a16:creationId xmlns:a16="http://schemas.microsoft.com/office/drawing/2014/main" id="{03E530A9-9628-DAFC-EAC8-B25447F0C4DD}"/>
              </a:ext>
            </a:extLst>
          </p:cNvPr>
          <p:cNvGrpSpPr/>
          <p:nvPr/>
        </p:nvGrpSpPr>
        <p:grpSpPr>
          <a:xfrm>
            <a:off x="8204736" y="5745179"/>
            <a:ext cx="241580" cy="241580"/>
            <a:chOff x="4614314" y="5598370"/>
            <a:chExt cx="241580" cy="241580"/>
          </a:xfrm>
        </p:grpSpPr>
        <p:sp>
          <p:nvSpPr>
            <p:cNvPr id="124" name="Oval 123">
              <a:extLst>
                <a:ext uri="{FF2B5EF4-FFF2-40B4-BE49-F238E27FC236}">
                  <a16:creationId xmlns:a16="http://schemas.microsoft.com/office/drawing/2014/main" id="{57292DBB-E9B0-6427-97B5-7ABC9397B979}"/>
                </a:ext>
              </a:extLst>
            </p:cNvPr>
            <p:cNvSpPr/>
            <p:nvPr/>
          </p:nvSpPr>
          <p:spPr>
            <a:xfrm>
              <a:off x="4614314" y="5598370"/>
              <a:ext cx="241580" cy="24158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Up Arrow 116">
              <a:extLst>
                <a:ext uri="{FF2B5EF4-FFF2-40B4-BE49-F238E27FC236}">
                  <a16:creationId xmlns:a16="http://schemas.microsoft.com/office/drawing/2014/main" id="{DB929FA3-DB3F-4894-4702-DEA3A586724D}"/>
                </a:ext>
              </a:extLst>
            </p:cNvPr>
            <p:cNvSpPr/>
            <p:nvPr/>
          </p:nvSpPr>
          <p:spPr>
            <a:xfrm>
              <a:off x="4642178" y="5622322"/>
              <a:ext cx="190128" cy="187180"/>
            </a:xfrm>
            <a:prstGeom prst="up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Century Gothic" panose="020B0502020202020204" pitchFamily="34" charset="0"/>
              </a:endParaRPr>
            </a:p>
          </p:txBody>
        </p:sp>
      </p:grpSp>
      <p:sp>
        <p:nvSpPr>
          <p:cNvPr id="18" name="Google Shape;105;p1">
            <a:extLst>
              <a:ext uri="{FF2B5EF4-FFF2-40B4-BE49-F238E27FC236}">
                <a16:creationId xmlns:a16="http://schemas.microsoft.com/office/drawing/2014/main" id="{1548A7F5-3FEF-0FFE-8C78-0D1485812838}"/>
              </a:ext>
            </a:extLst>
          </p:cNvPr>
          <p:cNvSpPr txBox="1"/>
          <p:nvPr/>
        </p:nvSpPr>
        <p:spPr>
          <a:xfrm>
            <a:off x="710089" y="2637644"/>
            <a:ext cx="624780" cy="1136637"/>
          </a:xfrm>
          <a:prstGeom prst="rect">
            <a:avLst/>
          </a:prstGeom>
          <a:solidFill>
            <a:schemeClr val="bg1"/>
          </a:solidFill>
          <a:ln w="6350">
            <a:solidFill>
              <a:schemeClr val="bg1">
                <a:lumMod val="75000"/>
              </a:schemeClr>
            </a:solidFill>
          </a:ln>
        </p:spPr>
        <p:txBody>
          <a:bodyPr spcFirstLastPara="1" wrap="square" lIns="36000" tIns="36000" rIns="0" bIns="360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rPr>
              <a:t>Nov 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rPr>
              <a:t>Appoint-</a:t>
            </a:r>
            <a:r>
              <a:rPr kumimoji="0" lang="en-US" sz="700" b="0" i="0" u="none" strike="noStrike" kern="1200" cap="none" spc="0" normalizeH="0" baseline="0" noProof="0" dirty="0" err="1">
                <a:ln>
                  <a:noFill/>
                </a:ln>
                <a:solidFill>
                  <a:prstClr val="black"/>
                </a:solidFill>
                <a:effectLst/>
                <a:uLnTx/>
                <a:uFillTx/>
                <a:latin typeface="Century Gothic" panose="020B0502020202020204" pitchFamily="34" charset="0"/>
                <a:cs typeface="Calibri"/>
                <a:sym typeface="Calibri"/>
              </a:rPr>
              <a:t>ment</a:t>
            </a: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rPr>
              <a:t> by WCP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cs typeface="Calibri"/>
                <a:sym typeface="Calibri"/>
              </a:rPr>
              <a:t>Initial briefing meeting WCP</a:t>
            </a:r>
            <a:endPar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6" name="Google Shape;105;p1">
            <a:extLst>
              <a:ext uri="{FF2B5EF4-FFF2-40B4-BE49-F238E27FC236}">
                <a16:creationId xmlns:a16="http://schemas.microsoft.com/office/drawing/2014/main" id="{F83B2889-8815-8DA4-B662-FB92020739C1}"/>
              </a:ext>
            </a:extLst>
          </p:cNvPr>
          <p:cNvSpPr txBox="1"/>
          <p:nvPr/>
        </p:nvSpPr>
        <p:spPr>
          <a:xfrm>
            <a:off x="2159882" y="2637645"/>
            <a:ext cx="1164131" cy="1136636"/>
          </a:xfrm>
          <a:prstGeom prst="rect">
            <a:avLst/>
          </a:prstGeom>
          <a:solidFill>
            <a:schemeClr val="bg1"/>
          </a:solidFill>
          <a:ln w="3175">
            <a:solidFill>
              <a:srgbClr val="B89758"/>
            </a:solidFill>
          </a:ln>
        </p:spPr>
        <p:txBody>
          <a:bodyPr spcFirstLastPara="1" wrap="square" lIns="36000" tIns="36000" rIns="36000" bIns="36000" anchor="ctr" anchorCtr="0">
            <a:noAutofit/>
          </a:bodyPr>
          <a:lstStyle/>
          <a:p>
            <a:pPr marL="88900" marR="0" lvl="0" indent="-88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Documented Stakeholder Approach &amp; Engagement Plan</a:t>
            </a:r>
          </a:p>
          <a:p>
            <a:pPr marL="88900" marR="0" lvl="0" indent="-88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Initial Stakeholder Engagement online survey</a:t>
            </a:r>
          </a:p>
          <a:p>
            <a:pPr marL="88900" marR="0" lvl="0" indent="-88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Research design &amp; Stakeholder engagement confirmed</a:t>
            </a:r>
          </a:p>
        </p:txBody>
      </p:sp>
      <p:sp>
        <p:nvSpPr>
          <p:cNvPr id="84" name="Google Shape;105;p1">
            <a:extLst>
              <a:ext uri="{FF2B5EF4-FFF2-40B4-BE49-F238E27FC236}">
                <a16:creationId xmlns:a16="http://schemas.microsoft.com/office/drawing/2014/main" id="{34F01E8F-7BE2-3111-8EAD-5D6A64FEBA79}"/>
              </a:ext>
            </a:extLst>
          </p:cNvPr>
          <p:cNvSpPr txBox="1"/>
          <p:nvPr/>
        </p:nvSpPr>
        <p:spPr>
          <a:xfrm>
            <a:off x="4135331" y="2634748"/>
            <a:ext cx="875787" cy="1136637"/>
          </a:xfrm>
          <a:prstGeom prst="rect">
            <a:avLst/>
          </a:prstGeom>
          <a:solidFill>
            <a:schemeClr val="bg1"/>
          </a:solidFill>
          <a:ln w="6350">
            <a:solidFill>
              <a:schemeClr val="bg1">
                <a:lumMod val="75000"/>
              </a:schemeClr>
            </a:solidFill>
          </a:ln>
        </p:spPr>
        <p:txBody>
          <a:bodyPr spcFirstLastPara="1" wrap="square" lIns="36000" tIns="36000" rIns="36000" bIns="36000" anchor="ctr" anchorCtr="0">
            <a:noAutofit/>
          </a:bodyPr>
          <a:lstStyle/>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Phased Approach identification </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Ground footprint</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Airspace allocation</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prstClr val="black"/>
                </a:solidFill>
                <a:effectLst/>
                <a:uLnTx/>
                <a:uFillTx/>
                <a:latin typeface="Century Gothic" panose="020B0502020202020204" pitchFamily="34" charset="0"/>
              </a:rPr>
              <a:t>Consultation Relevant Authorities</a:t>
            </a:r>
          </a:p>
        </p:txBody>
      </p:sp>
    </p:spTree>
    <p:extLst>
      <p:ext uri="{BB962C8B-B14F-4D97-AF65-F5344CB8AC3E}">
        <p14:creationId xmlns:p14="http://schemas.microsoft.com/office/powerpoint/2010/main" val="698297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A3A2122-71F4-B72C-3253-78F4AEF106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47750"/>
            <a:ext cx="12178748" cy="4755751"/>
          </a:xfrm>
          <a:prstGeom prst="rect">
            <a:avLst/>
          </a:prstGeom>
        </p:spPr>
      </p:pic>
      <p:pic>
        <p:nvPicPr>
          <p:cNvPr id="6" name="Graphic 5">
            <a:extLst>
              <a:ext uri="{FF2B5EF4-FFF2-40B4-BE49-F238E27FC236}">
                <a16:creationId xmlns:a16="http://schemas.microsoft.com/office/drawing/2014/main" id="{E03EAE4B-D087-C7DB-2396-0CCF75159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5531" y="1259613"/>
            <a:ext cx="11993217" cy="4424464"/>
          </a:xfrm>
          <a:prstGeom prst="rect">
            <a:avLst/>
          </a:prstGeom>
        </p:spPr>
      </p:pic>
      <p:sp>
        <p:nvSpPr>
          <p:cNvPr id="4" name="Title 3">
            <a:extLst>
              <a:ext uri="{FF2B5EF4-FFF2-40B4-BE49-F238E27FC236}">
                <a16:creationId xmlns:a16="http://schemas.microsoft.com/office/drawing/2014/main" id="{BE1C770D-B5C7-419A-9A41-B8709A5DF0A1}"/>
              </a:ext>
            </a:extLst>
          </p:cNvPr>
          <p:cNvSpPr>
            <a:spLocks noGrp="1"/>
          </p:cNvSpPr>
          <p:nvPr>
            <p:ph type="title" idx="4294967295"/>
          </p:nvPr>
        </p:nvSpPr>
        <p:spPr>
          <a:xfrm>
            <a:off x="5009322" y="2239616"/>
            <a:ext cx="6785112" cy="2491409"/>
          </a:xfrm>
        </p:spPr>
        <p:txBody>
          <a:bodyPr/>
          <a:lstStyle/>
          <a:p>
            <a:pPr>
              <a:lnSpc>
                <a:spcPct val="100000"/>
              </a:lnSpc>
            </a:pPr>
            <a:r>
              <a:rPr lang="en-US" dirty="0">
                <a:solidFill>
                  <a:schemeClr val="bg1"/>
                </a:solidFill>
              </a:rPr>
              <a:t>Location Selection Criteria</a:t>
            </a:r>
          </a:p>
        </p:txBody>
      </p:sp>
    </p:spTree>
    <p:extLst>
      <p:ext uri="{BB962C8B-B14F-4D97-AF65-F5344CB8AC3E}">
        <p14:creationId xmlns:p14="http://schemas.microsoft.com/office/powerpoint/2010/main" val="1480525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F0E56-CC7F-BF0F-06FE-181381A22307}"/>
              </a:ext>
            </a:extLst>
          </p:cNvPr>
          <p:cNvSpPr>
            <a:spLocks noGrp="1"/>
          </p:cNvSpPr>
          <p:nvPr>
            <p:ph type="title"/>
          </p:nvPr>
        </p:nvSpPr>
        <p:spPr>
          <a:xfrm>
            <a:off x="180619" y="100410"/>
            <a:ext cx="10932548" cy="787814"/>
          </a:xfrm>
        </p:spPr>
        <p:txBody>
          <a:bodyPr/>
          <a:lstStyle/>
          <a:p>
            <a:r>
              <a:rPr lang="en-US" b="0" dirty="0"/>
              <a:t>Process to Develop High-Level Site Selection Criteria</a:t>
            </a:r>
          </a:p>
        </p:txBody>
      </p:sp>
      <p:sp>
        <p:nvSpPr>
          <p:cNvPr id="8" name="TextBox 7">
            <a:extLst>
              <a:ext uri="{FF2B5EF4-FFF2-40B4-BE49-F238E27FC236}">
                <a16:creationId xmlns:a16="http://schemas.microsoft.com/office/drawing/2014/main" id="{556C31F3-B236-3037-FFE0-F353889F0B4C}"/>
              </a:ext>
            </a:extLst>
          </p:cNvPr>
          <p:cNvSpPr txBox="1"/>
          <p:nvPr/>
        </p:nvSpPr>
        <p:spPr>
          <a:xfrm>
            <a:off x="338034" y="1433436"/>
            <a:ext cx="2673667" cy="646331"/>
          </a:xfrm>
          <a:prstGeom prst="rect">
            <a:avLst/>
          </a:prstGeom>
          <a:noFill/>
        </p:spPr>
        <p:txBody>
          <a:bodyPr wrap="square" rtlCol="0">
            <a:spAutoFit/>
          </a:bodyPr>
          <a:lstStyle/>
          <a:p>
            <a:r>
              <a:rPr lang="en-US" b="1" dirty="0"/>
              <a:t>Review 10 High-level</a:t>
            </a:r>
          </a:p>
          <a:p>
            <a:r>
              <a:rPr lang="en-US" b="1" dirty="0"/>
              <a:t>Site Selection Criteria</a:t>
            </a:r>
          </a:p>
        </p:txBody>
      </p:sp>
      <p:sp>
        <p:nvSpPr>
          <p:cNvPr id="10" name="TextBox 9">
            <a:extLst>
              <a:ext uri="{FF2B5EF4-FFF2-40B4-BE49-F238E27FC236}">
                <a16:creationId xmlns:a16="http://schemas.microsoft.com/office/drawing/2014/main" id="{2D1AC95C-E49E-5F5B-0F95-3BBAFA4784E6}"/>
              </a:ext>
            </a:extLst>
          </p:cNvPr>
          <p:cNvSpPr txBox="1"/>
          <p:nvPr/>
        </p:nvSpPr>
        <p:spPr>
          <a:xfrm>
            <a:off x="354328" y="2588771"/>
            <a:ext cx="2537874" cy="584775"/>
          </a:xfrm>
          <a:prstGeom prst="rect">
            <a:avLst/>
          </a:prstGeom>
          <a:noFill/>
        </p:spPr>
        <p:txBody>
          <a:bodyPr wrap="square" rtlCol="0">
            <a:spAutoFit/>
          </a:bodyPr>
          <a:lstStyle/>
          <a:p>
            <a:r>
              <a:rPr lang="en-US" sz="1600" i="1" dirty="0"/>
              <a:t>Identify which </a:t>
            </a:r>
            <a:r>
              <a:rPr lang="en-US" sz="1600" i="1" dirty="0" err="1"/>
              <a:t>qre</a:t>
            </a:r>
            <a:r>
              <a:rPr lang="en-US" sz="1600" i="1" dirty="0"/>
              <a:t> aviation-specific</a:t>
            </a:r>
          </a:p>
        </p:txBody>
      </p:sp>
      <p:sp>
        <p:nvSpPr>
          <p:cNvPr id="12" name="TextBox 11">
            <a:extLst>
              <a:ext uri="{FF2B5EF4-FFF2-40B4-BE49-F238E27FC236}">
                <a16:creationId xmlns:a16="http://schemas.microsoft.com/office/drawing/2014/main" id="{0105D25E-685D-B5E7-E5AF-CCEDBEB54D9D}"/>
              </a:ext>
            </a:extLst>
          </p:cNvPr>
          <p:cNvSpPr txBox="1"/>
          <p:nvPr/>
        </p:nvSpPr>
        <p:spPr>
          <a:xfrm>
            <a:off x="7866481" y="1187444"/>
            <a:ext cx="3303993" cy="923330"/>
          </a:xfrm>
          <a:prstGeom prst="rect">
            <a:avLst/>
          </a:prstGeom>
          <a:noFill/>
        </p:spPr>
        <p:txBody>
          <a:bodyPr wrap="square" rtlCol="0">
            <a:spAutoFit/>
          </a:bodyPr>
          <a:lstStyle/>
          <a:p>
            <a:pPr algn="ctr"/>
            <a:r>
              <a:rPr lang="en-US" b="1" dirty="0"/>
              <a:t>Add sub-criteria </a:t>
            </a:r>
            <a:r>
              <a:rPr lang="en-US" dirty="0"/>
              <a:t>to deepen the specific understanding of each criteria</a:t>
            </a:r>
          </a:p>
        </p:txBody>
      </p:sp>
      <p:sp>
        <p:nvSpPr>
          <p:cNvPr id="13" name="TextBox 12">
            <a:extLst>
              <a:ext uri="{FF2B5EF4-FFF2-40B4-BE49-F238E27FC236}">
                <a16:creationId xmlns:a16="http://schemas.microsoft.com/office/drawing/2014/main" id="{34F622E9-7E7F-2F91-1DED-D49157DB028B}"/>
              </a:ext>
            </a:extLst>
          </p:cNvPr>
          <p:cNvSpPr txBox="1"/>
          <p:nvPr/>
        </p:nvSpPr>
        <p:spPr>
          <a:xfrm>
            <a:off x="8196537" y="3836263"/>
            <a:ext cx="3303992" cy="923330"/>
          </a:xfrm>
          <a:prstGeom prst="rect">
            <a:avLst/>
          </a:prstGeom>
          <a:noFill/>
        </p:spPr>
        <p:txBody>
          <a:bodyPr wrap="square" rtlCol="0">
            <a:spAutoFit/>
          </a:bodyPr>
          <a:lstStyle/>
          <a:p>
            <a:pPr algn="ctr"/>
            <a:r>
              <a:rPr lang="en-US" b="1" dirty="0"/>
              <a:t>Determine the overall weighing </a:t>
            </a:r>
            <a:r>
              <a:rPr lang="en-US" dirty="0"/>
              <a:t>of the criteria relative to definitions</a:t>
            </a:r>
          </a:p>
        </p:txBody>
      </p:sp>
      <p:sp>
        <p:nvSpPr>
          <p:cNvPr id="15" name="TextBox 14">
            <a:extLst>
              <a:ext uri="{FF2B5EF4-FFF2-40B4-BE49-F238E27FC236}">
                <a16:creationId xmlns:a16="http://schemas.microsoft.com/office/drawing/2014/main" id="{2DA673B4-DAA4-0EBE-B389-658BF608114D}"/>
              </a:ext>
            </a:extLst>
          </p:cNvPr>
          <p:cNvSpPr txBox="1"/>
          <p:nvPr/>
        </p:nvSpPr>
        <p:spPr>
          <a:xfrm>
            <a:off x="7915022" y="2542350"/>
            <a:ext cx="3083108" cy="830997"/>
          </a:xfrm>
          <a:prstGeom prst="rect">
            <a:avLst/>
          </a:prstGeom>
          <a:noFill/>
        </p:spPr>
        <p:txBody>
          <a:bodyPr wrap="square" rtlCol="0">
            <a:spAutoFit/>
          </a:bodyPr>
          <a:lstStyle/>
          <a:p>
            <a:r>
              <a:rPr lang="en-US" sz="1600" i="1" dirty="0"/>
              <a:t>Ensure the broad range of stakeholders and needs are captured in the 10 criteria</a:t>
            </a:r>
          </a:p>
        </p:txBody>
      </p:sp>
      <p:sp>
        <p:nvSpPr>
          <p:cNvPr id="17" name="TextBox 16">
            <a:extLst>
              <a:ext uri="{FF2B5EF4-FFF2-40B4-BE49-F238E27FC236}">
                <a16:creationId xmlns:a16="http://schemas.microsoft.com/office/drawing/2014/main" id="{443437AA-3BC7-7A12-46C8-D792586CAFD7}"/>
              </a:ext>
            </a:extLst>
          </p:cNvPr>
          <p:cNvSpPr txBox="1"/>
          <p:nvPr/>
        </p:nvSpPr>
        <p:spPr>
          <a:xfrm>
            <a:off x="3534680" y="1244094"/>
            <a:ext cx="3771554" cy="923330"/>
          </a:xfrm>
          <a:prstGeom prst="rect">
            <a:avLst/>
          </a:prstGeom>
          <a:noFill/>
        </p:spPr>
        <p:txBody>
          <a:bodyPr wrap="square" rtlCol="0">
            <a:spAutoFit/>
          </a:bodyPr>
          <a:lstStyle/>
          <a:p>
            <a:pPr algn="ctr"/>
            <a:r>
              <a:rPr lang="en-US" b="1" dirty="0"/>
              <a:t>Provide a weighted comparison </a:t>
            </a:r>
            <a:r>
              <a:rPr lang="en-US" dirty="0"/>
              <a:t>built on analysis of specific elements</a:t>
            </a:r>
          </a:p>
        </p:txBody>
      </p:sp>
      <p:sp>
        <p:nvSpPr>
          <p:cNvPr id="19" name="TextBox 18">
            <a:extLst>
              <a:ext uri="{FF2B5EF4-FFF2-40B4-BE49-F238E27FC236}">
                <a16:creationId xmlns:a16="http://schemas.microsoft.com/office/drawing/2014/main" id="{34549F52-C4A2-3888-4C94-29D93B17E0C3}"/>
              </a:ext>
            </a:extLst>
          </p:cNvPr>
          <p:cNvSpPr txBox="1"/>
          <p:nvPr/>
        </p:nvSpPr>
        <p:spPr>
          <a:xfrm>
            <a:off x="4663976" y="3863006"/>
            <a:ext cx="2931300" cy="923330"/>
          </a:xfrm>
          <a:prstGeom prst="rect">
            <a:avLst/>
          </a:prstGeom>
          <a:noFill/>
        </p:spPr>
        <p:txBody>
          <a:bodyPr wrap="square" rtlCol="0">
            <a:spAutoFit/>
          </a:bodyPr>
          <a:lstStyle/>
          <a:p>
            <a:pPr algn="ctr"/>
            <a:r>
              <a:rPr lang="en-US" b="1" dirty="0"/>
              <a:t>Score and weight each sub-criteria </a:t>
            </a:r>
            <a:r>
              <a:rPr lang="en-US" dirty="0"/>
              <a:t>and apply to six key sites</a:t>
            </a:r>
          </a:p>
        </p:txBody>
      </p:sp>
      <p:sp>
        <p:nvSpPr>
          <p:cNvPr id="21" name="Oval 20">
            <a:extLst>
              <a:ext uri="{FF2B5EF4-FFF2-40B4-BE49-F238E27FC236}">
                <a16:creationId xmlns:a16="http://schemas.microsoft.com/office/drawing/2014/main" id="{5BB2DF22-6978-14E6-8B5D-03B92BDAF91C}"/>
              </a:ext>
            </a:extLst>
          </p:cNvPr>
          <p:cNvSpPr/>
          <p:nvPr/>
        </p:nvSpPr>
        <p:spPr>
          <a:xfrm>
            <a:off x="859257" y="2212317"/>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cxnSp>
        <p:nvCxnSpPr>
          <p:cNvPr id="22" name="Straight Connector 21">
            <a:extLst>
              <a:ext uri="{FF2B5EF4-FFF2-40B4-BE49-F238E27FC236}">
                <a16:creationId xmlns:a16="http://schemas.microsoft.com/office/drawing/2014/main" id="{DCE7A3E8-B23B-2FF5-F894-A9DEDB157619}"/>
              </a:ext>
            </a:extLst>
          </p:cNvPr>
          <p:cNvCxnSpPr>
            <a:cxnSpLocks/>
            <a:stCxn id="21" idx="6"/>
          </p:cNvCxnSpPr>
          <p:nvPr/>
        </p:nvCxnSpPr>
        <p:spPr>
          <a:xfrm flipV="1">
            <a:off x="1153884" y="2352485"/>
            <a:ext cx="10276712" cy="578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5AA47A1E-340F-B029-EA08-B6CA60E2170C}"/>
              </a:ext>
            </a:extLst>
          </p:cNvPr>
          <p:cNvSpPr/>
          <p:nvPr/>
        </p:nvSpPr>
        <p:spPr>
          <a:xfrm>
            <a:off x="5102044" y="2212317"/>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24" name="Oval 23">
            <a:extLst>
              <a:ext uri="{FF2B5EF4-FFF2-40B4-BE49-F238E27FC236}">
                <a16:creationId xmlns:a16="http://schemas.microsoft.com/office/drawing/2014/main" id="{042FFD16-E7F1-53A7-177D-A517184FBE05}"/>
              </a:ext>
            </a:extLst>
          </p:cNvPr>
          <p:cNvSpPr/>
          <p:nvPr/>
        </p:nvSpPr>
        <p:spPr>
          <a:xfrm>
            <a:off x="8973838" y="2216433"/>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cxnSp>
        <p:nvCxnSpPr>
          <p:cNvPr id="25" name="Straight Connector 24">
            <a:extLst>
              <a:ext uri="{FF2B5EF4-FFF2-40B4-BE49-F238E27FC236}">
                <a16:creationId xmlns:a16="http://schemas.microsoft.com/office/drawing/2014/main" id="{4C1EA012-F77F-62C8-658E-ED6DC73D83EC}"/>
              </a:ext>
            </a:extLst>
          </p:cNvPr>
          <p:cNvCxnSpPr>
            <a:cxnSpLocks/>
          </p:cNvCxnSpPr>
          <p:nvPr/>
        </p:nvCxnSpPr>
        <p:spPr>
          <a:xfrm>
            <a:off x="11430596" y="2352485"/>
            <a:ext cx="0" cy="1274203"/>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B2FE8A5-8BE6-4C92-A43E-024A4BC4ADEA}"/>
              </a:ext>
            </a:extLst>
          </p:cNvPr>
          <p:cNvCxnSpPr>
            <a:cxnSpLocks/>
          </p:cNvCxnSpPr>
          <p:nvPr/>
        </p:nvCxnSpPr>
        <p:spPr>
          <a:xfrm>
            <a:off x="1264505" y="3613863"/>
            <a:ext cx="10157850" cy="128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C247A123-C9EC-DB1B-594E-2362858E3AC9}"/>
              </a:ext>
            </a:extLst>
          </p:cNvPr>
          <p:cNvSpPr/>
          <p:nvPr/>
        </p:nvSpPr>
        <p:spPr>
          <a:xfrm>
            <a:off x="9117997" y="3442894"/>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
        <p:nvSpPr>
          <p:cNvPr id="30" name="Oval 29">
            <a:extLst>
              <a:ext uri="{FF2B5EF4-FFF2-40B4-BE49-F238E27FC236}">
                <a16:creationId xmlns:a16="http://schemas.microsoft.com/office/drawing/2014/main" id="{4560FBE1-875F-D11C-AC1A-304E6D0A9239}"/>
              </a:ext>
            </a:extLst>
          </p:cNvPr>
          <p:cNvSpPr/>
          <p:nvPr/>
        </p:nvSpPr>
        <p:spPr>
          <a:xfrm>
            <a:off x="5896994" y="3496438"/>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31" name="Right Arrow 30">
            <a:extLst>
              <a:ext uri="{FF2B5EF4-FFF2-40B4-BE49-F238E27FC236}">
                <a16:creationId xmlns:a16="http://schemas.microsoft.com/office/drawing/2014/main" id="{E842C4AA-4DBC-B759-0397-32F1C59344BF}"/>
              </a:ext>
            </a:extLst>
          </p:cNvPr>
          <p:cNvSpPr/>
          <p:nvPr/>
        </p:nvSpPr>
        <p:spPr>
          <a:xfrm>
            <a:off x="2683811" y="2134806"/>
            <a:ext cx="416782" cy="407255"/>
          </a:xfrm>
          <a:prstGeom prst="rightArrow">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a:extLst>
              <a:ext uri="{FF2B5EF4-FFF2-40B4-BE49-F238E27FC236}">
                <a16:creationId xmlns:a16="http://schemas.microsoft.com/office/drawing/2014/main" id="{2397A797-C4D9-9F4C-49A9-148E40F8D66C}"/>
              </a:ext>
            </a:extLst>
          </p:cNvPr>
          <p:cNvSpPr/>
          <p:nvPr/>
        </p:nvSpPr>
        <p:spPr>
          <a:xfrm>
            <a:off x="7395126" y="2121981"/>
            <a:ext cx="416782" cy="407255"/>
          </a:xfrm>
          <a:prstGeom prst="rightArrow">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a:extLst>
              <a:ext uri="{FF2B5EF4-FFF2-40B4-BE49-F238E27FC236}">
                <a16:creationId xmlns:a16="http://schemas.microsoft.com/office/drawing/2014/main" id="{B5B6D543-EB9E-C8B3-A280-EBF9C22E4E92}"/>
              </a:ext>
            </a:extLst>
          </p:cNvPr>
          <p:cNvSpPr/>
          <p:nvPr/>
        </p:nvSpPr>
        <p:spPr>
          <a:xfrm>
            <a:off x="11194702" y="2812848"/>
            <a:ext cx="455307" cy="446265"/>
          </a:xfrm>
          <a:prstGeom prst="downArrow">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9CA7C8FD-DBF7-82FB-D84C-05E1468EA241}"/>
              </a:ext>
            </a:extLst>
          </p:cNvPr>
          <p:cNvCxnSpPr>
            <a:cxnSpLocks/>
          </p:cNvCxnSpPr>
          <p:nvPr/>
        </p:nvCxnSpPr>
        <p:spPr>
          <a:xfrm flipH="1">
            <a:off x="1269430" y="3613981"/>
            <a:ext cx="8240" cy="149928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AB053CBA-E3F2-159B-53C0-9F96B285513B}"/>
              </a:ext>
            </a:extLst>
          </p:cNvPr>
          <p:cNvSpPr/>
          <p:nvPr/>
        </p:nvSpPr>
        <p:spPr>
          <a:xfrm>
            <a:off x="2478281" y="3475840"/>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6</a:t>
            </a:r>
          </a:p>
        </p:txBody>
      </p:sp>
      <p:sp>
        <p:nvSpPr>
          <p:cNvPr id="38" name="TextBox 37">
            <a:extLst>
              <a:ext uri="{FF2B5EF4-FFF2-40B4-BE49-F238E27FC236}">
                <a16:creationId xmlns:a16="http://schemas.microsoft.com/office/drawing/2014/main" id="{A60ACDAE-BD31-1506-E4A7-8C36A98F08FF}"/>
              </a:ext>
            </a:extLst>
          </p:cNvPr>
          <p:cNvSpPr txBox="1"/>
          <p:nvPr/>
        </p:nvSpPr>
        <p:spPr>
          <a:xfrm>
            <a:off x="1500648" y="3867958"/>
            <a:ext cx="2931300" cy="646331"/>
          </a:xfrm>
          <a:prstGeom prst="rect">
            <a:avLst/>
          </a:prstGeom>
          <a:noFill/>
        </p:spPr>
        <p:txBody>
          <a:bodyPr wrap="square" rtlCol="0">
            <a:spAutoFit/>
          </a:bodyPr>
          <a:lstStyle/>
          <a:p>
            <a:pPr algn="ctr"/>
            <a:r>
              <a:rPr lang="en-US" b="1" dirty="0"/>
              <a:t>Validate with key stakeholders</a:t>
            </a:r>
          </a:p>
        </p:txBody>
      </p:sp>
      <p:sp>
        <p:nvSpPr>
          <p:cNvPr id="39" name="Down Arrow 38">
            <a:extLst>
              <a:ext uri="{FF2B5EF4-FFF2-40B4-BE49-F238E27FC236}">
                <a16:creationId xmlns:a16="http://schemas.microsoft.com/office/drawing/2014/main" id="{F7003EA2-6EB6-DB42-4A0E-D6AF388FB781}"/>
              </a:ext>
            </a:extLst>
          </p:cNvPr>
          <p:cNvSpPr/>
          <p:nvPr/>
        </p:nvSpPr>
        <p:spPr>
          <a:xfrm>
            <a:off x="1058007" y="4090783"/>
            <a:ext cx="455307" cy="446265"/>
          </a:xfrm>
          <a:prstGeom prst="downArrow">
            <a:avLst/>
          </a:prstGeom>
          <a:solidFill>
            <a:srgbClr val="00A1A1"/>
          </a:solidFill>
          <a:ln>
            <a:solidFill>
              <a:srgbClr val="00A1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12DC6F48-EEDD-EEAB-F3A4-85BC97995EE9}"/>
              </a:ext>
            </a:extLst>
          </p:cNvPr>
          <p:cNvCxnSpPr>
            <a:cxnSpLocks/>
          </p:cNvCxnSpPr>
          <p:nvPr/>
        </p:nvCxnSpPr>
        <p:spPr>
          <a:xfrm>
            <a:off x="1264505" y="5088946"/>
            <a:ext cx="911517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36D7F690-1F7A-8EEB-AAF8-3FA936AD6E61}"/>
              </a:ext>
            </a:extLst>
          </p:cNvPr>
          <p:cNvSpPr/>
          <p:nvPr/>
        </p:nvSpPr>
        <p:spPr>
          <a:xfrm>
            <a:off x="2465926" y="4914322"/>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7</a:t>
            </a:r>
          </a:p>
        </p:txBody>
      </p:sp>
      <p:sp>
        <p:nvSpPr>
          <p:cNvPr id="44" name="TextBox 43">
            <a:extLst>
              <a:ext uri="{FF2B5EF4-FFF2-40B4-BE49-F238E27FC236}">
                <a16:creationId xmlns:a16="http://schemas.microsoft.com/office/drawing/2014/main" id="{F95F068C-B134-F6D2-12C9-204EA54007A4}"/>
              </a:ext>
            </a:extLst>
          </p:cNvPr>
          <p:cNvSpPr txBox="1"/>
          <p:nvPr/>
        </p:nvSpPr>
        <p:spPr>
          <a:xfrm>
            <a:off x="1486793" y="5317230"/>
            <a:ext cx="2448269" cy="1200329"/>
          </a:xfrm>
          <a:prstGeom prst="rect">
            <a:avLst/>
          </a:prstGeom>
          <a:noFill/>
        </p:spPr>
        <p:txBody>
          <a:bodyPr wrap="square" rtlCol="0">
            <a:spAutoFit/>
          </a:bodyPr>
          <a:lstStyle/>
          <a:p>
            <a:pPr algn="ctr"/>
            <a:r>
              <a:rPr lang="en-US" b="1" dirty="0"/>
              <a:t>Final checks</a:t>
            </a:r>
          </a:p>
          <a:p>
            <a:pPr algn="ctr"/>
            <a:r>
              <a:rPr lang="en-US" b="1" dirty="0"/>
              <a:t>validation with aviation regulatory bodies</a:t>
            </a:r>
          </a:p>
        </p:txBody>
      </p:sp>
      <p:sp>
        <p:nvSpPr>
          <p:cNvPr id="47" name="TextBox 46">
            <a:extLst>
              <a:ext uri="{FF2B5EF4-FFF2-40B4-BE49-F238E27FC236}">
                <a16:creationId xmlns:a16="http://schemas.microsoft.com/office/drawing/2014/main" id="{0FD42FF8-DD30-372F-3CC5-556A79A8D419}"/>
              </a:ext>
            </a:extLst>
          </p:cNvPr>
          <p:cNvSpPr txBox="1"/>
          <p:nvPr/>
        </p:nvSpPr>
        <p:spPr>
          <a:xfrm>
            <a:off x="6716753" y="5380845"/>
            <a:ext cx="2450486" cy="923330"/>
          </a:xfrm>
          <a:prstGeom prst="rect">
            <a:avLst/>
          </a:prstGeom>
          <a:noFill/>
        </p:spPr>
        <p:txBody>
          <a:bodyPr wrap="square" rtlCol="0">
            <a:spAutoFit/>
          </a:bodyPr>
          <a:lstStyle/>
          <a:p>
            <a:pPr algn="ctr"/>
            <a:r>
              <a:rPr lang="en-US" b="1" dirty="0"/>
              <a:t>Present findings</a:t>
            </a:r>
          </a:p>
          <a:p>
            <a:pPr algn="ctr"/>
            <a:r>
              <a:rPr lang="en-US" b="1" dirty="0"/>
              <a:t>to </a:t>
            </a:r>
            <a:r>
              <a:rPr lang="en-US" b="1" dirty="0" err="1"/>
              <a:t>SteerCom</a:t>
            </a:r>
            <a:r>
              <a:rPr lang="en-US" b="1" dirty="0"/>
              <a:t> </a:t>
            </a:r>
            <a:r>
              <a:rPr lang="en-US" dirty="0"/>
              <a:t>with recommendations</a:t>
            </a:r>
          </a:p>
        </p:txBody>
      </p:sp>
      <p:sp>
        <p:nvSpPr>
          <p:cNvPr id="48" name="Right Arrow 47">
            <a:extLst>
              <a:ext uri="{FF2B5EF4-FFF2-40B4-BE49-F238E27FC236}">
                <a16:creationId xmlns:a16="http://schemas.microsoft.com/office/drawing/2014/main" id="{F1B58D1B-317B-0146-B997-A2A741475C7D}"/>
              </a:ext>
            </a:extLst>
          </p:cNvPr>
          <p:cNvSpPr/>
          <p:nvPr/>
        </p:nvSpPr>
        <p:spPr>
          <a:xfrm>
            <a:off x="3987414" y="4869000"/>
            <a:ext cx="416782" cy="407255"/>
          </a:xfrm>
          <a:prstGeom prst="rightArrow">
            <a:avLst/>
          </a:prstGeom>
          <a:solidFill>
            <a:srgbClr val="00A1A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9E89DA2-AC00-F074-9793-9C37AF875E56}"/>
              </a:ext>
            </a:extLst>
          </p:cNvPr>
          <p:cNvSpPr/>
          <p:nvPr/>
        </p:nvSpPr>
        <p:spPr>
          <a:xfrm>
            <a:off x="5287392" y="4955509"/>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8</a:t>
            </a:r>
          </a:p>
        </p:txBody>
      </p:sp>
      <p:sp>
        <p:nvSpPr>
          <p:cNvPr id="51" name="Oval 50">
            <a:extLst>
              <a:ext uri="{FF2B5EF4-FFF2-40B4-BE49-F238E27FC236}">
                <a16:creationId xmlns:a16="http://schemas.microsoft.com/office/drawing/2014/main" id="{86E194C9-BBB7-6A11-7640-AC5318C37B08}"/>
              </a:ext>
            </a:extLst>
          </p:cNvPr>
          <p:cNvSpPr/>
          <p:nvPr/>
        </p:nvSpPr>
        <p:spPr>
          <a:xfrm>
            <a:off x="7647369" y="4945078"/>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9</a:t>
            </a:r>
          </a:p>
        </p:txBody>
      </p:sp>
      <p:sp>
        <p:nvSpPr>
          <p:cNvPr id="53" name="Oval 52">
            <a:extLst>
              <a:ext uri="{FF2B5EF4-FFF2-40B4-BE49-F238E27FC236}">
                <a16:creationId xmlns:a16="http://schemas.microsoft.com/office/drawing/2014/main" id="{057FD531-A0F5-293C-11D5-E7F757A489A3}"/>
              </a:ext>
            </a:extLst>
          </p:cNvPr>
          <p:cNvSpPr/>
          <p:nvPr/>
        </p:nvSpPr>
        <p:spPr>
          <a:xfrm>
            <a:off x="10110660" y="4947268"/>
            <a:ext cx="294627" cy="291899"/>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4" name="TextBox 53">
            <a:extLst>
              <a:ext uri="{FF2B5EF4-FFF2-40B4-BE49-F238E27FC236}">
                <a16:creationId xmlns:a16="http://schemas.microsoft.com/office/drawing/2014/main" id="{69D79B66-F4CE-CF70-47E6-1CFB2A9F1676}"/>
              </a:ext>
            </a:extLst>
          </p:cNvPr>
          <p:cNvSpPr txBox="1"/>
          <p:nvPr/>
        </p:nvSpPr>
        <p:spPr>
          <a:xfrm>
            <a:off x="9195181" y="5315333"/>
            <a:ext cx="2190616" cy="646331"/>
          </a:xfrm>
          <a:prstGeom prst="rect">
            <a:avLst/>
          </a:prstGeom>
          <a:noFill/>
        </p:spPr>
        <p:txBody>
          <a:bodyPr wrap="square" rtlCol="0">
            <a:spAutoFit/>
          </a:bodyPr>
          <a:lstStyle/>
          <a:p>
            <a:pPr algn="ctr"/>
            <a:r>
              <a:rPr lang="en-US" b="1" dirty="0"/>
              <a:t>WC site selection</a:t>
            </a:r>
          </a:p>
          <a:p>
            <a:pPr algn="ctr"/>
            <a:r>
              <a:rPr lang="en-US" b="1" dirty="0"/>
              <a:t>approvals</a:t>
            </a:r>
          </a:p>
        </p:txBody>
      </p:sp>
      <p:sp>
        <p:nvSpPr>
          <p:cNvPr id="57" name="TextBox 56">
            <a:extLst>
              <a:ext uri="{FF2B5EF4-FFF2-40B4-BE49-F238E27FC236}">
                <a16:creationId xmlns:a16="http://schemas.microsoft.com/office/drawing/2014/main" id="{E6CA0DA8-ADE1-BABE-EE4C-427602DAE7B9}"/>
              </a:ext>
            </a:extLst>
          </p:cNvPr>
          <p:cNvSpPr txBox="1"/>
          <p:nvPr/>
        </p:nvSpPr>
        <p:spPr>
          <a:xfrm>
            <a:off x="4040465" y="2575984"/>
            <a:ext cx="3083108" cy="338554"/>
          </a:xfrm>
          <a:prstGeom prst="rect">
            <a:avLst/>
          </a:prstGeom>
          <a:noFill/>
        </p:spPr>
        <p:txBody>
          <a:bodyPr wrap="square" rtlCol="0">
            <a:spAutoFit/>
          </a:bodyPr>
          <a:lstStyle/>
          <a:p>
            <a:r>
              <a:rPr lang="en-US" sz="1600" i="1" dirty="0"/>
              <a:t>10 top criteria weighted</a:t>
            </a:r>
          </a:p>
        </p:txBody>
      </p:sp>
      <p:sp>
        <p:nvSpPr>
          <p:cNvPr id="3" name="TextBox 2">
            <a:extLst>
              <a:ext uri="{FF2B5EF4-FFF2-40B4-BE49-F238E27FC236}">
                <a16:creationId xmlns:a16="http://schemas.microsoft.com/office/drawing/2014/main" id="{4AC2173E-0560-825F-F18D-9D9877D85BF7}"/>
              </a:ext>
            </a:extLst>
          </p:cNvPr>
          <p:cNvSpPr txBox="1"/>
          <p:nvPr/>
        </p:nvSpPr>
        <p:spPr>
          <a:xfrm>
            <a:off x="4209462" y="5389997"/>
            <a:ext cx="2450486" cy="1200329"/>
          </a:xfrm>
          <a:prstGeom prst="rect">
            <a:avLst/>
          </a:prstGeom>
          <a:noFill/>
        </p:spPr>
        <p:txBody>
          <a:bodyPr wrap="square" rtlCol="0">
            <a:spAutoFit/>
          </a:bodyPr>
          <a:lstStyle/>
          <a:p>
            <a:pPr algn="ctr"/>
            <a:r>
              <a:rPr lang="en-US" b="1" dirty="0"/>
              <a:t>Summary of weighting and scoring </a:t>
            </a:r>
            <a:r>
              <a:rPr lang="en-US" dirty="0"/>
              <a:t>of six key sites</a:t>
            </a:r>
          </a:p>
        </p:txBody>
      </p:sp>
      <p:pic>
        <p:nvPicPr>
          <p:cNvPr id="4" name="Picture 3">
            <a:extLst>
              <a:ext uri="{FF2B5EF4-FFF2-40B4-BE49-F238E27FC236}">
                <a16:creationId xmlns:a16="http://schemas.microsoft.com/office/drawing/2014/main" id="{6CDC0A1D-5C73-DF11-CF0C-5DEC422143FD}"/>
              </a:ext>
            </a:extLst>
          </p:cNvPr>
          <p:cNvPicPr>
            <a:picLocks noChangeAspect="1"/>
          </p:cNvPicPr>
          <p:nvPr/>
        </p:nvPicPr>
        <p:blipFill>
          <a:blip r:embed="rId2"/>
          <a:srcRect l="5758" t="5118" r="3398" b="6904"/>
          <a:stretch/>
        </p:blipFill>
        <p:spPr>
          <a:xfrm>
            <a:off x="10060109" y="489392"/>
            <a:ext cx="460760" cy="507899"/>
          </a:xfrm>
          <a:prstGeom prst="rect">
            <a:avLst/>
          </a:prstGeom>
        </p:spPr>
      </p:pic>
      <p:sp>
        <p:nvSpPr>
          <p:cNvPr id="5" name="Round Same-side Corner of Rectangle 4">
            <a:extLst>
              <a:ext uri="{FF2B5EF4-FFF2-40B4-BE49-F238E27FC236}">
                <a16:creationId xmlns:a16="http://schemas.microsoft.com/office/drawing/2014/main" id="{3335D501-B8AE-6753-EAC0-9398C6975F8C}"/>
              </a:ext>
            </a:extLst>
          </p:cNvPr>
          <p:cNvSpPr/>
          <p:nvPr/>
        </p:nvSpPr>
        <p:spPr>
          <a:xfrm rot="16200000">
            <a:off x="10626646" y="-468465"/>
            <a:ext cx="690189" cy="2440519"/>
          </a:xfrm>
          <a:prstGeom prst="round2SameRect">
            <a:avLst>
              <a:gd name="adj1" fmla="val 50000"/>
              <a:gd name="adj2" fmla="val 0"/>
            </a:avLst>
          </a:prstGeom>
          <a:solidFill>
            <a:srgbClr val="958B82">
              <a:alpha val="170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7BBB96F-ABF3-9A1D-F9AB-33F7CBF1678D}"/>
              </a:ext>
            </a:extLst>
          </p:cNvPr>
          <p:cNvSpPr txBox="1"/>
          <p:nvPr/>
        </p:nvSpPr>
        <p:spPr>
          <a:xfrm>
            <a:off x="10563523" y="489392"/>
            <a:ext cx="1010378" cy="461665"/>
          </a:xfrm>
          <a:prstGeom prst="rect">
            <a:avLst/>
          </a:prstGeom>
          <a:noFill/>
        </p:spPr>
        <p:txBody>
          <a:bodyPr wrap="square" rtlCol="0">
            <a:spAutoFit/>
          </a:bodyPr>
          <a:lstStyle/>
          <a:p>
            <a:r>
              <a:rPr lang="en-US" sz="1200" i="1" dirty="0">
                <a:latin typeface="Century Gothic" panose="020B0502020202020204" pitchFamily="34" charset="0"/>
              </a:rPr>
              <a:t>Selection</a:t>
            </a:r>
          </a:p>
          <a:p>
            <a:r>
              <a:rPr lang="en-US" sz="1200" i="1" dirty="0">
                <a:latin typeface="Century Gothic" panose="020B0502020202020204" pitchFamily="34" charset="0"/>
              </a:rPr>
              <a:t>Criteria</a:t>
            </a:r>
          </a:p>
        </p:txBody>
      </p:sp>
    </p:spTree>
    <p:extLst>
      <p:ext uri="{BB962C8B-B14F-4D97-AF65-F5344CB8AC3E}">
        <p14:creationId xmlns:p14="http://schemas.microsoft.com/office/powerpoint/2010/main" val="2289362243"/>
      </p:ext>
    </p:extLst>
  </p:cSld>
  <p:clrMapOvr>
    <a:masterClrMapping/>
  </p:clrMapOvr>
</p:sld>
</file>

<file path=ppt/theme/theme1.xml><?xml version="1.0" encoding="utf-8"?>
<a:theme xmlns:a="http://schemas.openxmlformats.org/drawingml/2006/main" name="Office Theme">
  <a:themeElements>
    <a:clrScheme name="WC SANDBOX">
      <a:dk1>
        <a:srgbClr val="000000"/>
      </a:dk1>
      <a:lt1>
        <a:srgbClr val="FFFFFF"/>
      </a:lt1>
      <a:dk2>
        <a:srgbClr val="001487"/>
      </a:dk2>
      <a:lt2>
        <a:srgbClr val="8D80C3"/>
      </a:lt2>
      <a:accent1>
        <a:srgbClr val="B90A2E"/>
      </a:accent1>
      <a:accent2>
        <a:srgbClr val="007CB8"/>
      </a:accent2>
      <a:accent3>
        <a:srgbClr val="870C57"/>
      </a:accent3>
      <a:accent4>
        <a:srgbClr val="8EAB14"/>
      </a:accent4>
      <a:accent5>
        <a:srgbClr val="FEC401"/>
      </a:accent5>
      <a:accent6>
        <a:srgbClr val="5A7E94"/>
      </a:accent6>
      <a:hlink>
        <a:srgbClr val="EB2890"/>
      </a:hlink>
      <a:folHlink>
        <a:srgbClr val="00A0A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2E7A301BFAEF4A9B86D41D247E12DF" ma:contentTypeVersion="19" ma:contentTypeDescription="Create a new document." ma:contentTypeScope="" ma:versionID="ae5fb6ff5b1fee807a1b84afa4055720">
  <xsd:schema xmlns:xsd="http://www.w3.org/2001/XMLSchema" xmlns:xs="http://www.w3.org/2001/XMLSchema" xmlns:p="http://schemas.microsoft.com/office/2006/metadata/properties" xmlns:ns2="055b234a-d41c-49d5-8233-612d35634e14" xmlns:ns3="91b02e5f-9a1c-4a8d-b03e-96aa68b207fe" xmlns:ns4="728f39ad-81e7-4f54-8c90-bf71e0a0cae3" targetNamespace="http://schemas.microsoft.com/office/2006/metadata/properties" ma:root="true" ma:fieldsID="8ec3373a2059fe6ca943fb44dc079bbb" ns2:_="" ns3:_="" ns4:_="">
    <xsd:import namespace="055b234a-d41c-49d5-8233-612d35634e14"/>
    <xsd:import namespace="91b02e5f-9a1c-4a8d-b03e-96aa68b207fe"/>
    <xsd:import namespace="728f39ad-81e7-4f54-8c90-bf71e0a0cae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5b234a-d41c-49d5-8233-612d35634e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e8ec45-7f36-4a39-aefb-60bf279f74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b02e5f-9a1c-4a8d-b03e-96aa68b207f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28f39ad-81e7-4f54-8c90-bf71e0a0cae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0168ffe-203e-427b-bd52-9120a7148a6c}" ma:internalName="TaxCatchAll" ma:showField="CatchAllData" ma:web="91b02e5f-9a1c-4a8d-b03e-96aa68b207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28f39ad-81e7-4f54-8c90-bf71e0a0cae3" xsi:nil="true"/>
    <lcf76f155ced4ddcb4097134ff3c332f xmlns="055b234a-d41c-49d5-8233-612d35634e1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07EE079-DBAF-40D3-878E-C82317340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5b234a-d41c-49d5-8233-612d35634e14"/>
    <ds:schemaRef ds:uri="91b02e5f-9a1c-4a8d-b03e-96aa68b207fe"/>
    <ds:schemaRef ds:uri="728f39ad-81e7-4f54-8c90-bf71e0a0ca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E2CA86-474F-4650-9408-07F78BA2A0B3}">
  <ds:schemaRefs>
    <ds:schemaRef ds:uri="http://schemas.microsoft.com/sharepoint/v3/contenttype/forms"/>
  </ds:schemaRefs>
</ds:datastoreItem>
</file>

<file path=customXml/itemProps3.xml><?xml version="1.0" encoding="utf-8"?>
<ds:datastoreItem xmlns:ds="http://schemas.openxmlformats.org/officeDocument/2006/customXml" ds:itemID="{E651CFB8-2BE6-4B42-970E-29B2C4B6BCC1}">
  <ds:schemaRefs>
    <ds:schemaRef ds:uri="http://schemas.microsoft.com/office/2006/metadata/properties"/>
    <ds:schemaRef ds:uri="http://schemas.microsoft.com/office/infopath/2007/PartnerControls"/>
    <ds:schemaRef ds:uri="728f39ad-81e7-4f54-8c90-bf71e0a0cae3"/>
    <ds:schemaRef ds:uri="055b234a-d41c-49d5-8233-612d35634e14"/>
  </ds:schemaRefs>
</ds:datastoreItem>
</file>

<file path=docProps/app.xml><?xml version="1.0" encoding="utf-8"?>
<Properties xmlns="http://schemas.openxmlformats.org/officeDocument/2006/extended-properties" xmlns:vt="http://schemas.openxmlformats.org/officeDocument/2006/docPropsVTypes">
  <TotalTime>4154</TotalTime>
  <Words>6543</Words>
  <Application>Microsoft Office PowerPoint</Application>
  <PresentationFormat>Widescreen</PresentationFormat>
  <Paragraphs>1462</Paragraphs>
  <Slides>56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Aptos</vt:lpstr>
      <vt:lpstr>Arial</vt:lpstr>
      <vt:lpstr>Calibri</vt:lpstr>
      <vt:lpstr>Century Gothic</vt:lpstr>
      <vt:lpstr>Courier New</vt:lpstr>
      <vt:lpstr>Symbol</vt:lpstr>
      <vt:lpstr>System Font Regular</vt:lpstr>
      <vt:lpstr>Office Theme</vt:lpstr>
      <vt:lpstr>Steering Committee Presentation</vt:lpstr>
      <vt:lpstr>Meeting Agenda</vt:lpstr>
      <vt:lpstr>Background and Definition of a Regulatory Sandbox</vt:lpstr>
      <vt:lpstr>WC-UAV Sandbox Initiative Objectives</vt:lpstr>
      <vt:lpstr>Business Case objectives</vt:lpstr>
      <vt:lpstr>2024 - 2025 WCP Drone Sandbox Phased Approach</vt:lpstr>
      <vt:lpstr>2024 - 2025 WC Drone Sandbox Timelines</vt:lpstr>
      <vt:lpstr>Location Selection Criteria</vt:lpstr>
      <vt:lpstr>Process to Develop High-Level Site Selection Criteria</vt:lpstr>
      <vt:lpstr>High-Level Weighted Site Selection Criteria</vt:lpstr>
      <vt:lpstr>Development of sub-criteria – 1 to 3</vt:lpstr>
      <vt:lpstr>Development of sub-criteria 4 - 6</vt:lpstr>
      <vt:lpstr>Development of sub-criteria 7 - 10</vt:lpstr>
      <vt:lpstr>5 Selected sites for evaluation</vt:lpstr>
      <vt:lpstr>High-level site-specific analysis</vt:lpstr>
      <vt:lpstr>6 Selected locations and scoring</vt:lpstr>
      <vt:lpstr>WC Province GIS map with sandbox locations</vt:lpstr>
      <vt:lpstr>Scoring and weighting methodology</vt:lpstr>
      <vt:lpstr>Review of Saldanha</vt:lpstr>
      <vt:lpstr>Review of Atlantis</vt:lpstr>
      <vt:lpstr>Review of Stellenbosch</vt:lpstr>
      <vt:lpstr>Review of George (SE of Oudtshoorn)</vt:lpstr>
      <vt:lpstr>Review of Karoo – Beaufort West</vt:lpstr>
      <vt:lpstr>Review of Karoo – Prince Albert</vt:lpstr>
      <vt:lpstr>Summary 6 Site Locations </vt:lpstr>
      <vt:lpstr>Initial Institutional Arrangements</vt:lpstr>
      <vt:lpstr>PowerPoint Presentation</vt:lpstr>
      <vt:lpstr>Five Operating Models International Case Study Insights</vt:lpstr>
      <vt:lpstr>PowerPoint Presentation</vt:lpstr>
      <vt:lpstr>Institutional Arrangements</vt:lpstr>
      <vt:lpstr>Operational Model &amp; Concepts of Operations</vt:lpstr>
      <vt:lpstr>Implementation Model  Daily Management &amp; Stakeholder Engagement</vt:lpstr>
      <vt:lpstr>PowerPoint Presentation</vt:lpstr>
      <vt:lpstr>Implementation Model  Commercial Growth &amp; Industry Needs</vt:lpstr>
      <vt:lpstr>PowerPoint Presentation</vt:lpstr>
      <vt:lpstr>Implementation Model Phased Evolution</vt:lpstr>
      <vt:lpstr>Initial Regulation Sandbox Approval Process</vt:lpstr>
      <vt:lpstr>PowerPoint Presentation</vt:lpstr>
      <vt:lpstr>PowerPoint Presentation</vt:lpstr>
      <vt:lpstr>PowerPoint Presentation</vt:lpstr>
      <vt:lpstr>PowerPoint Presentation</vt:lpstr>
      <vt:lpstr>PowerPoint Presentation</vt:lpstr>
      <vt:lpstr>6 Key Steps for a Successful  WC Regulatory Sandbox</vt:lpstr>
      <vt:lpstr>PowerPoint Presentation</vt:lpstr>
      <vt:lpstr>PowerPoint Presentation</vt:lpstr>
      <vt:lpstr>PowerPoint Presentation</vt:lpstr>
      <vt:lpstr>PowerPoint Presentation</vt:lpstr>
      <vt:lpstr>PowerPoint Presentation</vt:lpstr>
      <vt:lpstr>PowerPoint Presentation</vt:lpstr>
      <vt:lpstr>Next Steps and Suggested RACI Matrix </vt:lpstr>
      <vt:lpstr>Initial Financial Models for a Minimum Viable Sandbox</vt:lpstr>
      <vt:lpstr>Initial financial model approach</vt:lpstr>
      <vt:lpstr>Financial products available in business cycle</vt:lpstr>
      <vt:lpstr>Financial cycle of a business</vt:lpstr>
      <vt:lpstr>Financial model framework: Costs</vt:lpstr>
      <vt:lpstr>Financial model framework: Revenue and broader socio-economic 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 Plan</dc:title>
  <dc:creator>Microsoft Office User</dc:creator>
  <cp:lastModifiedBy>Shaheed Ederies</cp:lastModifiedBy>
  <cp:revision>156</cp:revision>
  <dcterms:created xsi:type="dcterms:W3CDTF">2025-01-19T10:46:49Z</dcterms:created>
  <dcterms:modified xsi:type="dcterms:W3CDTF">2025-07-28T15:05:43Z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0x010100422E7A301BFAEF4A9B86D41D247E12DF</vt:lpwstr>
  </property>
  <property fmtid="{D5CDD505-2E9C-101B-9397-08002B2CF9AE}" pid="3" name="MediaServiceImageTags">
    <vt:lpwstr/>
  </property>
</Properties>
</file>