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86" r:id="rId5"/>
  </p:sldMasterIdLst>
  <p:notesMasterIdLst>
    <p:notesMasterId r:id="rId58"/>
  </p:notesMasterIdLst>
  <p:sldIdLst>
    <p:sldId id="2147473371" r:id="rId6"/>
    <p:sldId id="2147473372" r:id="rId7"/>
    <p:sldId id="2147470947" r:id="rId8"/>
    <p:sldId id="2147470952" r:id="rId9"/>
    <p:sldId id="2147473388" r:id="rId10"/>
    <p:sldId id="2147473453" r:id="rId11"/>
    <p:sldId id="2147473454" r:id="rId12"/>
    <p:sldId id="2147473390" r:id="rId13"/>
    <p:sldId id="2147473414" r:id="rId14"/>
    <p:sldId id="2147473415" r:id="rId15"/>
    <p:sldId id="2147473416" r:id="rId16"/>
    <p:sldId id="2147473417" r:id="rId17"/>
    <p:sldId id="2147473418" r:id="rId18"/>
    <p:sldId id="2147473455" r:id="rId19"/>
    <p:sldId id="2147473425" r:id="rId20"/>
    <p:sldId id="2147473426" r:id="rId21"/>
    <p:sldId id="2147473427" r:id="rId22"/>
    <p:sldId id="2147473428" r:id="rId23"/>
    <p:sldId id="2147473419" r:id="rId24"/>
    <p:sldId id="2147473456" r:id="rId25"/>
    <p:sldId id="2147473429" r:id="rId26"/>
    <p:sldId id="2147473430" r:id="rId27"/>
    <p:sldId id="2147473431" r:id="rId28"/>
    <p:sldId id="2147473432" r:id="rId29"/>
    <p:sldId id="2147473420" r:id="rId30"/>
    <p:sldId id="2147473457" r:id="rId31"/>
    <p:sldId id="2147473433" r:id="rId32"/>
    <p:sldId id="2147473434" r:id="rId33"/>
    <p:sldId id="2147473435" r:id="rId34"/>
    <p:sldId id="2147473436" r:id="rId35"/>
    <p:sldId id="2147473421" r:id="rId36"/>
    <p:sldId id="2147473458" r:id="rId37"/>
    <p:sldId id="2147473437" r:id="rId38"/>
    <p:sldId id="2147473438" r:id="rId39"/>
    <p:sldId id="2147473439" r:id="rId40"/>
    <p:sldId id="2147473440" r:id="rId41"/>
    <p:sldId id="2147473424" r:id="rId42"/>
    <p:sldId id="2147473461" r:id="rId43"/>
    <p:sldId id="2147473449" r:id="rId44"/>
    <p:sldId id="2147473450" r:id="rId45"/>
    <p:sldId id="2147473451" r:id="rId46"/>
    <p:sldId id="2147473452" r:id="rId47"/>
    <p:sldId id="2147473462" r:id="rId48"/>
    <p:sldId id="1527" r:id="rId49"/>
    <p:sldId id="2147473463" r:id="rId50"/>
    <p:sldId id="2147473467" r:id="rId51"/>
    <p:sldId id="2147473468" r:id="rId52"/>
    <p:sldId id="2147473469" r:id="rId53"/>
    <p:sldId id="2147473470" r:id="rId54"/>
    <p:sldId id="2147473465" r:id="rId55"/>
    <p:sldId id="2147473464" r:id="rId56"/>
    <p:sldId id="214747337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AA8616-9101-5C35-BFCB-AC05A32D1BA0}" name="Taryn Hector" initials="TH" userId="S::tarynh@pegasys.co.za::7d06464d-d2a6-4aad-a84c-2d53bb9b7954" providerId="AD"/>
  <p188:author id="{E68DBF29-173B-1EE4-E980-EBF86C79181A}" name="Editor" initials="EDT" userId="Editor" providerId="None"/>
  <p188:author id="{22BA7838-15D2-623F-C0C0-E8B49FE28C55}" name="Nahungu Lionjanga" initials="" userId="S::nahungu@pegasys.co.za::1cb733ee-664e-486f-b540-e1a241ef3ff2" providerId="AD"/>
  <p188:author id="{345E7745-06E3-0027-1611-B8F97AE1B31A}" name="Luke van Wyk" initials="Lv" userId="S::LukeV@pegasys.co.za::06278690-b468-4914-b74a-ccbf2534514d" providerId="AD"/>
  <p188:author id="{595DA65C-C4A7-4D20-9629-A39C73D9153B}" name="Philip Krause" initials="PK" userId="S::philip@pegasys.co.za::80c8870d-e946-4b9d-b548-622d1d46f799" providerId="AD"/>
  <p188:author id="{CBFBA85F-F734-5C82-977B-3BEBF3FB9F7D}" name="Peter Grey" initials="PG" userId="S::peterg@pegasys.co.za::6e509fac-93dc-46c5-847f-caa773d4756d" providerId="AD"/>
  <p188:author id="{4974577A-30C6-8631-F773-6F96E2A19E9E}" name="Mayibuye Matthew Magwaza" initials="" userId="S::mayibuye@pegasys.co.za::7087802b-d6e1-4b87-b4d3-8c517185d649" providerId="AD"/>
  <p188:author id="{D9DC2D83-3C20-91CA-89A8-2C05434A324C}" name="Review" initials="R" userId="Review" providerId="None"/>
  <p188:author id="{9C7D5490-676C-200D-048E-B4FED08BAFA0}" name="Arushka Seeliger" initials="AS" userId="S::arushkas@pegasys.co.za::1c1fc2e3-c60c-4e85-a4fa-88773edcafb5" providerId="AD"/>
  <p188:author id="{7E7C81A6-C6DA-363C-4D7C-E9725B5A3F6A}" name="Elizabeth Hastings" initials="" userId="S::Elizabeth@pegasys.co.za::51850076-31c0-4f62-bf5d-6acee36528a5" providerId="AD"/>
  <p188:author id="{DE6CFEAC-8205-2574-E03E-96DE292C865C}" name="Lana Douman" initials="LD" userId="S::lana@pegasys.co.za::d71615c2-dc5e-4918-bf1a-7e83c2a05f42" providerId="AD"/>
  <p188:author id="{04E377B4-A3E9-7498-720C-718DD75EF1EA}" name="Peter Koch" initials="PK" userId="S::peter@pegasys.co.za::e8de9988-1d7b-4839-b559-a2ff8f947593" providerId="AD"/>
  <p188:author id="{A19DD8BA-A49B-05F5-5E4C-A303B6AC3601}" name="Megan Weber" initials="" userId="S::MeganW@pegasys.co.za::7348d1c5-1abc-449d-81f7-df47ca15ad91" providerId="AD"/>
  <p188:author id="{CEE652CB-B465-D59B-DBC3-C35285A72D50}" name="Ahmed Mulla" initials="AM" userId="S::ahmed@pegasys.co.za::8ca3b9c1-71fc-4c7b-8b4f-01aadc68f512" providerId="AD"/>
  <p188:author id="{CDE184CB-C677-3182-6E36-A7B7F052B577}" name="Lana Douman " initials="LD" userId="Lana Douman " providerId="None"/>
  <p188:author id="{228FFAD1-8AC8-999D-419C-B521C913B2DA}" name="Selokwane Morake" initials="" userId="S::Selokwane@pegasys.co.za::7b8160b4-9caf-46da-aac6-5ea13a4b0aaa" providerId="AD"/>
  <p188:author id="{398896D6-9790-F7E5-1191-A84D70C2AB50}" name="Selokwane Morake" initials="SM" userId="Selokwane Morake" providerId="None"/>
  <p188:author id="{DFCED9E0-E994-DE96-28AD-E43A7F0D8419}" name="Arushka Seeliger" initials="AS" userId="S::ArushkaS@pegasys.co.za::1c1fc2e3-c60c-4e85-a4fa-88773edcafb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84"/>
    <a:srgbClr val="15B55D"/>
    <a:srgbClr val="75C8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D067A-C8C2-4521-8893-2AB77CAD83B3}" type="datetimeFigureOut">
              <a:rPr lang="en-ZA" smtClean="0"/>
              <a:t>2025/11/20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924261-7F74-406E-AE66-9A67B3B07E42}" type="slidenum">
              <a:rPr lang="en-ZA" smtClean="0"/>
              <a:t>‹#›</a:t>
            </a:fld>
            <a:endParaRPr lang="en-ZA"/>
          </a:p>
        </p:txBody>
      </p:sp>
    </p:spTree>
    <p:extLst>
      <p:ext uri="{BB962C8B-B14F-4D97-AF65-F5344CB8AC3E}">
        <p14:creationId xmlns:p14="http://schemas.microsoft.com/office/powerpoint/2010/main" val="1993375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121DC-9094-A8C3-C7CF-A44F54964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59A02-52C6-B64F-1F45-B8E289385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806B6-BEF5-23B8-84FC-65DB2D6C75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433972-9BE4-8DE0-1D2F-AA969301F2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25923F-580B-A047-9C0E-6EE78A3965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064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B7C69-9FAB-1280-2D88-CF8A7D855C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84A54-96B3-C7BF-7337-2DAD041FE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754F62-B9E6-C4FF-4D34-0078662172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F399DC-F9AC-03EF-46CA-509C95A15A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25923F-580B-A047-9C0E-6EE78A3965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905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2924261-7F74-406E-AE66-9A67B3B07E42}" type="slidenum">
              <a:rPr lang="en-ZA" smtClean="0"/>
              <a:t>20</a:t>
            </a:fld>
            <a:endParaRPr lang="en-ZA"/>
          </a:p>
        </p:txBody>
      </p:sp>
    </p:spTree>
    <p:extLst>
      <p:ext uri="{BB962C8B-B14F-4D97-AF65-F5344CB8AC3E}">
        <p14:creationId xmlns:p14="http://schemas.microsoft.com/office/powerpoint/2010/main" val="2454306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9A01A-2C63-0AC4-3E0F-FBF413352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382AD-F566-5EE4-59CF-9FC803730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015E28-A22C-7523-9755-072176122668}"/>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36BA7734-1477-61E3-E04A-2D832EDF900C}"/>
              </a:ext>
            </a:extLst>
          </p:cNvPr>
          <p:cNvSpPr>
            <a:spLocks noGrp="1"/>
          </p:cNvSpPr>
          <p:nvPr>
            <p:ph type="sldNum" sz="quarter" idx="5"/>
          </p:nvPr>
        </p:nvSpPr>
        <p:spPr/>
        <p:txBody>
          <a:bodyPr/>
          <a:lstStyle/>
          <a:p>
            <a:fld id="{B2924261-7F74-406E-AE66-9A67B3B07E42}" type="slidenum">
              <a:rPr lang="en-ZA" smtClean="0"/>
              <a:t>32</a:t>
            </a:fld>
            <a:endParaRPr lang="en-ZA"/>
          </a:p>
        </p:txBody>
      </p:sp>
    </p:spTree>
    <p:extLst>
      <p:ext uri="{BB962C8B-B14F-4D97-AF65-F5344CB8AC3E}">
        <p14:creationId xmlns:p14="http://schemas.microsoft.com/office/powerpoint/2010/main" val="2889542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F96B3-A089-C55B-CF95-0B3AEBE28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63D6F-CA4D-17E8-C92B-F95A460E58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26DE7-DBDD-5076-98BD-52F677CCE2FB}"/>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CADE9B4E-7221-5C19-B31E-52A93C1D4501}"/>
              </a:ext>
            </a:extLst>
          </p:cNvPr>
          <p:cNvSpPr>
            <a:spLocks noGrp="1"/>
          </p:cNvSpPr>
          <p:nvPr>
            <p:ph type="sldNum" sz="quarter" idx="5"/>
          </p:nvPr>
        </p:nvSpPr>
        <p:spPr/>
        <p:txBody>
          <a:bodyPr/>
          <a:lstStyle/>
          <a:p>
            <a:fld id="{B2924261-7F74-406E-AE66-9A67B3B07E42}" type="slidenum">
              <a:rPr lang="en-ZA" smtClean="0"/>
              <a:t>38</a:t>
            </a:fld>
            <a:endParaRPr lang="en-ZA"/>
          </a:p>
        </p:txBody>
      </p:sp>
    </p:spTree>
    <p:extLst>
      <p:ext uri="{BB962C8B-B14F-4D97-AF65-F5344CB8AC3E}">
        <p14:creationId xmlns:p14="http://schemas.microsoft.com/office/powerpoint/2010/main" val="603236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oleObject" Target="../embeddings/oleObject2.bin"/></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tags" Target="../tags/tag1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ck Slide &quot;Thank You&quot;">
    <p:bg>
      <p:bgPr>
        <a:solidFill>
          <a:srgbClr val="001484"/>
        </a:solidFill>
        <a:effectLst/>
      </p:bgPr>
    </p:bg>
    <p:spTree>
      <p:nvGrpSpPr>
        <p:cNvPr id="1" name=""/>
        <p:cNvGrpSpPr/>
        <p:nvPr/>
      </p:nvGrpSpPr>
      <p:grpSpPr>
        <a:xfrm>
          <a:off x="0" y="0"/>
          <a:ext cx="0" cy="0"/>
          <a:chOff x="0" y="0"/>
          <a:chExt cx="0" cy="0"/>
        </a:xfrm>
      </p:grpSpPr>
      <p:sp>
        <p:nvSpPr>
          <p:cNvPr id="9" name="Title 1"/>
          <p:cNvSpPr txBox="1">
            <a:spLocks/>
          </p:cNvSpPr>
          <p:nvPr userDrawn="1"/>
        </p:nvSpPr>
        <p:spPr>
          <a:xfrm>
            <a:off x="2351584" y="3861049"/>
            <a:ext cx="9601067" cy="1083419"/>
          </a:xfrm>
          <a:prstGeom prst="rect">
            <a:avLst/>
          </a:prstGeom>
        </p:spPr>
        <p:txBody>
          <a:bodyPr wrap="none"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Aft>
                <a:spcPts val="2400"/>
              </a:spcAft>
            </a:pPr>
            <a:r>
              <a:rPr lang="en-US" sz="3200">
                <a:solidFill>
                  <a:prstClr val="white"/>
                </a:solidFill>
                <a:cs typeface="Century Gothic"/>
              </a:rPr>
              <a:t>Thank you</a:t>
            </a:r>
          </a:p>
        </p:txBody>
      </p:sp>
      <p:pic>
        <p:nvPicPr>
          <p:cNvPr id="4" name="Picture 3" descr="Shape, rectangle&#10;&#10;Description automatically generated">
            <a:extLst>
              <a:ext uri="{FF2B5EF4-FFF2-40B4-BE49-F238E27FC236}">
                <a16:creationId xmlns:a16="http://schemas.microsoft.com/office/drawing/2014/main" id="{964789CB-CD92-405B-9055-78FC1169E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700" y="3364896"/>
            <a:ext cx="11798299" cy="64104"/>
          </a:xfrm>
          <a:prstGeom prst="rect">
            <a:avLst/>
          </a:prstGeom>
        </p:spPr>
      </p:pic>
    </p:spTree>
    <p:extLst>
      <p:ext uri="{BB962C8B-B14F-4D97-AF65-F5344CB8AC3E}">
        <p14:creationId xmlns:p14="http://schemas.microsoft.com/office/powerpoint/2010/main" val="3904491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7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00148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3392" y="3429001"/>
            <a:ext cx="10945216" cy="1008113"/>
          </a:xfrm>
          <a:noFill/>
          <a:extLst>
            <a:ext uri="{909E8E84-426E-40DD-AFC4-6F175D3DCCD1}">
              <a14:hiddenFill xmlns:a14="http://schemas.microsoft.com/office/drawing/2010/main">
                <a:solidFill>
                  <a:srgbClr val="00329B"/>
                </a:solidFill>
              </a14:hiddenFill>
            </a:ext>
          </a:extLst>
        </p:spPr>
        <p:txBody>
          <a:bodyPr lIns="72000" tIns="0" rIns="72000" bIns="0" anchor="b">
            <a:normAutofit/>
          </a:bodyPr>
          <a:lstStyle>
            <a:lvl1pPr algn="r">
              <a:spcBef>
                <a:spcPts val="300"/>
              </a:spcBef>
              <a:defRPr sz="2600" cap="all" baseline="0">
                <a:solidFill>
                  <a:schemeClr val="bg1"/>
                </a:solidFill>
                <a:latin typeface="Century Gothic" pitchFamily="34" charset="0"/>
              </a:defRPr>
            </a:lvl1pPr>
          </a:lstStyle>
          <a:p>
            <a:r>
              <a:rPr lang="en-US"/>
              <a:t>Click to edit Master title style</a:t>
            </a:r>
            <a:endParaRPr lang="en-ZA"/>
          </a:p>
        </p:txBody>
      </p:sp>
      <p:sp>
        <p:nvSpPr>
          <p:cNvPr id="10" name="Subtitle 2"/>
          <p:cNvSpPr>
            <a:spLocks noGrp="1"/>
          </p:cNvSpPr>
          <p:nvPr>
            <p:ph type="subTitle" idx="1"/>
          </p:nvPr>
        </p:nvSpPr>
        <p:spPr>
          <a:xfrm>
            <a:off x="623392" y="4532528"/>
            <a:ext cx="10945216" cy="508552"/>
          </a:xfrm>
        </p:spPr>
        <p:txBody>
          <a:bodyPr lIns="72000" tIns="0" rIns="72000" bIns="0" anchor="ct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15" name="Date Placeholder 11"/>
          <p:cNvSpPr>
            <a:spLocks noGrp="1"/>
          </p:cNvSpPr>
          <p:nvPr>
            <p:ph type="dt" sz="half" idx="2"/>
          </p:nvPr>
        </p:nvSpPr>
        <p:spPr>
          <a:xfrm>
            <a:off x="9552384" y="5398046"/>
            <a:ext cx="2016224" cy="365125"/>
          </a:xfrm>
          <a:prstGeom prst="rect">
            <a:avLst/>
          </a:prstGeom>
        </p:spPr>
        <p:txBody>
          <a:bodyPr vert="horz" lIns="91440" tIns="45720" rIns="91440" bIns="45720" rtlCol="0" anchor="ctr"/>
          <a:lstStyle>
            <a:lvl1pPr algn="r">
              <a:defRPr sz="1100">
                <a:solidFill>
                  <a:schemeClr val="bg1"/>
                </a:solidFill>
              </a:defRPr>
            </a:lvl1pPr>
          </a:lstStyle>
          <a:p>
            <a:endParaRPr lang="en-GB">
              <a:solidFill>
                <a:prstClr val="white"/>
              </a:solidFill>
            </a:endParaRPr>
          </a:p>
        </p:txBody>
      </p:sp>
      <p:sp>
        <p:nvSpPr>
          <p:cNvPr id="17" name="Text Placeholder 16"/>
          <p:cNvSpPr>
            <a:spLocks noGrp="1"/>
          </p:cNvSpPr>
          <p:nvPr>
            <p:ph type="body" sz="quarter" idx="10" hasCustomPrompt="1"/>
          </p:nvPr>
        </p:nvSpPr>
        <p:spPr>
          <a:xfrm>
            <a:off x="4847397" y="5398046"/>
            <a:ext cx="2112235" cy="365125"/>
          </a:xfrm>
        </p:spPr>
        <p:txBody>
          <a:bodyPr>
            <a:normAutofit/>
          </a:bodyPr>
          <a:lstStyle>
            <a:lvl1pPr algn="r">
              <a:defRPr sz="1100" b="0">
                <a:solidFill>
                  <a:schemeClr val="bg1"/>
                </a:solidFill>
              </a:defRPr>
            </a:lvl1pPr>
          </a:lstStyle>
          <a:p>
            <a:pPr lvl="0"/>
            <a:r>
              <a:rPr lang="en-US"/>
              <a:t>Location   |</a:t>
            </a:r>
            <a:endParaRPr lang="en-GB"/>
          </a:p>
        </p:txBody>
      </p:sp>
      <p:sp>
        <p:nvSpPr>
          <p:cNvPr id="18" name="Text Placeholder 16"/>
          <p:cNvSpPr>
            <a:spLocks noGrp="1"/>
          </p:cNvSpPr>
          <p:nvPr>
            <p:ph type="body" sz="quarter" idx="11" hasCustomPrompt="1"/>
          </p:nvPr>
        </p:nvSpPr>
        <p:spPr>
          <a:xfrm>
            <a:off x="6960096" y="5398046"/>
            <a:ext cx="2592288" cy="365125"/>
          </a:xfrm>
        </p:spPr>
        <p:txBody>
          <a:bodyPr>
            <a:normAutofit/>
          </a:bodyPr>
          <a:lstStyle>
            <a:lvl1pPr algn="r">
              <a:defRPr sz="1100" b="0" baseline="0">
                <a:solidFill>
                  <a:schemeClr val="bg1"/>
                </a:solidFill>
              </a:defRPr>
            </a:lvl1pPr>
          </a:lstStyle>
          <a:p>
            <a:pPr lvl="0"/>
            <a:r>
              <a:rPr lang="en-US"/>
              <a:t>Initial. Surname  |</a:t>
            </a:r>
            <a:endParaRPr lang="en-GB"/>
          </a:p>
        </p:txBody>
      </p:sp>
      <p:pic>
        <p:nvPicPr>
          <p:cNvPr id="6" name="Picture 5" descr="Shape, rectangle&#10;&#10;Description automatically generated">
            <a:extLst>
              <a:ext uri="{FF2B5EF4-FFF2-40B4-BE49-F238E27FC236}">
                <a16:creationId xmlns:a16="http://schemas.microsoft.com/office/drawing/2014/main" id="{8F4B28A5-175F-4616-AB3B-7AD74BC5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700190"/>
          </a:xfrm>
          <a:prstGeom prst="rect">
            <a:avLst/>
          </a:prstGeom>
        </p:spPr>
      </p:pic>
    </p:spTree>
    <p:extLst>
      <p:ext uri="{BB962C8B-B14F-4D97-AF65-F5344CB8AC3E}">
        <p14:creationId xmlns:p14="http://schemas.microsoft.com/office/powerpoint/2010/main" val="3310453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ex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0FA2E7B-76E9-FA49-AB76-ECB2C6CCD307}"/>
              </a:ext>
            </a:extLst>
          </p:cNvPr>
          <p:cNvSpPr/>
          <p:nvPr userDrawn="1"/>
        </p:nvSpPr>
        <p:spPr>
          <a:xfrm>
            <a:off x="0" y="6411753"/>
            <a:ext cx="12192000" cy="461115"/>
          </a:xfrm>
          <a:prstGeom prst="rect">
            <a:avLst/>
          </a:prstGeom>
          <a:solidFill>
            <a:schemeClr val="bg2">
              <a:lumMod val="20000"/>
              <a:lumOff val="80000"/>
              <a:alpha val="50000"/>
            </a:schemeClr>
          </a:solidFill>
        </p:spPr>
        <p:txBody>
          <a:bodyPr vert="horz" wrap="square" lIns="0" tIns="0" rIns="0" bIns="0" rtlCol="0" anchor="ctr">
            <a:noAutofit/>
          </a:bodyPr>
          <a:lstStyle/>
          <a:p>
            <a:pPr marL="228594" indent="-228594" algn="ctr">
              <a:buFont typeface="Arial" panose="020B0604020202020204" pitchFamily="34" charset="0"/>
              <a:buChar char="•"/>
            </a:pPr>
            <a:endParaRPr lang="en-US" sz="1600" b="0" i="0" err="1">
              <a:solidFill>
                <a:schemeClr val="accent3"/>
              </a:solidFill>
              <a:latin typeface="Quire Sans" panose="020B0502040400020003" pitchFamily="34" charset="0"/>
              <a:cs typeface="Merriweather"/>
            </a:endParaRPr>
          </a:p>
        </p:txBody>
      </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262479"/>
              </p:ext>
            </p:extLst>
          </p:nvPr>
        </p:nvGraphicFramePr>
        <p:xfrm>
          <a:off x="2119" y="2121"/>
          <a:ext cx="2116" cy="2116"/>
        </p:xfrm>
        <a:graphic>
          <a:graphicData uri="http://schemas.openxmlformats.org/presentationml/2006/ole">
            <mc:AlternateContent xmlns:mc="http://schemas.openxmlformats.org/markup-compatibility/2006">
              <mc:Choice xmlns:v="urn:schemas-microsoft-com:vml" Requires="v">
                <p:oleObj spid="_x0000_s2051" name="think-cell Slide" r:id="rId4" imgW="384" imgH="384" progId="TCLayout.ActiveDocument.1">
                  <p:embed/>
                </p:oleObj>
              </mc:Choice>
              <mc:Fallback>
                <p:oleObj name="think-cell Slide" r:id="rId4" imgW="384" imgH="384" progId="TCLayout.ActiveDocument.1">
                  <p:embed/>
                  <p:pic>
                    <p:nvPicPr>
                      <p:cNvPr id="2" name="Object 1" hidden="1"/>
                      <p:cNvPicPr/>
                      <p:nvPr/>
                    </p:nvPicPr>
                    <p:blipFill>
                      <a:blip r:embed="rId5"/>
                      <a:stretch>
                        <a:fillRect/>
                      </a:stretch>
                    </p:blipFill>
                    <p:spPr>
                      <a:xfrm>
                        <a:off x="2119" y="2121"/>
                        <a:ext cx="2116" cy="2116"/>
                      </a:xfrm>
                      <a:prstGeom prst="rect">
                        <a:avLst/>
                      </a:prstGeom>
                    </p:spPr>
                  </p:pic>
                </p:oleObj>
              </mc:Fallback>
            </mc:AlternateContent>
          </a:graphicData>
        </a:graphic>
      </p:graphicFrame>
      <p:sp>
        <p:nvSpPr>
          <p:cNvPr id="11" name="Text Placeholder 2"/>
          <p:cNvSpPr>
            <a:spLocks noGrp="1"/>
          </p:cNvSpPr>
          <p:nvPr>
            <p:ph idx="1"/>
          </p:nvPr>
        </p:nvSpPr>
        <p:spPr>
          <a:xfrm>
            <a:off x="336000" y="1138137"/>
            <a:ext cx="11532704" cy="5026979"/>
          </a:xfrm>
          <a:prstGeom prst="rect">
            <a:avLst/>
          </a:prstGeom>
        </p:spPr>
        <p:txBody>
          <a:bodyPr vert="horz" wrap="square" lIns="0" tIns="0" rIns="0" bIns="0" rtlCol="0">
            <a:noAutofit/>
          </a:bodyPr>
          <a:lstStyle>
            <a:lvl1pPr>
              <a:defRPr lang="en-GB" dirty="0" smtClean="0">
                <a:solidFill>
                  <a:schemeClr val="tx1"/>
                </a:solidFill>
              </a:defRPr>
            </a:lvl1pPr>
            <a:lvl2pPr>
              <a:defRPr>
                <a:solidFill>
                  <a:schemeClr val="tx1"/>
                </a:solidFill>
              </a:defRPr>
            </a:lvl2pPr>
            <a:lvl3pPr>
              <a:defRPr lang="en-GB" dirty="0">
                <a:solidFill>
                  <a:schemeClr val="tx1"/>
                </a:solidFill>
              </a:defRPr>
            </a:lvl3pPr>
            <a:lvl4pPr>
              <a:defRPr>
                <a:solidFill>
                  <a:schemeClr val="tx1"/>
                </a:solidFill>
              </a:defRPr>
            </a:lvl4pPr>
            <a:lvl5pPr>
              <a:defRPr b="0" i="0">
                <a:solidFill>
                  <a:schemeClr val="tx1"/>
                </a:solidFill>
                <a:latin typeface="Quire Sans" panose="020B05020404000200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11">
            <a:extLst>
              <a:ext uri="{FF2B5EF4-FFF2-40B4-BE49-F238E27FC236}">
                <a16:creationId xmlns:a16="http://schemas.microsoft.com/office/drawing/2014/main" id="{054D55E9-DF06-574D-B5D5-6995FE10F670}"/>
              </a:ext>
            </a:extLst>
          </p:cNvPr>
          <p:cNvSpPr>
            <a:spLocks noGrp="1"/>
          </p:cNvSpPr>
          <p:nvPr>
            <p:ph sz="quarter" idx="29" hasCustomPrompt="1"/>
          </p:nvPr>
        </p:nvSpPr>
        <p:spPr>
          <a:xfrm>
            <a:off x="887365" y="6481908"/>
            <a:ext cx="9239212" cy="309618"/>
          </a:xfrm>
        </p:spPr>
        <p:txBody>
          <a:bodyPr wrap="square" anchor="ctr">
            <a:spAutoFit/>
          </a:bodyPr>
          <a:lstStyle>
            <a:lvl1pPr marL="114297" indent="-114297">
              <a:buNone/>
              <a:defRPr sz="1067" b="0" baseline="0">
                <a:solidFill>
                  <a:schemeClr val="tx1"/>
                </a:solidFill>
                <a:latin typeface="Franklin Gothic Book" panose="020B0503020102020204" pitchFamily="34" charset="0"/>
              </a:defRPr>
            </a:lvl1pPr>
          </a:lstStyle>
          <a:p>
            <a:pPr lvl="0"/>
            <a:r>
              <a:rPr lang="en-US"/>
              <a:t>Click to add footnote</a:t>
            </a:r>
          </a:p>
        </p:txBody>
      </p:sp>
      <p:sp>
        <p:nvSpPr>
          <p:cNvPr id="13" name="TextBox 12">
            <a:extLst>
              <a:ext uri="{FF2B5EF4-FFF2-40B4-BE49-F238E27FC236}">
                <a16:creationId xmlns:a16="http://schemas.microsoft.com/office/drawing/2014/main" id="{3CBD19DC-BDEF-8C4A-A81D-F5C475C35837}"/>
              </a:ext>
            </a:extLst>
          </p:cNvPr>
          <p:cNvSpPr txBox="1"/>
          <p:nvPr userDrawn="1"/>
        </p:nvSpPr>
        <p:spPr>
          <a:xfrm>
            <a:off x="343507" y="6564890"/>
            <a:ext cx="134652" cy="164212"/>
          </a:xfrm>
          <a:prstGeom prst="rect">
            <a:avLst/>
          </a:prstGeom>
          <a:noFill/>
        </p:spPr>
        <p:txBody>
          <a:bodyPr wrap="none" lIns="0" tIns="0" rIns="0" bIns="0" rtlCol="0">
            <a:sp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fld id="{91AF2B4D-6B12-4EDF-87BB-2B55CECB6611}" type="slidenum">
              <a:rPr lang="en-US" sz="1067" b="0" i="0" smtClean="0">
                <a:solidFill>
                  <a:schemeClr val="tx1"/>
                </a:solidFill>
                <a:latin typeface="Franklin Gothic Medium" panose="020B0603020102020204" pitchFamily="34" charset="0"/>
              </a:rPr>
              <a:pPr marL="0" marR="0" lvl="0" indent="0" algn="r" defTabSz="609585" rtl="0" eaLnBrk="1" fontAlgn="auto" latinLnBrk="0" hangingPunct="1">
                <a:lnSpc>
                  <a:spcPct val="100000"/>
                </a:lnSpc>
                <a:spcBef>
                  <a:spcPts val="0"/>
                </a:spcBef>
                <a:spcAft>
                  <a:spcPts val="0"/>
                </a:spcAft>
                <a:buClrTx/>
                <a:buSzTx/>
                <a:buFontTx/>
                <a:buNone/>
                <a:tabLst/>
                <a:defRPr/>
              </a:pPr>
              <a:t>‹#›</a:t>
            </a:fld>
            <a:endParaRPr lang="en-US" sz="1067" b="0" i="0">
              <a:solidFill>
                <a:schemeClr val="tx1"/>
              </a:solidFill>
              <a:latin typeface="Franklin Gothic Medium" panose="020B0603020102020204" pitchFamily="34" charset="0"/>
            </a:endParaRPr>
          </a:p>
        </p:txBody>
      </p:sp>
      <p:sp>
        <p:nvSpPr>
          <p:cNvPr id="15" name="Title 1">
            <a:extLst>
              <a:ext uri="{FF2B5EF4-FFF2-40B4-BE49-F238E27FC236}">
                <a16:creationId xmlns:a16="http://schemas.microsoft.com/office/drawing/2014/main" id="{6D916C1C-27EB-9842-A92B-3401C1B1CFF5}"/>
              </a:ext>
            </a:extLst>
          </p:cNvPr>
          <p:cNvSpPr>
            <a:spLocks noGrp="1"/>
          </p:cNvSpPr>
          <p:nvPr>
            <p:ph type="ctrTitle" hasCustomPrompt="1"/>
          </p:nvPr>
        </p:nvSpPr>
        <p:spPr>
          <a:xfrm>
            <a:off x="310335" y="250687"/>
            <a:ext cx="11546757" cy="451405"/>
          </a:xfrm>
          <a:prstGeom prst="rect">
            <a:avLst/>
          </a:prstGeom>
        </p:spPr>
        <p:txBody>
          <a:bodyPr vert="horz" wrap="square" lIns="0" tIns="0" rIns="0" bIns="0" rtlCol="0" anchor="t">
            <a:spAutoFit/>
          </a:bodyPr>
          <a:lstStyle>
            <a:lvl1pPr>
              <a:defRPr lang="en-US" sz="2933" b="1" i="0" dirty="0">
                <a:solidFill>
                  <a:schemeClr val="tx1"/>
                </a:solidFill>
                <a:latin typeface="Quire Sans" panose="020B0502040400020003" pitchFamily="34" charset="0"/>
                <a:cs typeface="Quire Sans" panose="020B0502040400020003" pitchFamily="34" charset="0"/>
              </a:defRPr>
            </a:lvl1pPr>
          </a:lstStyle>
          <a:p>
            <a:pPr lvl="0"/>
            <a:r>
              <a:rPr lang="en-US"/>
              <a:t>Click to add Title</a:t>
            </a:r>
          </a:p>
        </p:txBody>
      </p:sp>
      <p:pic>
        <p:nvPicPr>
          <p:cNvPr id="16" name="Picture 15">
            <a:extLst>
              <a:ext uri="{FF2B5EF4-FFF2-40B4-BE49-F238E27FC236}">
                <a16:creationId xmlns:a16="http://schemas.microsoft.com/office/drawing/2014/main" id="{90059FB7-5AAE-A34A-A968-2EA91E0EF25E}"/>
              </a:ext>
            </a:extLst>
          </p:cNvPr>
          <p:cNvPicPr>
            <a:picLocks noChangeAspect="1"/>
          </p:cNvPicPr>
          <p:nvPr userDrawn="1"/>
        </p:nvPicPr>
        <p:blipFill rotWithShape="1">
          <a:blip r:embed="rId6" cstate="email">
            <a:extLst>
              <a:ext uri="{28A0092B-C50C-407E-A947-70E740481C1C}">
                <a14:useLocalDpi xmlns:a14="http://schemas.microsoft.com/office/drawing/2010/main" val="0"/>
              </a:ext>
            </a:extLst>
          </a:blip>
          <a:srcRect t="625" b="20423"/>
          <a:stretch/>
        </p:blipFill>
        <p:spPr>
          <a:xfrm>
            <a:off x="10398528" y="6462037"/>
            <a:ext cx="1587541" cy="326400"/>
          </a:xfrm>
          <a:prstGeom prst="rect">
            <a:avLst/>
          </a:prstGeom>
        </p:spPr>
      </p:pic>
      <p:cxnSp>
        <p:nvCxnSpPr>
          <p:cNvPr id="9" name="Straight Connector 8">
            <a:extLst>
              <a:ext uri="{FF2B5EF4-FFF2-40B4-BE49-F238E27FC236}">
                <a16:creationId xmlns:a16="http://schemas.microsoft.com/office/drawing/2014/main" id="{04CDF476-5118-1741-A960-5D20B476FFEF}"/>
              </a:ext>
            </a:extLst>
          </p:cNvPr>
          <p:cNvCxnSpPr>
            <a:cxnSpLocks/>
          </p:cNvCxnSpPr>
          <p:nvPr userDrawn="1"/>
        </p:nvCxnSpPr>
        <p:spPr>
          <a:xfrm>
            <a:off x="0" y="875421"/>
            <a:ext cx="12192000" cy="0"/>
          </a:xfrm>
          <a:prstGeom prst="line">
            <a:avLst/>
          </a:prstGeom>
          <a:ln w="1270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804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67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icture Layout 1">
    <p:spTree>
      <p:nvGrpSpPr>
        <p:cNvPr id="1" name=""/>
        <p:cNvGrpSpPr/>
        <p:nvPr/>
      </p:nvGrpSpPr>
      <p:grpSpPr>
        <a:xfrm>
          <a:off x="0" y="0"/>
          <a:ext cx="0" cy="0"/>
          <a:chOff x="0" y="0"/>
          <a:chExt cx="0" cy="0"/>
        </a:xfrm>
      </p:grpSpPr>
      <p:sp>
        <p:nvSpPr>
          <p:cNvPr id="2" name="Title 1"/>
          <p:cNvSpPr>
            <a:spLocks noGrp="1"/>
          </p:cNvSpPr>
          <p:nvPr>
            <p:ph type="title"/>
          </p:nvPr>
        </p:nvSpPr>
        <p:spPr>
          <a:xfrm>
            <a:off x="393701" y="180976"/>
            <a:ext cx="11462940" cy="559256"/>
          </a:xfrm>
        </p:spPr>
        <p:txBody>
          <a:bodyPr/>
          <a:lstStyle/>
          <a:p>
            <a:r>
              <a:rPr lang="en-US"/>
              <a:t>Click to edit Master title style</a:t>
            </a:r>
            <a:endParaRPr lang="en-ZA"/>
          </a:p>
        </p:txBody>
      </p:sp>
      <p:sp>
        <p:nvSpPr>
          <p:cNvPr id="10" name="Footer Placeholder 4"/>
          <p:cNvSpPr>
            <a:spLocks noGrp="1"/>
          </p:cNvSpPr>
          <p:nvPr>
            <p:ph type="ftr" sz="quarter" idx="3"/>
            <p:custDataLst>
              <p:tags r:id="rId1"/>
            </p:custDataLst>
          </p:nvPr>
        </p:nvSpPr>
        <p:spPr>
          <a:xfrm>
            <a:off x="5390774" y="6468150"/>
            <a:ext cx="5518097" cy="230832"/>
          </a:xfrm>
          <a:prstGeom prst="rect">
            <a:avLst/>
          </a:prstGeom>
        </p:spPr>
        <p:txBody>
          <a:bodyPr vert="horz" lIns="0" tIns="72000" rIns="72000" bIns="0" rtlCol="0" anchor="b"/>
          <a:lstStyle>
            <a:lvl1pPr algn="l">
              <a:defRPr sz="800">
                <a:solidFill>
                  <a:schemeClr val="accent3"/>
                </a:solidFill>
              </a:defRPr>
            </a:lvl1pPr>
          </a:lstStyle>
          <a:p>
            <a:endParaRPr lang="en-GB">
              <a:solidFill>
                <a:srgbClr val="998F86"/>
              </a:solidFill>
            </a:endParaRPr>
          </a:p>
        </p:txBody>
      </p:sp>
      <p:sp>
        <p:nvSpPr>
          <p:cNvPr id="4" name="Picture Placeholder 3"/>
          <p:cNvSpPr>
            <a:spLocks noGrp="1"/>
          </p:cNvSpPr>
          <p:nvPr>
            <p:ph type="pic" sz="quarter" idx="14" hasCustomPrompt="1"/>
          </p:nvPr>
        </p:nvSpPr>
        <p:spPr>
          <a:xfrm>
            <a:off x="431801" y="1412775"/>
            <a:ext cx="3878097" cy="4680049"/>
          </a:xfrm>
          <a:prstGeom prst="round2DiagRect">
            <a:avLst/>
          </a:prstGeom>
        </p:spPr>
        <p:txBody>
          <a:bodyPr vert="horz" lIns="72000" tIns="72000" rIns="72000" bIns="72000" rtlCol="0">
            <a:normAutofit/>
          </a:bodyPr>
          <a:lstStyle>
            <a:lvl1pPr>
              <a:defRPr lang="en-GB" sz="1400"/>
            </a:lvl1pPr>
          </a:lstStyle>
          <a:p>
            <a:pPr lvl="0"/>
            <a:r>
              <a:rPr lang="en-GB"/>
              <a:t>Picture placeholder</a:t>
            </a:r>
          </a:p>
        </p:txBody>
      </p:sp>
      <p:sp>
        <p:nvSpPr>
          <p:cNvPr id="14" name="Text Placeholder 4"/>
          <p:cNvSpPr>
            <a:spLocks noGrp="1"/>
          </p:cNvSpPr>
          <p:nvPr>
            <p:ph type="body" sz="quarter" idx="15"/>
          </p:nvPr>
        </p:nvSpPr>
        <p:spPr>
          <a:xfrm>
            <a:off x="4597929" y="1412777"/>
            <a:ext cx="7296811" cy="4680049"/>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4"/>
          <p:cNvSpPr>
            <a:spLocks noGrp="1"/>
          </p:cNvSpPr>
          <p:nvPr>
            <p:ph type="body" sz="quarter" idx="13"/>
          </p:nvPr>
        </p:nvSpPr>
        <p:spPr>
          <a:xfrm>
            <a:off x="393701" y="1039979"/>
            <a:ext cx="11462940" cy="288925"/>
          </a:xfrm>
        </p:spPr>
        <p:txBody>
          <a:bodyPr anchor="ctr">
            <a:noAutofit/>
          </a:bodyPr>
          <a:lstStyle>
            <a:lvl1pPr>
              <a:defRPr sz="1800" b="1" i="1">
                <a:solidFill>
                  <a:schemeClr val="bg1">
                    <a:lumMod val="50000"/>
                  </a:schemeClr>
                </a:solidFill>
              </a:defRPr>
            </a:lvl1pPr>
          </a:lstStyle>
          <a:p>
            <a:pPr lvl="0"/>
            <a:r>
              <a:rPr lang="en-US"/>
              <a:t>Click to edit Master text styles</a:t>
            </a:r>
          </a:p>
        </p:txBody>
      </p:sp>
    </p:spTree>
    <p:extLst>
      <p:ext uri="{BB962C8B-B14F-4D97-AF65-F5344CB8AC3E}">
        <p14:creationId xmlns:p14="http://schemas.microsoft.com/office/powerpoint/2010/main" val="1769654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Slide">
    <p:bg>
      <p:bgPr>
        <a:solidFill>
          <a:srgbClr val="001484"/>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2" hasCustomPrompt="1"/>
          </p:nvPr>
        </p:nvSpPr>
        <p:spPr>
          <a:xfrm>
            <a:off x="814918" y="2276873"/>
            <a:ext cx="11041721" cy="936625"/>
          </a:xfrm>
          <a:prstGeom prst="rect">
            <a:avLst/>
          </a:prstGeom>
          <a:noFill/>
        </p:spPr>
        <p:txBody>
          <a:bodyPr anchor="ctr">
            <a:normAutofit/>
          </a:bodyPr>
          <a:lstStyle>
            <a:lvl1pPr>
              <a:defRPr sz="32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Divider Theme</a:t>
            </a:r>
          </a:p>
        </p:txBody>
      </p:sp>
      <p:pic>
        <p:nvPicPr>
          <p:cNvPr id="8" name="Picture 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242872" y="6163537"/>
            <a:ext cx="1115548" cy="427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90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wrap="none">
            <a:noAutofit/>
          </a:bodyPr>
          <a:lstStyle/>
          <a:p>
            <a:r>
              <a:rPr lang="en-US"/>
              <a:t>Click to edit Master title style</a:t>
            </a:r>
            <a:endParaRPr lang="en-ZA"/>
          </a:p>
        </p:txBody>
      </p:sp>
      <p:sp>
        <p:nvSpPr>
          <p:cNvPr id="7" name="Slide Number Placeholder 5"/>
          <p:cNvSpPr>
            <a:spLocks noGrp="1"/>
          </p:cNvSpPr>
          <p:nvPr>
            <p:ph type="sldNum" sz="quarter" idx="4"/>
            <p:custDataLst>
              <p:tags r:id="rId1"/>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sp>
        <p:nvSpPr>
          <p:cNvPr id="6" name="Footer Placeholder 4"/>
          <p:cNvSpPr>
            <a:spLocks noGrp="1"/>
          </p:cNvSpPr>
          <p:nvPr>
            <p:ph type="ftr" sz="quarter" idx="3"/>
            <p:custDataLst>
              <p:tags r:id="rId2"/>
            </p:custDataLst>
          </p:nvPr>
        </p:nvSpPr>
        <p:spPr>
          <a:xfrm>
            <a:off x="5390774" y="6468150"/>
            <a:ext cx="5518097" cy="230832"/>
          </a:xfrm>
          <a:prstGeom prst="rect">
            <a:avLst/>
          </a:prstGeom>
        </p:spPr>
        <p:txBody>
          <a:bodyPr vert="horz" lIns="0" tIns="72000" rIns="72000" bIns="0" rtlCol="0" anchor="b"/>
          <a:lstStyle>
            <a:lvl1pPr algn="l">
              <a:defRPr sz="1800">
                <a:solidFill>
                  <a:schemeClr val="accent3"/>
                </a:solidFill>
              </a:defRPr>
            </a:lvl1pPr>
          </a:lstStyle>
          <a:p>
            <a:endParaRPr lang="en-GB">
              <a:solidFill>
                <a:srgbClr val="998F86"/>
              </a:solidFill>
            </a:endParaRPr>
          </a:p>
        </p:txBody>
      </p:sp>
      <p:sp>
        <p:nvSpPr>
          <p:cNvPr id="10" name="Text Placeholder 4"/>
          <p:cNvSpPr>
            <a:spLocks noGrp="1"/>
          </p:cNvSpPr>
          <p:nvPr>
            <p:ph type="body" sz="quarter" idx="10"/>
          </p:nvPr>
        </p:nvSpPr>
        <p:spPr>
          <a:xfrm>
            <a:off x="393701" y="1196753"/>
            <a:ext cx="11462940" cy="48960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8795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tags" Target="../tags/tag4.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ags" Target="../tags/tag1.xml"/><Relationship Id="rId1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image" Target="../media/image4.png"/><Relationship Id="rId3" Type="http://schemas.openxmlformats.org/officeDocument/2006/relationships/theme" Target="../theme/theme2.xml"/><Relationship Id="rId7" Type="http://schemas.openxmlformats.org/officeDocument/2006/relationships/tags" Target="../tags/tag11.xml"/><Relationship Id="rId12"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ags" Target="../tags/tag10.xml"/><Relationship Id="rId11" Type="http://schemas.openxmlformats.org/officeDocument/2006/relationships/image" Target="../media/image2.png"/><Relationship Id="rId5" Type="http://schemas.openxmlformats.org/officeDocument/2006/relationships/tags" Target="../tags/tag9.xml"/><Relationship Id="rId10" Type="http://schemas.openxmlformats.org/officeDocument/2006/relationships/image" Target="../media/image1.emf"/><Relationship Id="rId4" Type="http://schemas.openxmlformats.org/officeDocument/2006/relationships/vmlDrawing" Target="../drawings/vmlDrawing3.vml"/><Relationship Id="rId9"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9"/>
            </p:custDataLst>
            <p:extLst>
              <p:ext uri="{D42A27DB-BD31-4B8C-83A1-F6EECF244321}">
                <p14:modId xmlns:p14="http://schemas.microsoft.com/office/powerpoint/2010/main" val="2277930547"/>
              </p:ext>
            </p:ext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spid="_x0000_s1027" name="think-cell Slide" r:id="rId13" imgW="360" imgH="360" progId="TCLayout.ActiveDocument.1">
                  <p:embed/>
                </p:oleObj>
              </mc:Choice>
              <mc:Fallback>
                <p:oleObj name="think-cell Slide" r:id="rId13" imgW="360" imgH="360" progId="TCLayout.ActiveDocument.1">
                  <p:embed/>
                  <p:pic>
                    <p:nvPicPr>
                      <p:cNvPr id="10" name="Object 9"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10"/>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11"/>
            </p:custDataLst>
          </p:nvPr>
        </p:nvSpPr>
        <p:spPr>
          <a:xfrm>
            <a:off x="393701"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sp>
        <p:nvSpPr>
          <p:cNvPr id="6" name="Slide Number Placeholder 5"/>
          <p:cNvSpPr>
            <a:spLocks noGrp="1"/>
          </p:cNvSpPr>
          <p:nvPr>
            <p:ph type="sldNum" sz="quarter" idx="4"/>
            <p:custDataLst>
              <p:tags r:id="rId12"/>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pic>
        <p:nvPicPr>
          <p:cNvPr id="11" name="Picture 11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85" r:id="rId1"/>
    <p:sldLayoutId id="2147483663" r:id="rId2"/>
    <p:sldLayoutId id="2147483662" r:id="rId3"/>
    <p:sldLayoutId id="2147483687" r:id="rId4"/>
    <p:sldLayoutId id="2147483689" r:id="rId5"/>
    <p:sldLayoutId id="2147483690" r:id="rId6"/>
  </p:sldLayoutIdLst>
  <p:hf sldNum="0" hdr="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17"/>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5"/>
            </p:custDataLst>
            <p:extLst>
              <p:ext uri="{D42A27DB-BD31-4B8C-83A1-F6EECF244321}">
                <p14:modId xmlns:p14="http://schemas.microsoft.com/office/powerpoint/2010/main" val="1708574846"/>
              </p:ext>
            </p:extLst>
          </p:nvPr>
        </p:nvGraphicFramePr>
        <p:xfrm>
          <a:off x="0" y="0"/>
          <a:ext cx="211667" cy="158750"/>
        </p:xfrm>
        <a:graphic>
          <a:graphicData uri="http://schemas.openxmlformats.org/presentationml/2006/ole">
            <mc:AlternateContent xmlns:mc="http://schemas.openxmlformats.org/markup-compatibility/2006">
              <mc:Choice xmlns:v="urn:schemas-microsoft-com:vml" Requires="v">
                <p:oleObj spid="_x0000_s3075" name="think-cell Slide" r:id="rId9" imgW="360" imgH="360" progId="TCLayout.ActiveDocument.1">
                  <p:embed/>
                </p:oleObj>
              </mc:Choice>
              <mc:Fallback>
                <p:oleObj name="think-cell Slide" r:id="rId9" imgW="360" imgH="360" progId="TCLayout.ActiveDocument.1">
                  <p:embed/>
                  <p:pic>
                    <p:nvPicPr>
                      <p:cNvPr id="10" name="Object 9" hidden="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211667"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custDataLst>
              <p:tags r:id="rId6"/>
            </p:custDataLst>
          </p:nvPr>
        </p:nvSpPr>
        <p:spPr>
          <a:xfrm>
            <a:off x="393701" y="180976"/>
            <a:ext cx="11462940" cy="559256"/>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rmAutofit/>
          </a:bodyPr>
          <a:lstStyle/>
          <a:p>
            <a:endParaRPr lang="en-US"/>
          </a:p>
        </p:txBody>
      </p:sp>
      <p:sp>
        <p:nvSpPr>
          <p:cNvPr id="3" name="Text Placeholder 2"/>
          <p:cNvSpPr>
            <a:spLocks noGrp="1"/>
          </p:cNvSpPr>
          <p:nvPr>
            <p:ph type="body" idx="1"/>
            <p:custDataLst>
              <p:tags r:id="rId7"/>
            </p:custDataLst>
          </p:nvPr>
        </p:nvSpPr>
        <p:spPr>
          <a:xfrm>
            <a:off x="393701" y="1196752"/>
            <a:ext cx="11462940" cy="4883466"/>
          </a:xfrm>
          <a:prstGeom prst="rect">
            <a:avLst/>
          </a:prstGeom>
        </p:spPr>
        <p:txBody>
          <a:bodyPr vert="horz" lIns="72000" tIns="72000" rIns="72000" bIns="72000" rtlCol="0">
            <a:normAutofit/>
          </a:bodyPr>
          <a:lstStyle/>
          <a:p>
            <a:pPr lvl="0"/>
            <a:r>
              <a:rPr lang="en-US"/>
              <a:t>First Text Level</a:t>
            </a:r>
          </a:p>
          <a:p>
            <a:pPr lvl="1"/>
            <a:r>
              <a:rPr lang="en-US"/>
              <a:t>Second</a:t>
            </a:r>
          </a:p>
          <a:p>
            <a:pPr lvl="2"/>
            <a:r>
              <a:rPr lang="en-US"/>
              <a:t>Third</a:t>
            </a:r>
          </a:p>
          <a:p>
            <a:pPr lvl="3"/>
            <a:r>
              <a:rPr lang="en-US"/>
              <a:t>Fourth</a:t>
            </a:r>
          </a:p>
          <a:p>
            <a:pPr lvl="4"/>
            <a:r>
              <a:rPr lang="en-US"/>
              <a:t>Fifth</a:t>
            </a:r>
          </a:p>
        </p:txBody>
      </p:sp>
      <p:sp>
        <p:nvSpPr>
          <p:cNvPr id="6" name="Slide Number Placeholder 5"/>
          <p:cNvSpPr>
            <a:spLocks noGrp="1"/>
          </p:cNvSpPr>
          <p:nvPr>
            <p:ph type="sldNum" sz="quarter" idx="4"/>
            <p:custDataLst>
              <p:tags r:id="rId8"/>
            </p:custDataLst>
          </p:nvPr>
        </p:nvSpPr>
        <p:spPr>
          <a:xfrm>
            <a:off x="11170773" y="6468150"/>
            <a:ext cx="685867" cy="230832"/>
          </a:xfrm>
          <a:prstGeom prst="rect">
            <a:avLst/>
          </a:prstGeom>
        </p:spPr>
        <p:txBody>
          <a:bodyPr vert="horz" lIns="72000" tIns="72000" rIns="0" bIns="0" rtlCol="0" anchor="ctr"/>
          <a:lstStyle>
            <a:lvl1pPr algn="r">
              <a:defRPr sz="900">
                <a:solidFill>
                  <a:schemeClr val="tx2"/>
                </a:solidFill>
                <a:latin typeface="Century Gothic" pitchFamily="34" charset="0"/>
              </a:defRPr>
            </a:lvl1pPr>
          </a:lstStyle>
          <a:p>
            <a:fld id="{8406839F-D7A4-4E5D-B93D-768AD4D1DB36}" type="slidenum">
              <a:rPr lang="en-ZA" smtClean="0">
                <a:solidFill>
                  <a:srgbClr val="003399"/>
                </a:solidFill>
              </a:rPr>
              <a:pPr/>
              <a:t>‹#›</a:t>
            </a:fld>
            <a:endParaRPr lang="en-ZA">
              <a:solidFill>
                <a:srgbClr val="003399"/>
              </a:solidFill>
            </a:endParaRPr>
          </a:p>
        </p:txBody>
      </p:sp>
      <p:pic>
        <p:nvPicPr>
          <p:cNvPr id="11" name="Picture 11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p:blipFill>
        <p:spPr bwMode="auto">
          <a:xfrm>
            <a:off x="327797" y="6295516"/>
            <a:ext cx="1115548" cy="4271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rectangle&#10;&#10;Description automatically generated">
            <a:extLst>
              <a:ext uri="{FF2B5EF4-FFF2-40B4-BE49-F238E27FC236}">
                <a16:creationId xmlns:a16="http://schemas.microsoft.com/office/drawing/2014/main" id="{F3003D39-787E-4DD7-BD33-D06DC937071E}"/>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93700" y="931933"/>
            <a:ext cx="11798299" cy="64104"/>
          </a:xfrm>
          <a:prstGeom prst="rect">
            <a:avLst/>
          </a:prstGeom>
        </p:spPr>
      </p:pic>
    </p:spTree>
    <p:extLst>
      <p:ext uri="{BB962C8B-B14F-4D97-AF65-F5344CB8AC3E}">
        <p14:creationId xmlns:p14="http://schemas.microsoft.com/office/powerpoint/2010/main" val="3960243526"/>
      </p:ext>
    </p:extLst>
  </p:cSld>
  <p:clrMap bg1="lt1" tx1="dk1" bg2="lt2" tx2="dk2" accent1="accent1" accent2="accent2" accent3="accent3" accent4="accent4" accent5="accent5" accent6="accent6" hlink="hlink" folHlink="folHlink"/>
  <p:sldLayoutIdLst>
    <p:sldLayoutId id="2147483675" r:id="rId1"/>
    <p:sldLayoutId id="2147483691" r:id="rId2"/>
  </p:sldLayoutIdLst>
  <p:hf hdr="0" ftr="0" dt="0"/>
  <p:txStyles>
    <p:title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p:titleStyle>
    <p:body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13"/>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8.xml"/><Relationship Id="rId7" Type="http://schemas.openxmlformats.org/officeDocument/2006/relationships/image" Target="../media/image26.jpeg"/><Relationship Id="rId2" Type="http://schemas.openxmlformats.org/officeDocument/2006/relationships/tags" Target="../tags/tag15.xml"/><Relationship Id="rId1" Type="http://schemas.openxmlformats.org/officeDocument/2006/relationships/vmlDrawing" Target="../drawings/vmlDrawing4.vml"/><Relationship Id="rId6" Type="http://schemas.openxmlformats.org/officeDocument/2006/relationships/image" Target="../media/image25.jpeg"/><Relationship Id="rId5" Type="http://schemas.openxmlformats.org/officeDocument/2006/relationships/image" Target="../media/image24.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jpe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jpe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623392" y="3525624"/>
            <a:ext cx="10945216" cy="752171"/>
          </a:xfrm>
        </p:spPr>
        <p:txBody>
          <a:bodyPr>
            <a:normAutofit fontScale="92500" lnSpcReduction="20000"/>
          </a:bodyPr>
          <a:lstStyle/>
          <a:p>
            <a:r>
              <a:rPr lang="en-ZA" sz="3600" b="1" noProof="0"/>
              <a:t>Mobility Department project assessment</a:t>
            </a:r>
          </a:p>
          <a:p>
            <a:r>
              <a:rPr lang="en-ZA" sz="2400" noProof="0"/>
              <a:t>Against </a:t>
            </a:r>
            <a:r>
              <a:rPr lang="en-ZA" sz="2400" noProof="0" err="1"/>
              <a:t>DoI’s</a:t>
            </a:r>
            <a:r>
              <a:rPr lang="en-ZA" sz="2400" noProof="0"/>
              <a:t> “panoptic principles”</a:t>
            </a:r>
            <a:endParaRPr lang="en-ZA" sz="3200" b="0" noProof="0"/>
          </a:p>
          <a:p>
            <a:endParaRPr lang="en-ZA" sz="2800" b="0" noProof="0"/>
          </a:p>
        </p:txBody>
      </p:sp>
      <p:sp>
        <p:nvSpPr>
          <p:cNvPr id="12" name="TextBox 11"/>
          <p:cNvSpPr txBox="1"/>
          <p:nvPr/>
        </p:nvSpPr>
        <p:spPr>
          <a:xfrm>
            <a:off x="7740526" y="4277795"/>
            <a:ext cx="3828082" cy="369332"/>
          </a:xfrm>
          <a:prstGeom prst="rect">
            <a:avLst/>
          </a:prstGeom>
          <a:noFill/>
        </p:spPr>
        <p:txBody>
          <a:bodyPr wrap="square" rtlCol="0">
            <a:spAutoFit/>
          </a:bodyPr>
          <a:lstStyle/>
          <a:p>
            <a:pPr algn="r"/>
            <a:r>
              <a:rPr lang="en-ZA" noProof="0">
                <a:solidFill>
                  <a:schemeClr val="bg1"/>
                </a:solidFill>
              </a:rPr>
              <a:t>September 2025</a:t>
            </a:r>
          </a:p>
        </p:txBody>
      </p:sp>
    </p:spTree>
    <p:extLst>
      <p:ext uri="{BB962C8B-B14F-4D97-AF65-F5344CB8AC3E}">
        <p14:creationId xmlns:p14="http://schemas.microsoft.com/office/powerpoint/2010/main" val="1909661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9D7B0-84CB-0E0E-ABEF-6F8EBD1D1D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74DA6C-F983-E308-658C-CD9871BC7F59}"/>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BE9C8669-4707-9220-B79B-EEAE162636F9}"/>
              </a:ext>
            </a:extLst>
          </p:cNvPr>
          <p:cNvGraphicFramePr>
            <a:graphicFrameLocks noGrp="1"/>
          </p:cNvGraphicFramePr>
          <p:nvPr>
            <p:extLst>
              <p:ext uri="{D42A27DB-BD31-4B8C-83A1-F6EECF244321}">
                <p14:modId xmlns:p14="http://schemas.microsoft.com/office/powerpoint/2010/main" val="2670965788"/>
              </p:ext>
            </p:extLst>
          </p:nvPr>
        </p:nvGraphicFramePr>
        <p:xfrm>
          <a:off x="216408" y="1196753"/>
          <a:ext cx="11759184" cy="4560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0092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70044">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80832">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has lower carbon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Public transport services, such as Shayela Smart, support reduced private vehicle use, which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helps to address climate change by reducing carbon emissions. </a:t>
                      </a:r>
                    </a:p>
                  </a:txBody>
                  <a:tcPr marT="72000" marB="72000"/>
                </a:tc>
                <a:extLst>
                  <a:ext uri="{0D108BD9-81ED-4DB2-BD59-A6C34878D82A}">
                    <a16:rowId xmlns:a16="http://schemas.microsoft.com/office/drawing/2014/main" val="2838567438"/>
                  </a:ext>
                </a:extLst>
              </a:tr>
              <a:tr h="124198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Integrated and collaborative planning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is a core component Shayela Smart, which is a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joint initiative between WCMD, the City of Cape Town and SANTACO WC.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public transport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reducing the need for private vehicles. </a:t>
                      </a: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89469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programme prioritises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empowerment of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increased employment opportunities across the value chain</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including operations and facilities management. </a:t>
                      </a:r>
                      <a:endParaRPr lang="en-ZA" sz="1000"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269580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26039-7DC1-CEC1-111F-4CC54ECE54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295E44-A8CC-0EF1-8CB3-0DF6219A081E}"/>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B5DCA7C3-4179-CFA3-4530-795BB115BF9E}"/>
              </a:ext>
            </a:extLst>
          </p:cNvPr>
          <p:cNvGraphicFramePr>
            <a:graphicFrameLocks noGrp="1"/>
          </p:cNvGraphicFramePr>
          <p:nvPr>
            <p:extLst>
              <p:ext uri="{D42A27DB-BD31-4B8C-83A1-F6EECF244321}">
                <p14:modId xmlns:p14="http://schemas.microsoft.com/office/powerpoint/2010/main" val="3312574117"/>
              </p:ext>
            </p:extLst>
          </p:nvPr>
        </p:nvGraphicFramePr>
        <p:xfrm>
          <a:off x="216408" y="1196753"/>
          <a:ext cx="11759184" cy="52005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Improving the services that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connect low-income areas with areas of opportunity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across the province, thus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countering spatial inaccessibility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and supporting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spatial justice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Sustainable stakeholder value and trust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be created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collaboration with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who will be involved in planning the project and will receive training to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build their capacity.</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Improved safety and service quality for majority of PT users.</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Improving the quality of PT reduces the need for private vehicles and promotes a </a:t>
                      </a:r>
                      <a:r>
                        <a:rPr lang="en-ZA" sz="1000" b="1" noProof="0">
                          <a:solidFill>
                            <a:schemeClr val="tx1"/>
                          </a:solidFill>
                          <a:latin typeface="+mn-lt"/>
                          <a:cs typeface="Arial" panose="020B0604020202020204" pitchFamily="34" charset="0"/>
                        </a:rPr>
                        <a:t>shift away from the sprawled, car-oriented development patterns that entrench spatial inequality </a:t>
                      </a:r>
                      <a:r>
                        <a:rPr lang="en-ZA" sz="1000" b="0" noProof="0">
                          <a:solidFill>
                            <a:schemeClr val="tx1"/>
                          </a:solidFill>
                          <a:latin typeface="+mn-lt"/>
                          <a:cs typeface="Arial" panose="020B0604020202020204" pitchFamily="34" charset="0"/>
                        </a:rPr>
                        <a:t>and encourage a s</a:t>
                      </a:r>
                      <a:r>
                        <a:rPr lang="en-ZA" sz="1000" noProof="0">
                          <a:solidFill>
                            <a:schemeClr val="tx1"/>
                          </a:solidFill>
                          <a:latin typeface="+mn-lt"/>
                          <a:cs typeface="Arial" panose="020B0604020202020204" pitchFamily="34" charset="0"/>
                        </a:rPr>
                        <a:t>hift towards more equitable and sustainable transit-oriented development patterns.</a:t>
                      </a:r>
                    </a:p>
                  </a:txBody>
                  <a:tcPr marT="72000" marB="72000"/>
                </a:tc>
                <a:extLst>
                  <a:ext uri="{0D108BD9-81ED-4DB2-BD59-A6C34878D82A}">
                    <a16:rowId xmlns:a16="http://schemas.microsoft.com/office/drawing/2014/main" val="3638500200"/>
                  </a:ext>
                </a:extLst>
              </a:tr>
              <a:tr h="1050254">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partner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the City of Cape Town and SANTACO WC to plan and implement this project.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programme prioritises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empowerment of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increased employment opportunities across the value chain</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including operations and facilities management. Training will be provided to the MBT industry to further boost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socio-economic benefits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costs for the project will be shared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the WCMD and City of Cape Town to help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foster risk-sharing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from a financial perspective.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792120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FDB2F-94B6-22C9-D2BF-0776EEB03F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0E187F-C732-58A7-7B52-F0FC098049CC}"/>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4740A3C3-E755-9250-ECC1-37B3FEEFE93B}"/>
              </a:ext>
            </a:extLst>
          </p:cNvPr>
          <p:cNvGraphicFramePr>
            <a:graphicFrameLocks noGrp="1"/>
          </p:cNvGraphicFramePr>
          <p:nvPr>
            <p:extLst>
              <p:ext uri="{D42A27DB-BD31-4B8C-83A1-F6EECF244321}">
                <p14:modId xmlns:p14="http://schemas.microsoft.com/office/powerpoint/2010/main" val="2791010321"/>
              </p:ext>
            </p:extLst>
          </p:nvPr>
        </p:nvGraphicFramePr>
        <p:xfrm>
          <a:off x="216408" y="1196753"/>
          <a:ext cx="11759184" cy="3890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This project has been designed to be </a:t>
                      </a:r>
                      <a:r>
                        <a:rPr lang="en-ZA" sz="1000" b="1" noProof="0">
                          <a:solidFill>
                            <a:schemeClr val="tx1"/>
                          </a:solidFill>
                          <a:latin typeface="+mn-lt"/>
                          <a:cs typeface="Arial" panose="020B0604020202020204" pitchFamily="34" charset="0"/>
                        </a:rPr>
                        <a:t>fully compliant with relevant legislation, including the PFMA and the MFMA</a:t>
                      </a:r>
                      <a:r>
                        <a:rPr lang="en-ZA" sz="1000" noProof="0">
                          <a:solidFill>
                            <a:schemeClr val="tx1"/>
                          </a:solidFill>
                          <a:latin typeface="+mn-lt"/>
                          <a:cs typeface="Arial" panose="020B0604020202020204" pitchFamily="34" charset="0"/>
                        </a:rPr>
                        <a:t>. For implementation and operation, requirements of the PFMA and MFMA have been incorporated into the project design including financial, institutional and legal arrangements underpinning the projects.</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An </a:t>
                      </a:r>
                      <a:r>
                        <a:rPr lang="en-ZA" sz="1000" b="1" noProof="0">
                          <a:solidFill>
                            <a:schemeClr val="tx1"/>
                          </a:solidFill>
                          <a:latin typeface="+mn-lt"/>
                          <a:cs typeface="Arial" panose="020B0604020202020204" pitchFamily="34" charset="0"/>
                        </a:rPr>
                        <a:t>intergovernmental agreement</a:t>
                      </a:r>
                      <a:r>
                        <a:rPr lang="en-ZA" sz="1000" noProof="0">
                          <a:solidFill>
                            <a:schemeClr val="tx1"/>
                          </a:solidFill>
                          <a:latin typeface="+mn-lt"/>
                          <a:cs typeface="Arial" panose="020B0604020202020204" pitchFamily="34" charset="0"/>
                        </a:rPr>
                        <a:t>, which also covers financial responsibilities, has been drafted to govern the relationship between the Western Cape Government and the City of Cape Town, and has been </a:t>
                      </a:r>
                      <a:r>
                        <a:rPr lang="en-ZA" sz="1000" b="1" noProof="0">
                          <a:solidFill>
                            <a:schemeClr val="tx1"/>
                          </a:solidFill>
                          <a:latin typeface="+mn-lt"/>
                          <a:cs typeface="Arial" panose="020B0604020202020204" pitchFamily="34" charset="0"/>
                        </a:rPr>
                        <a:t>developed in compliance with the PFMA, MFMA and other relevant legislation.</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Supports provincial economy: </a:t>
                      </a:r>
                      <a:r>
                        <a:rPr lang="en-ZA" sz="1000" b="0" noProof="0">
                          <a:solidFill>
                            <a:schemeClr val="tx1"/>
                          </a:solidFill>
                          <a:latin typeface="+mn-lt"/>
                          <a:cs typeface="Arial" panose="020B0604020202020204" pitchFamily="34" charset="0"/>
                        </a:rPr>
                        <a:t>MBTs play a vital role in connecting majority of public transport users to their jobs and essential services.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Empowerment: </a:t>
                      </a:r>
                      <a:r>
                        <a:rPr lang="en-ZA" sz="1000" b="0" kern="1200" noProof="0">
                          <a:solidFill>
                            <a:schemeClr val="tx1"/>
                          </a:solidFill>
                          <a:latin typeface="+mn-lt"/>
                          <a:ea typeface="+mn-ea"/>
                          <a:cs typeface="Arial" panose="020B0604020202020204" pitchFamily="34" charset="0"/>
                        </a:rPr>
                        <a:t>Assists with empowerment and formalisation of the MBT industry through a robust training programme and the introduction of systems which enhance operational efficiency.</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3877154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4A2A369-9721-3BCB-FD80-8D7C71A6CB1A}"/>
              </a:ext>
            </a:extLst>
          </p:cNvPr>
          <p:cNvSpPr>
            <a:spLocks noGrp="1"/>
          </p:cNvSpPr>
          <p:nvPr>
            <p:ph type="body" sz="quarter" idx="12"/>
          </p:nvPr>
        </p:nvSpPr>
        <p:spPr/>
        <p:txBody>
          <a:bodyPr/>
          <a:lstStyle/>
          <a:p>
            <a:r>
              <a:rPr lang="en-ZA" noProof="0"/>
              <a:t>George Integrated Public Transport Network</a:t>
            </a:r>
          </a:p>
        </p:txBody>
      </p:sp>
    </p:spTree>
    <p:extLst>
      <p:ext uri="{BB962C8B-B14F-4D97-AF65-F5344CB8AC3E}">
        <p14:creationId xmlns:p14="http://schemas.microsoft.com/office/powerpoint/2010/main" val="70666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A19F7-9917-466B-F8C4-094A1E27CDE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D7728F8-7B2A-1B59-1641-E83C89BF1CBB}"/>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 name="think-cell Slide" r:id="rId4" imgW="499" imgH="499" progId="TCLayout.ActiveDocument.1">
                  <p:embed/>
                </p:oleObj>
              </mc:Choice>
              <mc:Fallback>
                <p:oleObj name="think-cell Slide" r:id="rId4" imgW="499" imgH="499" progId="TCLayout.ActiveDocument.1">
                  <p:embed/>
                  <p:pic>
                    <p:nvPicPr>
                      <p:cNvPr id="4" name="think-cell data - do not delete" hidden="1">
                        <a:extLst>
                          <a:ext uri="{FF2B5EF4-FFF2-40B4-BE49-F238E27FC236}">
                            <a16:creationId xmlns:a16="http://schemas.microsoft.com/office/drawing/2014/main" id="{ED7728F8-7B2A-1B59-1641-E83C89BF1C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1F238B-2798-9161-732E-9ACFFD391ACB}"/>
              </a:ext>
            </a:extLst>
          </p:cNvPr>
          <p:cNvSpPr>
            <a:spLocks noGrp="1"/>
          </p:cNvSpPr>
          <p:nvPr>
            <p:ph type="title"/>
          </p:nvPr>
        </p:nvSpPr>
        <p:spPr/>
        <p:txBody>
          <a:bodyPr vert="horz"/>
          <a:lstStyle/>
          <a:p>
            <a:r>
              <a:rPr lang="en-ZA" noProof="0"/>
              <a:t>George Integrated Public Transport Network (GIPTN)</a:t>
            </a:r>
            <a:endParaRPr lang="en-ZA" sz="1800" noProof="0">
              <a:solidFill>
                <a:schemeClr val="accent3"/>
              </a:solidFill>
            </a:endParaRPr>
          </a:p>
        </p:txBody>
      </p:sp>
      <p:sp>
        <p:nvSpPr>
          <p:cNvPr id="5" name="Rectangle 4">
            <a:extLst>
              <a:ext uri="{FF2B5EF4-FFF2-40B4-BE49-F238E27FC236}">
                <a16:creationId xmlns:a16="http://schemas.microsoft.com/office/drawing/2014/main" id="{291475D7-C738-AC41-DA71-70ED197275B8}"/>
              </a:ext>
            </a:extLst>
          </p:cNvPr>
          <p:cNvSpPr/>
          <p:nvPr/>
        </p:nvSpPr>
        <p:spPr>
          <a:xfrm>
            <a:off x="296629" y="6165669"/>
            <a:ext cx="1340582" cy="64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8" name="Rectangle 7">
            <a:extLst>
              <a:ext uri="{FF2B5EF4-FFF2-40B4-BE49-F238E27FC236}">
                <a16:creationId xmlns:a16="http://schemas.microsoft.com/office/drawing/2014/main" id="{EE3455E2-9FAD-5CD9-9285-022F378C6502}"/>
              </a:ext>
            </a:extLst>
          </p:cNvPr>
          <p:cNvSpPr/>
          <p:nvPr/>
        </p:nvSpPr>
        <p:spPr>
          <a:xfrm>
            <a:off x="296629" y="2362873"/>
            <a:ext cx="8869572" cy="2742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marL="285750" indent="-285750">
              <a:lnSpc>
                <a:spcPct val="114000"/>
              </a:lnSpc>
              <a:spcAft>
                <a:spcPts val="600"/>
              </a:spcAft>
              <a:buFont typeface="Arial" panose="020B0604020202020204" pitchFamily="34" charset="0"/>
              <a:buChar char="•"/>
            </a:pPr>
            <a:r>
              <a:rPr lang="en-ZA" sz="1200" b="1" noProof="0">
                <a:solidFill>
                  <a:schemeClr val="tx2"/>
                </a:solidFill>
              </a:rPr>
              <a:t>The GIPTN Infrastructure Programme </a:t>
            </a:r>
            <a:r>
              <a:rPr lang="en-ZA" sz="1200" noProof="0">
                <a:solidFill>
                  <a:schemeClr val="tx2"/>
                </a:solidFill>
              </a:rPr>
              <a:t>focuses on making gradual improvements based on the GO GEORGE “infrastructure-light” model</a:t>
            </a:r>
          </a:p>
          <a:p>
            <a:pPr marL="285750" indent="-285750">
              <a:lnSpc>
                <a:spcPct val="114000"/>
              </a:lnSpc>
              <a:spcAft>
                <a:spcPts val="600"/>
              </a:spcAft>
              <a:buFont typeface="Arial" panose="020B0604020202020204" pitchFamily="34" charset="0"/>
              <a:buChar char="•"/>
            </a:pPr>
            <a:r>
              <a:rPr lang="en-ZA" sz="1200" b="1" noProof="0">
                <a:solidFill>
                  <a:schemeClr val="tx2"/>
                </a:solidFill>
              </a:rPr>
              <a:t>Implementing the programme will cost ~R818 million over 3 financial years, and entails:</a:t>
            </a:r>
          </a:p>
          <a:p>
            <a:pPr marL="558800" lvl="1" indent="-285750">
              <a:lnSpc>
                <a:spcPct val="114000"/>
              </a:lnSpc>
              <a:spcAft>
                <a:spcPts val="600"/>
              </a:spcAft>
              <a:buFont typeface="+mj-lt"/>
              <a:buAutoNum type="romanLcPeriod"/>
            </a:pPr>
            <a:r>
              <a:rPr lang="en-ZA" sz="1200" b="1" noProof="0">
                <a:solidFill>
                  <a:schemeClr val="tx2"/>
                </a:solidFill>
              </a:rPr>
              <a:t>Road rehabilitation: </a:t>
            </a:r>
            <a:r>
              <a:rPr lang="en-ZA" sz="1200" noProof="0">
                <a:solidFill>
                  <a:schemeClr val="tx2"/>
                </a:solidFill>
              </a:rPr>
              <a:t>upgrading existing road facilities to support the bus service</a:t>
            </a:r>
          </a:p>
          <a:p>
            <a:pPr marL="558800" lvl="1" indent="-285750">
              <a:lnSpc>
                <a:spcPct val="114000"/>
              </a:lnSpc>
              <a:spcAft>
                <a:spcPts val="600"/>
              </a:spcAft>
              <a:buFont typeface="+mj-lt"/>
              <a:buAutoNum type="romanLcPeriod"/>
            </a:pPr>
            <a:r>
              <a:rPr lang="en-ZA" sz="1200" b="1" noProof="0">
                <a:solidFill>
                  <a:schemeClr val="tx2"/>
                </a:solidFill>
              </a:rPr>
              <a:t>Bus stops &amp; shelters:</a:t>
            </a:r>
            <a:r>
              <a:rPr lang="en-ZA" sz="1200" noProof="0">
                <a:solidFill>
                  <a:schemeClr val="tx2"/>
                </a:solidFill>
              </a:rPr>
              <a:t> focus on the improvements to bus stops and shelters, primarily to prepare for Phases 5 &amp; 6</a:t>
            </a:r>
          </a:p>
          <a:p>
            <a:pPr marL="558800" lvl="1" indent="-285750">
              <a:lnSpc>
                <a:spcPct val="114000"/>
              </a:lnSpc>
              <a:spcAft>
                <a:spcPts val="600"/>
              </a:spcAft>
              <a:buFont typeface="+mj-lt"/>
              <a:buAutoNum type="romanLcPeriod"/>
            </a:pPr>
            <a:r>
              <a:rPr lang="en-ZA" sz="1200" b="1" noProof="0">
                <a:solidFill>
                  <a:schemeClr val="tx2"/>
                </a:solidFill>
              </a:rPr>
              <a:t>Transfer locations: </a:t>
            </a:r>
            <a:r>
              <a:rPr lang="en-ZA" sz="1200" noProof="0">
                <a:solidFill>
                  <a:schemeClr val="tx2"/>
                </a:solidFill>
              </a:rPr>
              <a:t>entails improvement of key transfer facilities based on the observed usage from passengers</a:t>
            </a:r>
            <a:endParaRPr lang="en-ZA" sz="1200" b="1" noProof="0">
              <a:solidFill>
                <a:schemeClr val="tx2"/>
              </a:solidFill>
            </a:endParaRPr>
          </a:p>
          <a:p>
            <a:pPr marL="558800" lvl="1" indent="-285750">
              <a:lnSpc>
                <a:spcPct val="114000"/>
              </a:lnSpc>
              <a:spcAft>
                <a:spcPts val="600"/>
              </a:spcAft>
              <a:buFont typeface="+mj-lt"/>
              <a:buAutoNum type="romanLcPeriod"/>
            </a:pPr>
            <a:r>
              <a:rPr lang="en-ZA" sz="1200" b="1" noProof="0">
                <a:solidFill>
                  <a:schemeClr val="tx2"/>
                </a:solidFill>
              </a:rPr>
              <a:t>Sidewalk improvements: </a:t>
            </a:r>
            <a:r>
              <a:rPr lang="en-ZA" sz="1200" noProof="0">
                <a:solidFill>
                  <a:schemeClr val="tx2"/>
                </a:solidFill>
              </a:rPr>
              <a:t>particularly focused on ensuring alignment with Universal Accessibility requirements</a:t>
            </a:r>
            <a:endParaRPr lang="en-ZA" sz="1200" b="1" noProof="0">
              <a:solidFill>
                <a:schemeClr val="tx2"/>
              </a:solidFill>
            </a:endParaRPr>
          </a:p>
          <a:p>
            <a:pPr marL="285750" indent="-285750">
              <a:lnSpc>
                <a:spcPct val="114000"/>
              </a:lnSpc>
              <a:spcAft>
                <a:spcPts val="600"/>
              </a:spcAft>
              <a:buFont typeface="Arial" panose="020B0604020202020204" pitchFamily="34" charset="0"/>
              <a:buChar char="•"/>
            </a:pPr>
            <a:r>
              <a:rPr lang="en-ZA" sz="1200" noProof="0">
                <a:solidFill>
                  <a:schemeClr val="tx2"/>
                </a:solidFill>
              </a:rPr>
              <a:t>Provincial Government is undertaking efforts to support the Municipality with a BFI application to support key infrastructure projects for the network in the medium to long term.</a:t>
            </a:r>
          </a:p>
        </p:txBody>
      </p:sp>
      <p:graphicFrame>
        <p:nvGraphicFramePr>
          <p:cNvPr id="27" name="Table 26">
            <a:extLst>
              <a:ext uri="{FF2B5EF4-FFF2-40B4-BE49-F238E27FC236}">
                <a16:creationId xmlns:a16="http://schemas.microsoft.com/office/drawing/2014/main" id="{D01AB176-5A0C-4FCA-23BF-DAD5D7F17243}"/>
              </a:ext>
            </a:extLst>
          </p:cNvPr>
          <p:cNvGraphicFramePr>
            <a:graphicFrameLocks noGrp="1"/>
          </p:cNvGraphicFramePr>
          <p:nvPr>
            <p:extLst>
              <p:ext uri="{D42A27DB-BD31-4B8C-83A1-F6EECF244321}">
                <p14:modId xmlns:p14="http://schemas.microsoft.com/office/powerpoint/2010/main" val="627060221"/>
              </p:ext>
            </p:extLst>
          </p:nvPr>
        </p:nvGraphicFramePr>
        <p:xfrm>
          <a:off x="393701" y="5067720"/>
          <a:ext cx="8768587" cy="1656390"/>
        </p:xfrm>
        <a:graphic>
          <a:graphicData uri="http://schemas.openxmlformats.org/drawingml/2006/table">
            <a:tbl>
              <a:tblPr firstRow="1" firstCol="1" lastRow="1" bandRow="1">
                <a:tableStyleId>{5C22544A-7EE6-4342-B048-85BDC9FD1C3A}</a:tableStyleId>
              </a:tblPr>
              <a:tblGrid>
                <a:gridCol w="2955752">
                  <a:extLst>
                    <a:ext uri="{9D8B030D-6E8A-4147-A177-3AD203B41FA5}">
                      <a16:colId xmlns:a16="http://schemas.microsoft.com/office/drawing/2014/main" val="2736662674"/>
                    </a:ext>
                  </a:extLst>
                </a:gridCol>
                <a:gridCol w="1625463">
                  <a:extLst>
                    <a:ext uri="{9D8B030D-6E8A-4147-A177-3AD203B41FA5}">
                      <a16:colId xmlns:a16="http://schemas.microsoft.com/office/drawing/2014/main" val="3960835295"/>
                    </a:ext>
                  </a:extLst>
                </a:gridCol>
                <a:gridCol w="2093686">
                  <a:extLst>
                    <a:ext uri="{9D8B030D-6E8A-4147-A177-3AD203B41FA5}">
                      <a16:colId xmlns:a16="http://schemas.microsoft.com/office/drawing/2014/main" val="3296189945"/>
                    </a:ext>
                  </a:extLst>
                </a:gridCol>
                <a:gridCol w="2093686">
                  <a:extLst>
                    <a:ext uri="{9D8B030D-6E8A-4147-A177-3AD203B41FA5}">
                      <a16:colId xmlns:a16="http://schemas.microsoft.com/office/drawing/2014/main" val="1610619648"/>
                    </a:ext>
                  </a:extLst>
                </a:gridCol>
              </a:tblGrid>
              <a:tr h="276065">
                <a:tc>
                  <a:txBody>
                    <a:bodyPr/>
                    <a:lstStyle/>
                    <a:p>
                      <a:r>
                        <a:rPr lang="en-ZA" sz="1200" noProof="0"/>
                        <a:t>Infrastructure Programme Costs</a:t>
                      </a:r>
                    </a:p>
                  </a:txBody>
                  <a:tcPr anchor="ctr"/>
                </a:tc>
                <a:tc>
                  <a:txBody>
                    <a:bodyPr/>
                    <a:lstStyle/>
                    <a:p>
                      <a:pPr algn="ctr"/>
                      <a:r>
                        <a:rPr lang="en-ZA" sz="1200" noProof="0"/>
                        <a:t>FY 1 (R’000)</a:t>
                      </a:r>
                    </a:p>
                  </a:txBody>
                  <a:tcPr anchor="ctr"/>
                </a:tc>
                <a:tc>
                  <a:txBody>
                    <a:bodyPr/>
                    <a:lstStyle/>
                    <a:p>
                      <a:pPr algn="ctr"/>
                      <a:r>
                        <a:rPr lang="en-ZA" sz="1200" noProof="0"/>
                        <a:t>FY 2 (R’000)</a:t>
                      </a:r>
                    </a:p>
                  </a:txBody>
                  <a:tcPr anchor="ctr"/>
                </a:tc>
                <a:tc>
                  <a:txBody>
                    <a:bodyPr/>
                    <a:lstStyle/>
                    <a:p>
                      <a:pPr algn="ctr"/>
                      <a:r>
                        <a:rPr lang="en-ZA" sz="1200" noProof="0"/>
                        <a:t>FY 3 (R’000)</a:t>
                      </a:r>
                    </a:p>
                  </a:txBody>
                  <a:tcPr anchor="ctr"/>
                </a:tc>
                <a:extLst>
                  <a:ext uri="{0D108BD9-81ED-4DB2-BD59-A6C34878D82A}">
                    <a16:rowId xmlns:a16="http://schemas.microsoft.com/office/drawing/2014/main" val="2553915663"/>
                  </a:ext>
                </a:extLst>
              </a:tr>
              <a:tr h="276065">
                <a:tc>
                  <a:txBody>
                    <a:bodyPr/>
                    <a:lstStyle/>
                    <a:p>
                      <a:pPr marL="269875" indent="0"/>
                      <a:r>
                        <a:rPr lang="en-ZA" sz="1200" b="0" noProof="0"/>
                        <a:t>Road rehabilitation</a:t>
                      </a:r>
                      <a:endParaRPr lang="en-ZA" sz="1200" b="0" i="1" noProof="0"/>
                    </a:p>
                  </a:txBody>
                  <a:tcPr anchor="ctr"/>
                </a:tc>
                <a:tc>
                  <a:txBody>
                    <a:bodyPr/>
                    <a:lstStyle/>
                    <a:p>
                      <a:pPr algn="r"/>
                      <a:r>
                        <a:rPr lang="en-ZA" sz="1200" noProof="0"/>
                        <a:t>204 775</a:t>
                      </a:r>
                    </a:p>
                  </a:txBody>
                  <a:tcPr anchor="ctr"/>
                </a:tc>
                <a:tc>
                  <a:txBody>
                    <a:bodyPr/>
                    <a:lstStyle/>
                    <a:p>
                      <a:pPr algn="r"/>
                      <a:r>
                        <a:rPr lang="en-ZA" sz="1200" noProof="0"/>
                        <a:t>236 295</a:t>
                      </a:r>
                    </a:p>
                  </a:txBody>
                  <a:tcPr anchor="ctr"/>
                </a:tc>
                <a:tc>
                  <a:txBody>
                    <a:bodyPr/>
                    <a:lstStyle/>
                    <a:p>
                      <a:pPr algn="r"/>
                      <a:r>
                        <a:rPr lang="en-ZA" sz="1200" noProof="0"/>
                        <a:t>284 225</a:t>
                      </a:r>
                    </a:p>
                  </a:txBody>
                  <a:tcPr anchor="ctr"/>
                </a:tc>
                <a:extLst>
                  <a:ext uri="{0D108BD9-81ED-4DB2-BD59-A6C34878D82A}">
                    <a16:rowId xmlns:a16="http://schemas.microsoft.com/office/drawing/2014/main" val="632934562"/>
                  </a:ext>
                </a:extLst>
              </a:tr>
              <a:tr h="276065">
                <a:tc>
                  <a:txBody>
                    <a:bodyPr/>
                    <a:lstStyle/>
                    <a:p>
                      <a:pPr marL="269875" indent="0" algn="l" defTabSz="914400" rtl="0" eaLnBrk="1" latinLnBrk="0" hangingPunct="1"/>
                      <a:r>
                        <a:rPr lang="en-ZA" sz="1200" b="0" kern="1200" noProof="0">
                          <a:solidFill>
                            <a:schemeClr val="lt1"/>
                          </a:solidFill>
                        </a:rPr>
                        <a:t>Bus stops &amp; shelters</a:t>
                      </a:r>
                      <a:endParaRPr lang="en-ZA" sz="1200" b="0" i="1" kern="1200" noProof="0">
                        <a:solidFill>
                          <a:schemeClr val="lt1"/>
                        </a:solidFill>
                        <a:latin typeface="+mn-lt"/>
                        <a:ea typeface="+mn-ea"/>
                        <a:cs typeface="+mn-cs"/>
                      </a:endParaRPr>
                    </a:p>
                  </a:txBody>
                  <a:tcPr anchor="ctr"/>
                </a:tc>
                <a:tc>
                  <a:txBody>
                    <a:bodyPr/>
                    <a:lstStyle/>
                    <a:p>
                      <a:pPr algn="r"/>
                      <a:r>
                        <a:rPr lang="en-ZA" sz="1200" noProof="0"/>
                        <a:t>2 531</a:t>
                      </a:r>
                    </a:p>
                  </a:txBody>
                  <a:tcPr anchor="ctr"/>
                </a:tc>
                <a:tc>
                  <a:txBody>
                    <a:bodyPr/>
                    <a:lstStyle/>
                    <a:p>
                      <a:pPr algn="r"/>
                      <a:r>
                        <a:rPr lang="en-ZA" sz="1200" noProof="0"/>
                        <a:t>7 000</a:t>
                      </a:r>
                    </a:p>
                  </a:txBody>
                  <a:tcPr anchor="ctr"/>
                </a:tc>
                <a:tc>
                  <a:txBody>
                    <a:bodyPr/>
                    <a:lstStyle/>
                    <a:p>
                      <a:pPr algn="r"/>
                      <a:r>
                        <a:rPr lang="en-ZA" sz="1200" noProof="0"/>
                        <a:t>6 500</a:t>
                      </a:r>
                    </a:p>
                  </a:txBody>
                  <a:tcPr anchor="ctr"/>
                </a:tc>
                <a:extLst>
                  <a:ext uri="{0D108BD9-81ED-4DB2-BD59-A6C34878D82A}">
                    <a16:rowId xmlns:a16="http://schemas.microsoft.com/office/drawing/2014/main" val="3717332136"/>
                  </a:ext>
                </a:extLst>
              </a:tr>
              <a:tr h="276065">
                <a:tc>
                  <a:txBody>
                    <a:bodyPr/>
                    <a:lstStyle/>
                    <a:p>
                      <a:pPr marL="269875" indent="0" algn="l" defTabSz="914400" rtl="0" eaLnBrk="1" latinLnBrk="0" hangingPunct="1"/>
                      <a:r>
                        <a:rPr lang="en-ZA" sz="1200" b="0" kern="1200" noProof="0">
                          <a:solidFill>
                            <a:schemeClr val="lt1"/>
                          </a:solidFill>
                        </a:rPr>
                        <a:t>Transfer locations</a:t>
                      </a:r>
                      <a:endParaRPr lang="en-ZA" sz="1200" b="0" i="1" kern="1200" noProof="0">
                        <a:solidFill>
                          <a:schemeClr val="lt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9 275</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27 930</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26 760</a:t>
                      </a:r>
                      <a:endParaRPr lang="en-ZA" sz="1200" kern="1200" noProof="0">
                        <a:solidFill>
                          <a:schemeClr val="dk1"/>
                        </a:solidFill>
                        <a:latin typeface="+mn-lt"/>
                        <a:ea typeface="+mn-ea"/>
                        <a:cs typeface="+mn-cs"/>
                      </a:endParaRPr>
                    </a:p>
                  </a:txBody>
                  <a:tcPr anchor="ctr"/>
                </a:tc>
                <a:extLst>
                  <a:ext uri="{0D108BD9-81ED-4DB2-BD59-A6C34878D82A}">
                    <a16:rowId xmlns:a16="http://schemas.microsoft.com/office/drawing/2014/main" val="258426826"/>
                  </a:ext>
                </a:extLst>
              </a:tr>
              <a:tr h="276065">
                <a:tc>
                  <a:txBody>
                    <a:bodyPr/>
                    <a:lstStyle/>
                    <a:p>
                      <a:pPr marL="269875" indent="0" algn="l" defTabSz="914400" rtl="0" eaLnBrk="1" latinLnBrk="0" hangingPunct="1"/>
                      <a:r>
                        <a:rPr lang="en-ZA" sz="1200" b="0" kern="1200" noProof="0">
                          <a:solidFill>
                            <a:schemeClr val="lt1"/>
                          </a:solidFill>
                        </a:rPr>
                        <a:t>Sidewalk improvements</a:t>
                      </a:r>
                      <a:endParaRPr lang="en-ZA" sz="1200" b="0" i="1" kern="1200" noProof="0">
                        <a:solidFill>
                          <a:schemeClr val="lt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825</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4 865</a:t>
                      </a:r>
                      <a:endParaRPr lang="en-ZA" sz="1200" kern="1200" noProof="0">
                        <a:solidFill>
                          <a:schemeClr val="dk1"/>
                        </a:solidFill>
                        <a:latin typeface="+mn-lt"/>
                        <a:ea typeface="+mn-ea"/>
                        <a:cs typeface="+mn-cs"/>
                      </a:endParaRPr>
                    </a:p>
                  </a:txBody>
                  <a:tcPr anchor="ctr"/>
                </a:tc>
                <a:tc>
                  <a:txBody>
                    <a:bodyPr/>
                    <a:lstStyle/>
                    <a:p>
                      <a:pPr marL="0" algn="r" defTabSz="914400" rtl="0" eaLnBrk="1" latinLnBrk="0" hangingPunct="1"/>
                      <a:r>
                        <a:rPr lang="en-ZA" sz="1200" kern="1200" noProof="0">
                          <a:solidFill>
                            <a:schemeClr val="dk1"/>
                          </a:solidFill>
                        </a:rPr>
                        <a:t>6 095</a:t>
                      </a:r>
                      <a:endParaRPr lang="en-ZA" sz="1200" kern="1200" noProof="0">
                        <a:solidFill>
                          <a:schemeClr val="dk1"/>
                        </a:solidFill>
                        <a:latin typeface="+mn-lt"/>
                        <a:ea typeface="+mn-ea"/>
                        <a:cs typeface="+mn-cs"/>
                      </a:endParaRPr>
                    </a:p>
                  </a:txBody>
                  <a:tcPr anchor="ctr"/>
                </a:tc>
                <a:extLst>
                  <a:ext uri="{0D108BD9-81ED-4DB2-BD59-A6C34878D82A}">
                    <a16:rowId xmlns:a16="http://schemas.microsoft.com/office/drawing/2014/main" val="3579852338"/>
                  </a:ext>
                </a:extLst>
              </a:tr>
              <a:tr h="276065">
                <a:tc>
                  <a:txBody>
                    <a:bodyPr/>
                    <a:lstStyle/>
                    <a:p>
                      <a:r>
                        <a:rPr lang="en-ZA" sz="1200" noProof="0"/>
                        <a:t>Total</a:t>
                      </a:r>
                    </a:p>
                  </a:txBody>
                  <a:tcPr anchor="ctr"/>
                </a:tc>
                <a:tc>
                  <a:txBody>
                    <a:bodyPr/>
                    <a:lstStyle/>
                    <a:p>
                      <a:pPr algn="r"/>
                      <a:r>
                        <a:rPr lang="en-ZA" sz="1200" b="1" noProof="0"/>
                        <a:t>217 407</a:t>
                      </a:r>
                    </a:p>
                  </a:txBody>
                  <a:tcPr anchor="ctr"/>
                </a:tc>
                <a:tc>
                  <a:txBody>
                    <a:bodyPr/>
                    <a:lstStyle/>
                    <a:p>
                      <a:pPr algn="r"/>
                      <a:r>
                        <a:rPr lang="en-ZA" sz="1200" b="1" noProof="0"/>
                        <a:t>276 090</a:t>
                      </a:r>
                    </a:p>
                  </a:txBody>
                  <a:tcPr anchor="ctr"/>
                </a:tc>
                <a:tc>
                  <a:txBody>
                    <a:bodyPr/>
                    <a:lstStyle/>
                    <a:p>
                      <a:pPr algn="r"/>
                      <a:r>
                        <a:rPr lang="en-ZA" sz="1200" b="1" noProof="0"/>
                        <a:t>324 580</a:t>
                      </a:r>
                    </a:p>
                  </a:txBody>
                  <a:tcPr anchor="ctr"/>
                </a:tc>
                <a:extLst>
                  <a:ext uri="{0D108BD9-81ED-4DB2-BD59-A6C34878D82A}">
                    <a16:rowId xmlns:a16="http://schemas.microsoft.com/office/drawing/2014/main" val="2510475405"/>
                  </a:ext>
                </a:extLst>
              </a:tr>
            </a:tbl>
          </a:graphicData>
        </a:graphic>
      </p:graphicFrame>
      <p:pic>
        <p:nvPicPr>
          <p:cNvPr id="9" name="Picture 8" descr="A bus stop with a green roof&#10;&#10;Description automatically generated">
            <a:extLst>
              <a:ext uri="{FF2B5EF4-FFF2-40B4-BE49-F238E27FC236}">
                <a16:creationId xmlns:a16="http://schemas.microsoft.com/office/drawing/2014/main" id="{08935B4A-EB9F-30C6-CCBB-0E2ABCC597CB}"/>
              </a:ext>
            </a:extLst>
          </p:cNvPr>
          <p:cNvPicPr>
            <a:picLocks noChangeAspect="1"/>
          </p:cNvPicPr>
          <p:nvPr/>
        </p:nvPicPr>
        <p:blipFill rotWithShape="1">
          <a:blip r:embed="rId6">
            <a:extLst>
              <a:ext uri="{28A0092B-C50C-407E-A947-70E740481C1C}">
                <a14:useLocalDpi xmlns:a14="http://schemas.microsoft.com/office/drawing/2010/main" val="0"/>
              </a:ext>
            </a:extLst>
          </a:blip>
          <a:srcRect l="1867" t="30701" r="1370" b="31569"/>
          <a:stretch>
            <a:fillRect/>
          </a:stretch>
        </p:blipFill>
        <p:spPr>
          <a:xfrm>
            <a:off x="9274016" y="4371701"/>
            <a:ext cx="2786584" cy="2352410"/>
          </a:xfrm>
          <a:prstGeom prst="rect">
            <a:avLst/>
          </a:prstGeom>
        </p:spPr>
      </p:pic>
      <p:pic>
        <p:nvPicPr>
          <p:cNvPr id="10" name="Picture 9" descr="A group of metal structures under construction&#10;&#10;Description automatically generated">
            <a:extLst>
              <a:ext uri="{FF2B5EF4-FFF2-40B4-BE49-F238E27FC236}">
                <a16:creationId xmlns:a16="http://schemas.microsoft.com/office/drawing/2014/main" id="{DE7B5283-A4B4-9A5B-49ED-CF56B1883394}"/>
              </a:ext>
            </a:extLst>
          </p:cNvPr>
          <p:cNvPicPr>
            <a:picLocks noChangeAspect="1"/>
          </p:cNvPicPr>
          <p:nvPr/>
        </p:nvPicPr>
        <p:blipFill rotWithShape="1">
          <a:blip r:embed="rId7">
            <a:extLst>
              <a:ext uri="{28A0092B-C50C-407E-A947-70E740481C1C}">
                <a14:useLocalDpi xmlns:a14="http://schemas.microsoft.com/office/drawing/2010/main" val="0"/>
              </a:ext>
            </a:extLst>
          </a:blip>
          <a:srcRect l="6128" r="12471"/>
          <a:stretch/>
        </p:blipFill>
        <p:spPr>
          <a:xfrm>
            <a:off x="9274016" y="2709741"/>
            <a:ext cx="2786584" cy="1581118"/>
          </a:xfrm>
          <a:prstGeom prst="rect">
            <a:avLst/>
          </a:prstGeom>
        </p:spPr>
      </p:pic>
      <p:pic>
        <p:nvPicPr>
          <p:cNvPr id="12" name="Picture 11" descr="No photo description available.">
            <a:extLst>
              <a:ext uri="{FF2B5EF4-FFF2-40B4-BE49-F238E27FC236}">
                <a16:creationId xmlns:a16="http://schemas.microsoft.com/office/drawing/2014/main" id="{9FBE3B74-28C7-DFB9-32C7-0F0BB08C97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74016" y="1061446"/>
            <a:ext cx="2786584" cy="15674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A2677B-DB81-05A9-4EF8-9EF73FF6DC46}"/>
              </a:ext>
            </a:extLst>
          </p:cNvPr>
          <p:cNvSpPr txBox="1"/>
          <p:nvPr/>
        </p:nvSpPr>
        <p:spPr>
          <a:xfrm>
            <a:off x="404444" y="1061446"/>
            <a:ext cx="8768586" cy="1349052"/>
          </a:xfrm>
          <a:prstGeom prst="round2DiagRect">
            <a:avLst/>
          </a:prstGeom>
          <a:solidFill>
            <a:schemeClr val="accent1">
              <a:lumMod val="20000"/>
              <a:lumOff val="80000"/>
            </a:schemeClr>
          </a:solidFill>
        </p:spPr>
        <p:txBody>
          <a:bodyPr wrap="square" anchor="ctr" anchorCtr="0">
            <a:noAutofit/>
          </a:bodyPr>
          <a:lstStyle/>
          <a:p>
            <a:pPr indent="-277200" algn="ctr">
              <a:spcBef>
                <a:spcPts val="300"/>
              </a:spcBef>
              <a:spcAft>
                <a:spcPts val="600"/>
              </a:spcAft>
              <a:buClr>
                <a:srgbClr val="002060"/>
              </a:buClr>
              <a:defRPr/>
            </a:pPr>
            <a:r>
              <a:rPr lang="en-ZA" sz="1600" b="1" noProof="0">
                <a:solidFill>
                  <a:schemeClr val="tx2"/>
                </a:solidFill>
              </a:rPr>
              <a:t>GO GEORGE provides a safe, reliable, affordable and accessible quality bus service </a:t>
            </a:r>
            <a:r>
              <a:rPr lang="en-ZA" sz="1600" b="1" noProof="0">
                <a:solidFill>
                  <a:schemeClr val="tx2"/>
                </a:solidFill>
                <a:latin typeface="Century Gothic" pitchFamily="34" charset="0"/>
              </a:rPr>
              <a:t>to the residents of George.</a:t>
            </a:r>
            <a:endParaRPr kumimoji="0" lang="en-ZA" sz="1600" b="1" i="0" u="none" strike="noStrike" kern="1200" cap="none" spc="0" normalizeH="0" baseline="0" noProof="0">
              <a:ln>
                <a:noFill/>
              </a:ln>
              <a:solidFill>
                <a:schemeClr val="tx2"/>
              </a:solidFill>
              <a:effectLst/>
              <a:uLnTx/>
              <a:uFillTx/>
              <a:latin typeface="Century Gothic" pitchFamily="34" charset="0"/>
              <a:ea typeface="+mn-ea"/>
              <a:cs typeface="+mn-cs"/>
            </a:endParaRPr>
          </a:p>
          <a:p>
            <a:pPr indent="-277200" algn="ctr">
              <a:spcBef>
                <a:spcPts val="300"/>
              </a:spcBef>
              <a:buClr>
                <a:srgbClr val="002060"/>
              </a:buClr>
              <a:defRPr/>
            </a:pPr>
            <a:r>
              <a:rPr lang="en-ZA" sz="1400" noProof="0">
                <a:solidFill>
                  <a:schemeClr val="tx2"/>
                </a:solidFill>
              </a:rPr>
              <a:t>The current focus is </a:t>
            </a:r>
            <a:r>
              <a:rPr lang="en-ZA" sz="1400" b="1" noProof="0">
                <a:solidFill>
                  <a:schemeClr val="tx2"/>
                </a:solidFill>
              </a:rPr>
              <a:t>completing the roll out of Phase 4A routes </a:t>
            </a:r>
            <a:r>
              <a:rPr lang="en-ZA" sz="1400" noProof="0">
                <a:solidFill>
                  <a:schemeClr val="tx2"/>
                </a:solidFill>
              </a:rPr>
              <a:t>and </a:t>
            </a:r>
            <a:r>
              <a:rPr lang="en-ZA" sz="1400" b="1" noProof="0">
                <a:solidFill>
                  <a:schemeClr val="tx2"/>
                </a:solidFill>
              </a:rPr>
              <a:t>rolling out Phases 5 and 6. </a:t>
            </a:r>
            <a:r>
              <a:rPr lang="en-ZA" sz="1400" noProof="0">
                <a:solidFill>
                  <a:schemeClr val="tx2"/>
                </a:solidFill>
              </a:rPr>
              <a:t>This</a:t>
            </a:r>
            <a:r>
              <a:rPr lang="en-ZA" sz="1400" b="1" noProof="0">
                <a:solidFill>
                  <a:schemeClr val="tx2"/>
                </a:solidFill>
              </a:rPr>
              <a:t> </a:t>
            </a:r>
            <a:r>
              <a:rPr lang="en-ZA" sz="1400" noProof="0">
                <a:solidFill>
                  <a:schemeClr val="tx2"/>
                </a:solidFill>
              </a:rPr>
              <a:t>requires focussed efforts to improve infrastructure facilities to support the expanded service.</a:t>
            </a:r>
            <a:endParaRPr lang="en-ZA" sz="1400" b="1" noProof="0">
              <a:solidFill>
                <a:schemeClr val="tx2"/>
              </a:solidFill>
            </a:endParaRPr>
          </a:p>
        </p:txBody>
      </p:sp>
    </p:spTree>
    <p:extLst>
      <p:ext uri="{BB962C8B-B14F-4D97-AF65-F5344CB8AC3E}">
        <p14:creationId xmlns:p14="http://schemas.microsoft.com/office/powerpoint/2010/main" val="2727877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4AA21-7C07-9689-8C6C-B43180891F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1664FB-43AC-6C2C-4909-16E250DAAC25}"/>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E57262A0-FD3E-4EB7-4CB4-2D29CC7475E4}"/>
              </a:ext>
            </a:extLst>
          </p:cNvPr>
          <p:cNvGraphicFramePr>
            <a:graphicFrameLocks noGrp="1"/>
          </p:cNvGraphicFramePr>
          <p:nvPr>
            <p:extLst>
              <p:ext uri="{D42A27DB-BD31-4B8C-83A1-F6EECF244321}">
                <p14:modId xmlns:p14="http://schemas.microsoft.com/office/powerpoint/2010/main" val="494553420"/>
              </p:ext>
            </p:extLst>
          </p:nvPr>
        </p:nvGraphicFramePr>
        <p:xfrm>
          <a:off x="216408" y="1196753"/>
          <a:ext cx="11759184" cy="4416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Design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BRT-lite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Innovative form of BRT that does not require high-cost infrastructure, such as dedicated lanes and median stations.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Universally accessible MBT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is the first of its kind.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Material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Investigation of vandalism-proof material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prevent recurring damage from misuse of bus stops and shelters.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Implementation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Incremental and collaborative approach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and George municipality to roll out the GIPTN in phases. </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Automated Fare Collection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system (including provision for new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Account-Based Ticketing</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promotes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ease-of-doing-business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by making it easy for passengers to use the GIPTN service. This system will be extended to include the MBTs participating in the co-existence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Management System and on-board telematics devices,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which will also be extended to include the MBTs participating in the co-existence programme, enable close monitoring of services. This improves the</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ease-of-doing-government,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as compliance with standards and contractual agreements can easily be monitored and reported against.</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4224717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2CA54-22E3-6EE6-F98D-EEE039DDA6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E382F1-3B87-2D6F-B10A-11B21C77701E}"/>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7460A053-A489-975E-9922-18A7AF79C9E7}"/>
              </a:ext>
            </a:extLst>
          </p:cNvPr>
          <p:cNvGraphicFramePr>
            <a:graphicFrameLocks noGrp="1"/>
          </p:cNvGraphicFramePr>
          <p:nvPr>
            <p:extLst>
              <p:ext uri="{D42A27DB-BD31-4B8C-83A1-F6EECF244321}">
                <p14:modId xmlns:p14="http://schemas.microsoft.com/office/powerpoint/2010/main" val="1356229879"/>
              </p:ext>
            </p:extLst>
          </p:nvPr>
        </p:nvGraphicFramePr>
        <p:xfrm>
          <a:off x="216408" y="1196753"/>
          <a:ext cx="11759184" cy="4560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280061">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51321">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285096">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has lower carbon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Providing public transport services, such as GIPTN, supports reduced private vehicle use, which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helps to address climate change by reducing carbon emissions. </a:t>
                      </a:r>
                    </a:p>
                  </a:txBody>
                  <a:tcPr marT="72000" marB="72000"/>
                </a:tc>
                <a:extLst>
                  <a:ext uri="{0D108BD9-81ED-4DB2-BD59-A6C34878D82A}">
                    <a16:rowId xmlns:a16="http://schemas.microsoft.com/office/drawing/2014/main" val="2838567438"/>
                  </a:ext>
                </a:extLst>
              </a:tr>
              <a:tr h="115587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Integrated and collaborative planning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WCMD and George Municipality, who are jointly responsible for implementing and managing the GIPTN.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public transport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reducing the need for private vehicles. </a:t>
                      </a: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832663">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GIPTN supports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local resource utilisation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incorporating the local MBT industry into the operation of GIPTN services. The co-existence programme will also be comprised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existing, local MBT operators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2882264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0A7B-BE9E-6390-7A7C-3B222FE8B3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7079F2-A2BD-7C1A-5AF3-1132EE390919}"/>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2B51877A-2149-D5EB-A169-9BDBD45B95AA}"/>
              </a:ext>
            </a:extLst>
          </p:cNvPr>
          <p:cNvGraphicFramePr>
            <a:graphicFrameLocks noGrp="1"/>
          </p:cNvGraphicFramePr>
          <p:nvPr>
            <p:extLst>
              <p:ext uri="{D42A27DB-BD31-4B8C-83A1-F6EECF244321}">
                <p14:modId xmlns:p14="http://schemas.microsoft.com/office/powerpoint/2010/main" val="3432442719"/>
              </p:ext>
            </p:extLst>
          </p:nvPr>
        </p:nvGraphicFramePr>
        <p:xfrm>
          <a:off x="216408" y="1196753"/>
          <a:ext cx="11759184" cy="55053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GIPTN services </a:t>
                      </a:r>
                      <a:r>
                        <a:rPr lang="en-ZA" sz="1000" b="1" noProof="0">
                          <a:solidFill>
                            <a:schemeClr val="tx1"/>
                          </a:solidFill>
                          <a:latin typeface="+mn-lt"/>
                          <a:cs typeface="Arial" panose="020B0604020202020204" pitchFamily="34" charset="0"/>
                        </a:rPr>
                        <a:t>connect low-income areas with areas of opportunity</a:t>
                      </a:r>
                      <a:r>
                        <a:rPr lang="en-ZA" sz="1000" noProof="0">
                          <a:solidFill>
                            <a:schemeClr val="tx1"/>
                          </a:solidFill>
                          <a:latin typeface="+mn-lt"/>
                          <a:cs typeface="Arial" panose="020B0604020202020204" pitchFamily="34" charset="0"/>
                        </a:rPr>
                        <a:t>, thereby </a:t>
                      </a:r>
                      <a:r>
                        <a:rPr lang="en-ZA" sz="1000" b="1" noProof="0">
                          <a:solidFill>
                            <a:schemeClr val="tx1"/>
                          </a:solidFill>
                          <a:latin typeface="+mn-lt"/>
                          <a:cs typeface="Arial" panose="020B0604020202020204" pitchFamily="34" charset="0"/>
                        </a:rPr>
                        <a:t>leveraging spatial justice </a:t>
                      </a:r>
                      <a:r>
                        <a:rPr lang="en-ZA" sz="1000" noProof="0">
                          <a:solidFill>
                            <a:schemeClr val="tx1"/>
                          </a:solidFill>
                          <a:latin typeface="+mn-lt"/>
                          <a:cs typeface="Arial" panose="020B0604020202020204" pitchFamily="34" charset="0"/>
                        </a:rPr>
                        <a:t>to benefit the community and the economy.</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Improved accessibility for lower income communities.</a:t>
                      </a:r>
                    </a:p>
                    <a:p>
                      <a:endParaRPr lang="en-ZA" sz="100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Improving the quality of PT reduces the need for private vehicles and promotes a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shift away from the sprawled, car-oriented development patterns that entrench spatial inequality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Shift towards much more equitable and sustainable transit-oriented developments.</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partners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George Municipality and the local MBT industry to implement and manage the GIPTN.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GIPTN promotes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empowerment of the local MBT industry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through formalising and training them to become a formal operating company.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Formal employment opportunities for local communities are created throughout the value chain of the GIPTN</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including bus driving, facilities management, maintenance, marketing and more.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Risks are shared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WCMD and George Municipality through an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Intergovernmental Agreement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and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Financial Agreement</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which outline the responsibilities of each party and outline cost-sharing arrangements.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3619687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13606-9AB9-F7A0-0906-FFF5FD360C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99149F-26B7-406B-0521-509A57FF3250}"/>
              </a:ext>
            </a:extLst>
          </p:cNvPr>
          <p:cNvSpPr>
            <a:spLocks noGrp="1"/>
          </p:cNvSpPr>
          <p:nvPr>
            <p:ph type="title"/>
          </p:nvPr>
        </p:nvSpPr>
        <p:spPr/>
        <p:txBody>
          <a:bodyPr/>
          <a:lstStyle/>
          <a:p>
            <a:r>
              <a:rPr lang="en-ZA" noProof="0"/>
              <a:t>GIPTN</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12E02B0E-5FBE-0DE0-50F6-18E24D22BA4A}"/>
              </a:ext>
            </a:extLst>
          </p:cNvPr>
          <p:cNvGraphicFramePr>
            <a:graphicFrameLocks noGrp="1"/>
          </p:cNvGraphicFramePr>
          <p:nvPr>
            <p:extLst>
              <p:ext uri="{D42A27DB-BD31-4B8C-83A1-F6EECF244321}">
                <p14:modId xmlns:p14="http://schemas.microsoft.com/office/powerpoint/2010/main" val="3796971679"/>
              </p:ext>
            </p:extLst>
          </p:nvPr>
        </p:nvGraphicFramePr>
        <p:xfrm>
          <a:off x="216408" y="1196753"/>
          <a:ext cx="11759184" cy="4724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GIPTN design, implementation and operations are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fully compliant with relevant legislation, including the PFMA and the MFMA</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This includes its financial, institutional and legal arrangements.</a:t>
                      </a:r>
                    </a:p>
                    <a:p>
                      <a:endParaRPr lang="en-ZA" sz="1000" b="0"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The GIPTN has an established track record of </a:t>
                      </a:r>
                      <a:r>
                        <a:rPr lang="en-ZA" sz="1000" b="1" noProof="0">
                          <a:solidFill>
                            <a:schemeClr val="tx1"/>
                          </a:solidFill>
                          <a:latin typeface="+mn-lt"/>
                          <a:cs typeface="Arial" panose="020B0604020202020204" pitchFamily="34" charset="0"/>
                        </a:rPr>
                        <a:t>compliance with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municipal, provincial and national reporting requirements. </a:t>
                      </a:r>
                    </a:p>
                    <a:p>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GIPTN submits and updated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Business Plan, Financial Plan and detailed funding application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National Department of Transport annually to qualify for PTNG funding.</a:t>
                      </a:r>
                      <a:endParaRPr lang="en-ZA" sz="1000" b="0" noProof="0">
                        <a:solidFill>
                          <a:schemeClr val="tx1"/>
                        </a:solidFill>
                        <a:latin typeface="+mn-lt"/>
                        <a:cs typeface="Arial" panose="020B0604020202020204" pitchFamily="34" charset="0"/>
                      </a:endParaRPr>
                    </a:p>
                    <a:p>
                      <a:endParaRPr lang="en-ZA" sz="1000" b="0"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In addition, the GIPTN provides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extensive financial reports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monthly, quarterly and annually in accordance with</a:t>
                      </a:r>
                      <a:r>
                        <a:rPr lang="en-ZA" sz="1000" b="0" noProof="0">
                          <a:solidFill>
                            <a:schemeClr val="tx1"/>
                          </a:solidFill>
                          <a:latin typeface="+mn-lt"/>
                          <a:cs typeface="Arial" panose="020B0604020202020204" pitchFamily="34" charset="0"/>
                        </a:rPr>
                        <a:t> the </a:t>
                      </a:r>
                      <a:r>
                        <a:rPr lang="en-ZA" sz="1000" b="1" noProof="0">
                          <a:solidFill>
                            <a:schemeClr val="tx1"/>
                          </a:solidFill>
                          <a:latin typeface="+mn-lt"/>
                          <a:cs typeface="Arial" panose="020B0604020202020204" pitchFamily="34" charset="0"/>
                        </a:rPr>
                        <a:t>Intergovernmental Agreement </a:t>
                      </a:r>
                      <a:r>
                        <a:rPr lang="en-ZA" sz="1000" b="0" noProof="0">
                          <a:solidFill>
                            <a:schemeClr val="tx1"/>
                          </a:solidFill>
                          <a:latin typeface="+mn-lt"/>
                          <a:cs typeface="Arial" panose="020B0604020202020204" pitchFamily="34" charset="0"/>
                        </a:rPr>
                        <a:t>and </a:t>
                      </a:r>
                      <a:r>
                        <a:rPr lang="en-ZA" sz="1000" b="1" noProof="0">
                          <a:solidFill>
                            <a:schemeClr val="tx1"/>
                          </a:solidFill>
                          <a:latin typeface="+mn-lt"/>
                          <a:cs typeface="Arial" panose="020B0604020202020204" pitchFamily="34" charset="0"/>
                        </a:rPr>
                        <a:t>Financial Agreement </a:t>
                      </a:r>
                      <a:r>
                        <a:rPr lang="en-ZA" sz="1000" b="0" noProof="0">
                          <a:solidFill>
                            <a:schemeClr val="tx1"/>
                          </a:solidFill>
                          <a:latin typeface="+mn-lt"/>
                          <a:cs typeface="Arial" panose="020B0604020202020204" pitchFamily="34" charset="0"/>
                        </a:rPr>
                        <a:t>between WCMD and George Municipality, all of which are </a:t>
                      </a:r>
                      <a:r>
                        <a:rPr lang="en-ZA" sz="1000" b="1" noProof="0">
                          <a:solidFill>
                            <a:schemeClr val="tx1"/>
                          </a:solidFill>
                          <a:latin typeface="+mn-lt"/>
                          <a:cs typeface="Arial" panose="020B0604020202020204" pitchFamily="34" charset="0"/>
                        </a:rPr>
                        <a:t>compliant with PFMA and MFMA requirements.</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Improves access and mobility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for all, including low-income communities and people living with disabilities.</a:t>
                      </a:r>
                    </a:p>
                    <a:p>
                      <a:endParaRPr lang="en-ZA" sz="1000"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Supports economy </a:t>
                      </a:r>
                      <a:r>
                        <a:rPr lang="en-ZA" sz="1000" noProof="0">
                          <a:solidFill>
                            <a:schemeClr val="tx1"/>
                          </a:solidFill>
                          <a:latin typeface="+mn-lt"/>
                          <a:cs typeface="Arial" panose="020B0604020202020204" pitchFamily="34" charset="0"/>
                        </a:rPr>
                        <a:t>through transport of workers and learners, including partnerships with local businesses to serve as part of a network of top-up vendors.</a:t>
                      </a:r>
                    </a:p>
                    <a:p>
                      <a:endParaRPr lang="en-ZA" sz="1000"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Continuous evaluation </a:t>
                      </a:r>
                      <a:r>
                        <a:rPr lang="en-ZA" sz="1000" b="0" noProof="0">
                          <a:solidFill>
                            <a:schemeClr val="tx1"/>
                          </a:solidFill>
                          <a:latin typeface="+mn-lt"/>
                          <a:cs typeface="Arial" panose="020B0604020202020204" pitchFamily="34" charset="0"/>
                        </a:rPr>
                        <a:t>of the socio-economic impact through the annual Macro-Transport and Socio-Economic Surveys.</a:t>
                      </a:r>
                      <a:endParaRPr lang="en-ZA" sz="1000" b="1"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164056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68FB344-DF5A-553D-531F-AB6652A15952}"/>
              </a:ext>
            </a:extLst>
          </p:cNvPr>
          <p:cNvSpPr>
            <a:spLocks noGrp="1"/>
          </p:cNvSpPr>
          <p:nvPr>
            <p:ph type="body" sz="quarter" idx="12"/>
          </p:nvPr>
        </p:nvSpPr>
        <p:spPr/>
        <p:txBody>
          <a:bodyPr/>
          <a:lstStyle/>
          <a:p>
            <a:r>
              <a:rPr lang="en-ZA" noProof="0"/>
              <a:t>Rural intertown transport solution</a:t>
            </a:r>
          </a:p>
        </p:txBody>
      </p:sp>
    </p:spTree>
    <p:extLst>
      <p:ext uri="{BB962C8B-B14F-4D97-AF65-F5344CB8AC3E}">
        <p14:creationId xmlns:p14="http://schemas.microsoft.com/office/powerpoint/2010/main" val="1030914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noProof="0"/>
              <a:t>Background and introduction</a:t>
            </a:r>
          </a:p>
        </p:txBody>
      </p:sp>
      <p:sp>
        <p:nvSpPr>
          <p:cNvPr id="7" name="Text Placeholder 6"/>
          <p:cNvSpPr>
            <a:spLocks noGrp="1"/>
          </p:cNvSpPr>
          <p:nvPr>
            <p:ph type="body" sz="quarter" idx="10"/>
          </p:nvPr>
        </p:nvSpPr>
        <p:spPr>
          <a:xfrm>
            <a:off x="393701" y="1196753"/>
            <a:ext cx="11462940" cy="5030311"/>
          </a:xfrm>
        </p:spPr>
        <p:txBody>
          <a:bodyPr>
            <a:normAutofit/>
          </a:bodyPr>
          <a:lstStyle/>
          <a:p>
            <a:pPr marL="465750" lvl="1" indent="-285750"/>
            <a:r>
              <a:rPr lang="en-ZA" b="1" noProof="0"/>
              <a:t>As part of the Draft WC Infrastructure Strategy (WCIS) 2050, </a:t>
            </a:r>
            <a:r>
              <a:rPr lang="en-ZA" b="1" noProof="0" err="1"/>
              <a:t>DoI</a:t>
            </a:r>
            <a:r>
              <a:rPr lang="en-ZA" b="1" noProof="0"/>
              <a:t> and WCMD have shortlisted projects to be pursued for infrastructure funding. </a:t>
            </a:r>
          </a:p>
          <a:p>
            <a:pPr marL="465750" lvl="1" indent="-285750"/>
            <a:endParaRPr lang="en-ZA" b="1" noProof="0"/>
          </a:p>
          <a:p>
            <a:pPr marL="465750" lvl="1" indent="-285750"/>
            <a:r>
              <a:rPr lang="en-ZA" b="1" noProof="0"/>
              <a:t>Shortlisted Mobility projects are: </a:t>
            </a:r>
          </a:p>
          <a:p>
            <a:pPr marL="465750" lvl="1" indent="-285750"/>
            <a:endParaRPr lang="en-ZA" b="1" noProof="0"/>
          </a:p>
          <a:p>
            <a:pPr marL="702900" lvl="2" indent="-342900">
              <a:buFont typeface="+mj-lt"/>
              <a:buAutoNum type="arabicPeriod"/>
            </a:pPr>
            <a:r>
              <a:rPr lang="en-ZA" b="1" noProof="0" err="1"/>
              <a:t>Shayela</a:t>
            </a:r>
            <a:r>
              <a:rPr lang="en-ZA" b="1" noProof="0"/>
              <a:t> Smart: </a:t>
            </a:r>
            <a:r>
              <a:rPr lang="en-ZA" noProof="0"/>
              <a:t>Suite of minibus taxi (MBT) improvement and transformation interventions</a:t>
            </a:r>
          </a:p>
          <a:p>
            <a:pPr marL="702900" lvl="2" indent="-342900">
              <a:buFont typeface="+mj-lt"/>
              <a:buAutoNum type="arabicPeriod"/>
            </a:pPr>
            <a:r>
              <a:rPr lang="en-ZA" b="1" noProof="0"/>
              <a:t>GIPTN: </a:t>
            </a:r>
            <a:r>
              <a:rPr lang="en-ZA" noProof="0"/>
              <a:t>‘Infrastructure-light’ bus service in George</a:t>
            </a:r>
          </a:p>
          <a:p>
            <a:pPr marL="702900" lvl="2" indent="-342900">
              <a:buFont typeface="+mj-lt"/>
              <a:buAutoNum type="arabicPeriod"/>
            </a:pPr>
            <a:r>
              <a:rPr lang="en-ZA" b="1" noProof="0"/>
              <a:t>Rural intertown transport solution: </a:t>
            </a:r>
            <a:r>
              <a:rPr lang="en-ZA" noProof="0"/>
              <a:t>Scheduled intertown MBT service</a:t>
            </a:r>
          </a:p>
          <a:p>
            <a:pPr marL="702900" lvl="2" indent="-342900">
              <a:buFont typeface="+mj-lt"/>
              <a:buAutoNum type="arabicPeriod"/>
            </a:pPr>
            <a:r>
              <a:rPr lang="en-ZA" b="1" noProof="0"/>
              <a:t>NMT demonstration town</a:t>
            </a:r>
            <a:r>
              <a:rPr lang="en-ZA" noProof="0"/>
              <a:t>: NMT improvement initiatives consolidated in one town to demonstrate impact</a:t>
            </a:r>
            <a:endParaRPr lang="en-ZA" b="1" noProof="0"/>
          </a:p>
          <a:p>
            <a:pPr marL="702900" lvl="2" indent="-342900">
              <a:buFont typeface="+mj-lt"/>
              <a:buAutoNum type="arabicPeriod"/>
            </a:pPr>
            <a:r>
              <a:rPr lang="en-ZA" b="1" noProof="0"/>
              <a:t>Park and Ride:</a:t>
            </a:r>
            <a:r>
              <a:rPr lang="en-ZA" noProof="0"/>
              <a:t> Pilot park and ride facilities / services to test concept and support decongestion</a:t>
            </a:r>
          </a:p>
          <a:p>
            <a:pPr marL="702900" lvl="2" indent="-342900">
              <a:buFont typeface="+mj-lt"/>
              <a:buAutoNum type="arabicPeriod"/>
            </a:pPr>
            <a:r>
              <a:rPr lang="en-ZA" b="1" noProof="0" err="1"/>
              <a:t>eMBT</a:t>
            </a:r>
            <a:r>
              <a:rPr lang="en-ZA" b="1" noProof="0"/>
              <a:t> Pilot:</a:t>
            </a:r>
            <a:r>
              <a:rPr lang="en-ZA" noProof="0"/>
              <a:t> Piloting of electric minibuses under real-world conditions, in commercial service, across the Western Cape, to support the transition of the MBT sector nationally towards e-mobility</a:t>
            </a:r>
          </a:p>
          <a:p>
            <a:pPr marL="702900" lvl="2" indent="-342900">
              <a:buFont typeface="+mj-lt"/>
              <a:buAutoNum type="arabicPeriod"/>
            </a:pPr>
            <a:r>
              <a:rPr lang="en-ZA" b="1" noProof="0"/>
              <a:t>Freight Rail Revitalisation: </a:t>
            </a:r>
            <a:r>
              <a:rPr lang="en-ZA" noProof="0"/>
              <a:t>Initiatives to enhance regional rail connectivity, promote private sector investment, and support the revitalisation of branch lines and key regional freight corridors. </a:t>
            </a:r>
          </a:p>
          <a:p>
            <a:pPr marL="465750" lvl="1" indent="-285750"/>
            <a:endParaRPr lang="en-ZA" b="1" noProof="0"/>
          </a:p>
          <a:p>
            <a:pPr marL="465750" lvl="1" indent="-285750"/>
            <a:r>
              <a:rPr lang="en-ZA" b="1" noProof="0"/>
              <a:t>These shortlisted projects are to be assessed against the WCIS’s ‘panoptic principles’</a:t>
            </a:r>
          </a:p>
          <a:p>
            <a:pPr marL="645750" lvl="2" indent="-285750"/>
            <a:r>
              <a:rPr lang="en-ZA" noProof="0"/>
              <a:t>The aim of this process is to determine projects that are “business-case ready” and eligible to form part of a “bankable, investor-ready” project pipeline</a:t>
            </a:r>
          </a:p>
        </p:txBody>
      </p:sp>
    </p:spTree>
    <p:extLst>
      <p:ext uri="{BB962C8B-B14F-4D97-AF65-F5344CB8AC3E}">
        <p14:creationId xmlns:p14="http://schemas.microsoft.com/office/powerpoint/2010/main" val="544693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2D50C-8A75-732C-39AA-6CDBBBB6C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2B38D-9D8E-3E2A-1DF7-E21692EF148C}"/>
              </a:ext>
            </a:extLst>
          </p:cNvPr>
          <p:cNvSpPr>
            <a:spLocks noGrp="1"/>
          </p:cNvSpPr>
          <p:nvPr>
            <p:ph type="title"/>
          </p:nvPr>
        </p:nvSpPr>
        <p:spPr/>
        <p:txBody>
          <a:bodyPr/>
          <a:lstStyle/>
          <a:p>
            <a:r>
              <a:rPr lang="en-ZA" noProof="0"/>
              <a:t>Rural Intertown Transport Solution</a:t>
            </a:r>
            <a:endParaRPr lang="en-ZA" sz="1800" noProof="0">
              <a:highlight>
                <a:srgbClr val="FFFF00"/>
              </a:highlight>
            </a:endParaRPr>
          </a:p>
        </p:txBody>
      </p:sp>
      <p:sp>
        <p:nvSpPr>
          <p:cNvPr id="3" name="Slide Number Placeholder 2">
            <a:extLst>
              <a:ext uri="{FF2B5EF4-FFF2-40B4-BE49-F238E27FC236}">
                <a16:creationId xmlns:a16="http://schemas.microsoft.com/office/drawing/2014/main" id="{F3FF7AD1-9614-D350-EC19-3AF09C1125CF}"/>
              </a:ext>
            </a:extLst>
          </p:cNvPr>
          <p:cNvSpPr>
            <a:spLocks noGrp="1"/>
          </p:cNvSpPr>
          <p:nvPr>
            <p:ph type="sldNum" sz="quarter" idx="4"/>
          </p:nvPr>
        </p:nvSpPr>
        <p:spPr/>
        <p:txBody>
          <a:bodyPr/>
          <a:lstStyle/>
          <a:p>
            <a:fld id="{8406839F-D7A4-4E5D-B93D-768AD4D1DB36}" type="slidenum">
              <a:rPr lang="en-ZA" noProof="0" smtClean="0">
                <a:solidFill>
                  <a:srgbClr val="003399"/>
                </a:solidFill>
              </a:rPr>
              <a:pPr/>
              <a:t>20</a:t>
            </a:fld>
            <a:endParaRPr lang="en-ZA" noProof="0">
              <a:solidFill>
                <a:srgbClr val="003399"/>
              </a:solidFill>
            </a:endParaRPr>
          </a:p>
        </p:txBody>
      </p:sp>
      <p:sp>
        <p:nvSpPr>
          <p:cNvPr id="45" name="Rectangle 44">
            <a:extLst>
              <a:ext uri="{FF2B5EF4-FFF2-40B4-BE49-F238E27FC236}">
                <a16:creationId xmlns:a16="http://schemas.microsoft.com/office/drawing/2014/main" id="{259D82AC-30D1-0F7C-12B6-43B336B52F93}"/>
              </a:ext>
            </a:extLst>
          </p:cNvPr>
          <p:cNvSpPr/>
          <p:nvPr/>
        </p:nvSpPr>
        <p:spPr>
          <a:xfrm>
            <a:off x="299039" y="2692542"/>
            <a:ext cx="7645889" cy="1270381"/>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ZA" sz="1600" b="1" noProof="0">
              <a:solidFill>
                <a:schemeClr val="tx2"/>
              </a:solidFill>
            </a:endParaRPr>
          </a:p>
        </p:txBody>
      </p:sp>
      <p:sp>
        <p:nvSpPr>
          <p:cNvPr id="28" name="Rectangle 27">
            <a:extLst>
              <a:ext uri="{FF2B5EF4-FFF2-40B4-BE49-F238E27FC236}">
                <a16:creationId xmlns:a16="http://schemas.microsoft.com/office/drawing/2014/main" id="{BE36EB01-0F2E-F65E-341D-5B1C964F287A}"/>
              </a:ext>
            </a:extLst>
          </p:cNvPr>
          <p:cNvSpPr/>
          <p:nvPr/>
        </p:nvSpPr>
        <p:spPr>
          <a:xfrm>
            <a:off x="8247813" y="2362953"/>
            <a:ext cx="3686203" cy="487810"/>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bg1"/>
                </a:solidFill>
              </a:rPr>
              <a:t>Infrastructure requirements &amp; costs</a:t>
            </a:r>
          </a:p>
        </p:txBody>
      </p:sp>
      <p:sp>
        <p:nvSpPr>
          <p:cNvPr id="29" name="Rectangle 28">
            <a:extLst>
              <a:ext uri="{FF2B5EF4-FFF2-40B4-BE49-F238E27FC236}">
                <a16:creationId xmlns:a16="http://schemas.microsoft.com/office/drawing/2014/main" id="{24768A16-37CF-20A7-D5EF-30004511B25E}"/>
              </a:ext>
            </a:extLst>
          </p:cNvPr>
          <p:cNvSpPr/>
          <p:nvPr/>
        </p:nvSpPr>
        <p:spPr>
          <a:xfrm>
            <a:off x="8247814" y="2850765"/>
            <a:ext cx="3686203" cy="3617383"/>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spcBef>
                <a:spcPts val="600"/>
              </a:spcBef>
              <a:spcAft>
                <a:spcPts val="600"/>
              </a:spcAft>
              <a:buFont typeface="Arial" panose="020B0604020202020204" pitchFamily="34" charset="0"/>
              <a:buChar char="•"/>
            </a:pPr>
            <a:r>
              <a:rPr lang="en-ZA" sz="1400" noProof="0">
                <a:solidFill>
                  <a:schemeClr val="tx2"/>
                </a:solidFill>
              </a:rPr>
              <a:t>Where required</a:t>
            </a:r>
            <a:r>
              <a:rPr lang="en-ZA" sz="1400" b="1" noProof="0">
                <a:solidFill>
                  <a:schemeClr val="tx2"/>
                </a:solidFill>
              </a:rPr>
              <a:t>, stops, shelters and PTIs will be constructed and/or upgraded </a:t>
            </a:r>
            <a:r>
              <a:rPr lang="en-ZA" sz="1400" noProof="0">
                <a:solidFill>
                  <a:schemeClr val="tx2"/>
                </a:solidFill>
              </a:rPr>
              <a:t>to support services and ensure universal accessibility</a:t>
            </a:r>
          </a:p>
          <a:p>
            <a:pPr marL="171450" indent="-171450">
              <a:spcBef>
                <a:spcPts val="600"/>
              </a:spcBef>
              <a:buFont typeface="Arial" panose="020B0604020202020204" pitchFamily="34" charset="0"/>
              <a:buChar char="•"/>
            </a:pPr>
            <a:r>
              <a:rPr lang="en-ZA" sz="1400" b="1" noProof="0">
                <a:solidFill>
                  <a:schemeClr val="tx2"/>
                </a:solidFill>
              </a:rPr>
              <a:t>Total estimated infrastructure cost</a:t>
            </a:r>
            <a:r>
              <a:rPr lang="en-ZA" sz="1400" noProof="0">
                <a:solidFill>
                  <a:schemeClr val="tx2"/>
                </a:solidFill>
              </a:rPr>
              <a:t> </a:t>
            </a:r>
            <a:r>
              <a:rPr lang="en-ZA" sz="1400" b="1" noProof="0">
                <a:solidFill>
                  <a:schemeClr val="tx2"/>
                </a:solidFill>
              </a:rPr>
              <a:t>is</a:t>
            </a:r>
            <a:r>
              <a:rPr lang="en-ZA" sz="1400" noProof="0">
                <a:solidFill>
                  <a:schemeClr val="tx2"/>
                </a:solidFill>
              </a:rPr>
              <a:t> </a:t>
            </a:r>
            <a:r>
              <a:rPr lang="en-ZA" sz="1400" b="1" noProof="0">
                <a:solidFill>
                  <a:schemeClr val="tx2"/>
                </a:solidFill>
              </a:rPr>
              <a:t>~ R2 million over the first 2 financial years</a:t>
            </a:r>
            <a:r>
              <a:rPr lang="en-ZA" sz="1400" noProof="0">
                <a:solidFill>
                  <a:schemeClr val="tx2"/>
                </a:solidFill>
              </a:rPr>
              <a:t> - </a:t>
            </a:r>
            <a:r>
              <a:rPr lang="en-ZA" sz="1100" i="1" noProof="0">
                <a:solidFill>
                  <a:schemeClr val="tx2"/>
                </a:solidFill>
              </a:rPr>
              <a:t>subject to more detailed costing and needs analysis during business case development and data collection</a:t>
            </a:r>
          </a:p>
          <a:p>
            <a:pPr marL="171450" indent="-171450">
              <a:buFont typeface="Arial" panose="020B0604020202020204" pitchFamily="34" charset="0"/>
              <a:buChar char="•"/>
            </a:pPr>
            <a:endParaRPr lang="en-ZA" sz="1400" noProof="0">
              <a:solidFill>
                <a:schemeClr val="tx2"/>
              </a:solidFill>
            </a:endParaRPr>
          </a:p>
        </p:txBody>
      </p:sp>
      <p:sp>
        <p:nvSpPr>
          <p:cNvPr id="30" name="Text Placeholder 3">
            <a:extLst>
              <a:ext uri="{FF2B5EF4-FFF2-40B4-BE49-F238E27FC236}">
                <a16:creationId xmlns:a16="http://schemas.microsoft.com/office/drawing/2014/main" id="{DF29B422-A417-0F77-FDA2-9CE79AC8897E}"/>
              </a:ext>
            </a:extLst>
          </p:cNvPr>
          <p:cNvSpPr>
            <a:spLocks noGrp="1"/>
          </p:cNvSpPr>
          <p:nvPr>
            <p:ph type="body" sz="quarter" idx="10"/>
          </p:nvPr>
        </p:nvSpPr>
        <p:spPr>
          <a:xfrm>
            <a:off x="299039" y="3962924"/>
            <a:ext cx="7645889" cy="2505225"/>
          </a:xfrm>
          <a:solidFill>
            <a:schemeClr val="bg1">
              <a:lumMod val="95000"/>
            </a:schemeClr>
          </a:solidFill>
        </p:spPr>
        <p:txBody>
          <a:bodyPr vert="horz" lIns="72000" tIns="72000" rIns="72000" bIns="72000" rtlCol="0" anchor="ctr">
            <a:noAutofit/>
          </a:bodyPr>
          <a:lstStyle/>
          <a:p>
            <a:pPr lvl="1">
              <a:spcBef>
                <a:spcPts val="600"/>
              </a:spcBef>
              <a:spcAft>
                <a:spcPts val="300"/>
              </a:spcAft>
              <a:buFont typeface="Arial" panose="020B0604020202020204" pitchFamily="34" charset="0"/>
              <a:buChar char="•"/>
            </a:pPr>
            <a:r>
              <a:rPr lang="en-ZA" sz="1100" b="1" noProof="0">
                <a:solidFill>
                  <a:schemeClr val="tx2"/>
                </a:solidFill>
                <a:latin typeface="Century Gothic"/>
              </a:rPr>
              <a:t>Planning costs include (Funded and currently underway): </a:t>
            </a:r>
            <a:r>
              <a:rPr lang="en-ZA" sz="1100" noProof="0">
                <a:solidFill>
                  <a:schemeClr val="tx2"/>
                </a:solidFill>
                <a:latin typeface="Century Gothic"/>
              </a:rPr>
              <a:t>Surveys to gauge passenger demand; business plan; industry engagements; establishing agreements</a:t>
            </a:r>
          </a:p>
          <a:p>
            <a:pPr lvl="1">
              <a:spcBef>
                <a:spcPts val="600"/>
              </a:spcBef>
              <a:spcAft>
                <a:spcPts val="300"/>
              </a:spcAft>
              <a:buFont typeface="Arial" panose="020B0604020202020204" pitchFamily="34" charset="0"/>
              <a:buChar char="•"/>
            </a:pPr>
            <a:r>
              <a:rPr lang="en-ZA" sz="1100" b="1" noProof="0">
                <a:solidFill>
                  <a:schemeClr val="tx2"/>
                </a:solidFill>
                <a:latin typeface="Century Gothic"/>
              </a:rPr>
              <a:t>Implementation costs include: </a:t>
            </a:r>
          </a:p>
          <a:p>
            <a:pPr marL="432000" lvl="2" indent="-285750">
              <a:spcBef>
                <a:spcPts val="0"/>
              </a:spcBef>
              <a:spcAft>
                <a:spcPts val="300"/>
              </a:spcAft>
            </a:pPr>
            <a:r>
              <a:rPr lang="en-ZA" sz="1100" noProof="0">
                <a:solidFill>
                  <a:schemeClr val="tx2"/>
                </a:solidFill>
                <a:latin typeface="Century Gothic"/>
              </a:rPr>
              <a:t>Capital costs - vehicle tracking; payment/ ticketing equipment (if not cash); vehicle branding; validation of vehicles; vehicle refurbishment (if required); infrastructure (stops / shelters) and PTI upgrades if required</a:t>
            </a:r>
          </a:p>
          <a:p>
            <a:pPr marL="432000" lvl="2" indent="-285750">
              <a:spcBef>
                <a:spcPts val="600"/>
              </a:spcBef>
              <a:spcAft>
                <a:spcPts val="300"/>
              </a:spcAft>
            </a:pPr>
            <a:r>
              <a:rPr lang="en-ZA" sz="1100" noProof="0">
                <a:solidFill>
                  <a:schemeClr val="tx2"/>
                </a:solidFill>
              </a:rPr>
              <a:t>Operating costs - </a:t>
            </a:r>
            <a:r>
              <a:rPr lang="en-ZA" sz="1100" noProof="0">
                <a:solidFill>
                  <a:schemeClr val="tx2"/>
                </a:solidFill>
                <a:latin typeface="Century Gothic"/>
              </a:rPr>
              <a:t>running cost (per vehicle); Training for MBT; </a:t>
            </a:r>
            <a:r>
              <a:rPr lang="en-ZA" sz="1100" noProof="0">
                <a:latin typeface="Century Gothic"/>
              </a:rPr>
              <a:t>concessions to passengers,  </a:t>
            </a:r>
            <a:r>
              <a:rPr lang="en-ZA" sz="1100" noProof="0">
                <a:solidFill>
                  <a:schemeClr val="tx2"/>
                </a:solidFill>
                <a:latin typeface="Century Gothic"/>
              </a:rPr>
              <a:t>Marketing and customer engagement</a:t>
            </a:r>
          </a:p>
          <a:p>
            <a:pPr marL="0" lvl="1" indent="0">
              <a:spcBef>
                <a:spcPts val="0"/>
              </a:spcBef>
              <a:spcAft>
                <a:spcPts val="300"/>
              </a:spcAft>
              <a:buNone/>
            </a:pPr>
            <a:endParaRPr lang="en-ZA" sz="1100" b="1" noProof="0">
              <a:solidFill>
                <a:schemeClr val="tx2"/>
              </a:solidFill>
              <a:latin typeface="Century Gothic"/>
            </a:endParaRPr>
          </a:p>
          <a:p>
            <a:pPr marL="0" lvl="1" indent="0">
              <a:spcBef>
                <a:spcPts val="0"/>
              </a:spcBef>
              <a:spcAft>
                <a:spcPts val="300"/>
              </a:spcAft>
              <a:buNone/>
            </a:pPr>
            <a:r>
              <a:rPr lang="en-ZA" sz="1100" b="1" u="sng" noProof="0">
                <a:solidFill>
                  <a:schemeClr val="tx2"/>
                </a:solidFill>
                <a:latin typeface="Century Gothic"/>
              </a:rPr>
              <a:t>Assumptions: </a:t>
            </a:r>
          </a:p>
          <a:p>
            <a:pPr lvl="1">
              <a:spcBef>
                <a:spcPts val="0"/>
              </a:spcBef>
              <a:spcAft>
                <a:spcPts val="300"/>
              </a:spcAft>
              <a:buFont typeface="Arial" panose="020B0604020202020204" pitchFamily="34" charset="0"/>
              <a:buChar char="•"/>
            </a:pPr>
            <a:r>
              <a:rPr lang="en-ZA" sz="1050" noProof="0">
                <a:solidFill>
                  <a:schemeClr val="tx2"/>
                </a:solidFill>
                <a:latin typeface="Century Gothic"/>
              </a:rPr>
              <a:t>Services will target weekly and Saturday travel, with services being offered on selected days per week  </a:t>
            </a:r>
          </a:p>
          <a:p>
            <a:pPr lvl="1">
              <a:spcBef>
                <a:spcPts val="0"/>
              </a:spcBef>
              <a:spcAft>
                <a:spcPts val="300"/>
              </a:spcAft>
              <a:buFont typeface="Arial" panose="020B0604020202020204" pitchFamily="34" charset="0"/>
              <a:buChar char="•"/>
            </a:pPr>
            <a:r>
              <a:rPr lang="en-ZA" sz="1050" noProof="0">
                <a:solidFill>
                  <a:schemeClr val="tx2"/>
                </a:solidFill>
                <a:latin typeface="Century Gothic"/>
              </a:rPr>
              <a:t>Existing MBT/ PT  Fleet to be utilised, adhering to minimum requirements</a:t>
            </a:r>
          </a:p>
          <a:p>
            <a:pPr lvl="1">
              <a:spcBef>
                <a:spcPts val="0"/>
              </a:spcBef>
              <a:spcAft>
                <a:spcPts val="300"/>
              </a:spcAft>
              <a:buFont typeface="Arial" panose="020B0604020202020204" pitchFamily="34" charset="0"/>
              <a:buChar char="•"/>
            </a:pPr>
            <a:r>
              <a:rPr lang="en-ZA" sz="1050" noProof="0">
                <a:solidFill>
                  <a:schemeClr val="tx2"/>
                </a:solidFill>
                <a:latin typeface="Century Gothic"/>
              </a:rPr>
              <a:t>Beaufort West would be operationalised in the last quarter of 2025/26 and </a:t>
            </a:r>
            <a:r>
              <a:rPr lang="en-ZA" sz="1050" noProof="0" err="1">
                <a:solidFill>
                  <a:schemeClr val="tx2"/>
                </a:solidFill>
                <a:latin typeface="Century Gothic"/>
              </a:rPr>
              <a:t>Theewaterskloof</a:t>
            </a:r>
            <a:r>
              <a:rPr lang="en-ZA" sz="1050" noProof="0">
                <a:solidFill>
                  <a:schemeClr val="tx2"/>
                </a:solidFill>
                <a:latin typeface="Century Gothic"/>
              </a:rPr>
              <a:t> in 2026/27 </a:t>
            </a:r>
          </a:p>
        </p:txBody>
      </p:sp>
      <p:graphicFrame>
        <p:nvGraphicFramePr>
          <p:cNvPr id="31" name="Table 30">
            <a:extLst>
              <a:ext uri="{FF2B5EF4-FFF2-40B4-BE49-F238E27FC236}">
                <a16:creationId xmlns:a16="http://schemas.microsoft.com/office/drawing/2014/main" id="{8C99130A-32D5-5A3A-41CE-723EDE8E3422}"/>
              </a:ext>
            </a:extLst>
          </p:cNvPr>
          <p:cNvGraphicFramePr>
            <a:graphicFrameLocks noGrp="1"/>
          </p:cNvGraphicFramePr>
          <p:nvPr>
            <p:extLst>
              <p:ext uri="{D42A27DB-BD31-4B8C-83A1-F6EECF244321}">
                <p14:modId xmlns:p14="http://schemas.microsoft.com/office/powerpoint/2010/main" val="4935415"/>
              </p:ext>
            </p:extLst>
          </p:nvPr>
        </p:nvGraphicFramePr>
        <p:xfrm>
          <a:off x="534234" y="2778398"/>
          <a:ext cx="7175498" cy="1099937"/>
        </p:xfrm>
        <a:graphic>
          <a:graphicData uri="http://schemas.openxmlformats.org/drawingml/2006/table">
            <a:tbl>
              <a:tblPr firstRow="1" firstCol="1" lastRow="1" bandRow="1">
                <a:tableStyleId>{5C22544A-7EE6-4342-B048-85BDC9FD1C3A}</a:tableStyleId>
              </a:tblPr>
              <a:tblGrid>
                <a:gridCol w="1947854">
                  <a:extLst>
                    <a:ext uri="{9D8B030D-6E8A-4147-A177-3AD203B41FA5}">
                      <a16:colId xmlns:a16="http://schemas.microsoft.com/office/drawing/2014/main" val="2736662674"/>
                    </a:ext>
                  </a:extLst>
                </a:gridCol>
                <a:gridCol w="1801040">
                  <a:extLst>
                    <a:ext uri="{9D8B030D-6E8A-4147-A177-3AD203B41FA5}">
                      <a16:colId xmlns:a16="http://schemas.microsoft.com/office/drawing/2014/main" val="3960835295"/>
                    </a:ext>
                  </a:extLst>
                </a:gridCol>
                <a:gridCol w="1713302">
                  <a:extLst>
                    <a:ext uri="{9D8B030D-6E8A-4147-A177-3AD203B41FA5}">
                      <a16:colId xmlns:a16="http://schemas.microsoft.com/office/drawing/2014/main" val="3296189945"/>
                    </a:ext>
                  </a:extLst>
                </a:gridCol>
                <a:gridCol w="1713302">
                  <a:extLst>
                    <a:ext uri="{9D8B030D-6E8A-4147-A177-3AD203B41FA5}">
                      <a16:colId xmlns:a16="http://schemas.microsoft.com/office/drawing/2014/main" val="1610619648"/>
                    </a:ext>
                  </a:extLst>
                </a:gridCol>
              </a:tblGrid>
              <a:tr h="276977">
                <a:tc>
                  <a:txBody>
                    <a:bodyPr/>
                    <a:lstStyle/>
                    <a:p>
                      <a:pPr algn="ctr"/>
                      <a:endParaRPr lang="en-ZA" sz="1200" noProof="0"/>
                    </a:p>
                  </a:txBody>
                  <a:tcPr anchor="ctr"/>
                </a:tc>
                <a:tc>
                  <a:txBody>
                    <a:bodyPr/>
                    <a:lstStyle/>
                    <a:p>
                      <a:pPr algn="ctr"/>
                      <a:r>
                        <a:rPr lang="en-ZA" sz="1200" b="1" noProof="0">
                          <a:solidFill>
                            <a:schemeClr val="bg1"/>
                          </a:solidFill>
                        </a:rPr>
                        <a:t>2025/26 (R’000)</a:t>
                      </a:r>
                    </a:p>
                  </a:txBody>
                  <a:tcPr anchor="ctr"/>
                </a:tc>
                <a:tc>
                  <a:txBody>
                    <a:bodyPr/>
                    <a:lstStyle/>
                    <a:p>
                      <a:pPr algn="ctr"/>
                      <a:r>
                        <a:rPr lang="en-ZA" sz="1200" b="1" noProof="0">
                          <a:solidFill>
                            <a:schemeClr val="bg1"/>
                          </a:solidFill>
                        </a:rPr>
                        <a:t>2026/27 (R’000)</a:t>
                      </a:r>
                    </a:p>
                  </a:txBody>
                  <a:tcPr anchor="ctr"/>
                </a:tc>
                <a:tc>
                  <a:txBody>
                    <a:bodyPr/>
                    <a:lstStyle/>
                    <a:p>
                      <a:pPr algn="ctr"/>
                      <a:r>
                        <a:rPr lang="en-ZA" sz="1200" b="1" noProof="0">
                          <a:solidFill>
                            <a:schemeClr val="bg1"/>
                          </a:solidFill>
                        </a:rPr>
                        <a:t>2028/29 (R’000)</a:t>
                      </a:r>
                    </a:p>
                  </a:txBody>
                  <a:tcPr anchor="ctr"/>
                </a:tc>
                <a:extLst>
                  <a:ext uri="{0D108BD9-81ED-4DB2-BD59-A6C34878D82A}">
                    <a16:rowId xmlns:a16="http://schemas.microsoft.com/office/drawing/2014/main" val="2553915663"/>
                  </a:ext>
                </a:extLst>
              </a:tr>
              <a:tr h="256686">
                <a:tc>
                  <a:txBody>
                    <a:bodyPr/>
                    <a:lstStyle/>
                    <a:p>
                      <a:pPr algn="l"/>
                      <a:r>
                        <a:rPr lang="en-ZA" sz="1200" noProof="0"/>
                        <a:t>Planning</a:t>
                      </a:r>
                    </a:p>
                  </a:txBody>
                  <a:tcPr anchor="ctr"/>
                </a:tc>
                <a:tc>
                  <a:txBody>
                    <a:bodyPr/>
                    <a:lstStyle/>
                    <a:p>
                      <a:pPr algn="r"/>
                      <a:r>
                        <a:rPr lang="en-ZA" sz="1200" noProof="0"/>
                        <a:t>4 000</a:t>
                      </a:r>
                    </a:p>
                  </a:txBody>
                  <a:tcPr anchor="ctr"/>
                </a:tc>
                <a:tc>
                  <a:txBody>
                    <a:bodyPr/>
                    <a:lstStyle/>
                    <a:p>
                      <a:pPr algn="r"/>
                      <a:r>
                        <a:rPr lang="en-ZA" sz="1200" noProof="0"/>
                        <a:t>-</a:t>
                      </a:r>
                    </a:p>
                  </a:txBody>
                  <a:tcPr anchor="ctr"/>
                </a:tc>
                <a:tc>
                  <a:txBody>
                    <a:bodyPr/>
                    <a:lstStyle/>
                    <a:p>
                      <a:pPr algn="r"/>
                      <a:endParaRPr lang="en-ZA" sz="1200" noProof="0"/>
                    </a:p>
                  </a:txBody>
                  <a:tcPr anchor="ctr"/>
                </a:tc>
                <a:extLst>
                  <a:ext uri="{0D108BD9-81ED-4DB2-BD59-A6C34878D82A}">
                    <a16:rowId xmlns:a16="http://schemas.microsoft.com/office/drawing/2014/main" val="632934562"/>
                  </a:ext>
                </a:extLst>
              </a:tr>
              <a:tr h="256686">
                <a:tc>
                  <a:txBody>
                    <a:bodyPr/>
                    <a:lstStyle/>
                    <a:p>
                      <a:pPr algn="l"/>
                      <a:r>
                        <a:rPr lang="en-ZA" sz="1200" noProof="0"/>
                        <a:t>Implementation </a:t>
                      </a:r>
                    </a:p>
                  </a:txBody>
                  <a:tcPr anchor="ctr"/>
                </a:tc>
                <a:tc>
                  <a:txBody>
                    <a:bodyPr/>
                    <a:lstStyle/>
                    <a:p>
                      <a:pPr algn="r"/>
                      <a:r>
                        <a:rPr lang="en-ZA" sz="1200" noProof="0"/>
                        <a:t>7 400</a:t>
                      </a:r>
                    </a:p>
                  </a:txBody>
                  <a:tcPr anchor="ctr"/>
                </a:tc>
                <a:tc>
                  <a:txBody>
                    <a:bodyPr/>
                    <a:lstStyle/>
                    <a:p>
                      <a:pPr algn="r"/>
                      <a:r>
                        <a:rPr lang="en-ZA" sz="1200" noProof="0"/>
                        <a:t>18 000</a:t>
                      </a:r>
                    </a:p>
                  </a:txBody>
                  <a:tcPr anchor="ctr"/>
                </a:tc>
                <a:tc>
                  <a:txBody>
                    <a:bodyPr/>
                    <a:lstStyle/>
                    <a:p>
                      <a:pPr algn="r"/>
                      <a:r>
                        <a:rPr lang="en-ZA" sz="1200" noProof="0"/>
                        <a:t>20 000</a:t>
                      </a:r>
                    </a:p>
                  </a:txBody>
                  <a:tcPr anchor="ctr"/>
                </a:tc>
                <a:extLst>
                  <a:ext uri="{0D108BD9-81ED-4DB2-BD59-A6C34878D82A}">
                    <a16:rowId xmlns:a16="http://schemas.microsoft.com/office/drawing/2014/main" val="3717332136"/>
                  </a:ext>
                </a:extLst>
              </a:tr>
              <a:tr h="256686">
                <a:tc>
                  <a:txBody>
                    <a:bodyPr/>
                    <a:lstStyle/>
                    <a:p>
                      <a:pPr algn="l"/>
                      <a:r>
                        <a:rPr lang="en-ZA" sz="1200" noProof="0"/>
                        <a:t>Total</a:t>
                      </a:r>
                    </a:p>
                  </a:txBody>
                  <a:tcPr anchor="ctr"/>
                </a:tc>
                <a:tc>
                  <a:txBody>
                    <a:bodyPr/>
                    <a:lstStyle/>
                    <a:p>
                      <a:pPr algn="r"/>
                      <a:r>
                        <a:rPr lang="en-ZA" sz="1200" noProof="0"/>
                        <a:t>11 400</a:t>
                      </a:r>
                    </a:p>
                  </a:txBody>
                  <a:tcPr anchor="ctr"/>
                </a:tc>
                <a:tc>
                  <a:txBody>
                    <a:bodyPr/>
                    <a:lstStyle/>
                    <a:p>
                      <a:pPr algn="r"/>
                      <a:r>
                        <a:rPr lang="en-ZA" sz="1200" noProof="0"/>
                        <a:t>18 000</a:t>
                      </a:r>
                    </a:p>
                  </a:txBody>
                  <a:tcPr anchor="ctr"/>
                </a:tc>
                <a:tc>
                  <a:txBody>
                    <a:bodyPr/>
                    <a:lstStyle/>
                    <a:p>
                      <a:pPr algn="r"/>
                      <a:r>
                        <a:rPr lang="en-ZA" sz="1200" noProof="0"/>
                        <a:t>20 000</a:t>
                      </a:r>
                    </a:p>
                  </a:txBody>
                  <a:tcPr anchor="ctr"/>
                </a:tc>
                <a:extLst>
                  <a:ext uri="{0D108BD9-81ED-4DB2-BD59-A6C34878D82A}">
                    <a16:rowId xmlns:a16="http://schemas.microsoft.com/office/drawing/2014/main" val="3579852338"/>
                  </a:ext>
                </a:extLst>
              </a:tr>
            </a:tbl>
          </a:graphicData>
        </a:graphic>
      </p:graphicFrame>
      <p:graphicFrame>
        <p:nvGraphicFramePr>
          <p:cNvPr id="37" name="Table 36">
            <a:extLst>
              <a:ext uri="{FF2B5EF4-FFF2-40B4-BE49-F238E27FC236}">
                <a16:creationId xmlns:a16="http://schemas.microsoft.com/office/drawing/2014/main" id="{BBA6F180-484F-B656-409C-1C34C14B3A2F}"/>
              </a:ext>
            </a:extLst>
          </p:cNvPr>
          <p:cNvGraphicFramePr>
            <a:graphicFrameLocks noGrp="1"/>
          </p:cNvGraphicFramePr>
          <p:nvPr>
            <p:extLst>
              <p:ext uri="{D42A27DB-BD31-4B8C-83A1-F6EECF244321}">
                <p14:modId xmlns:p14="http://schemas.microsoft.com/office/powerpoint/2010/main" val="4290823495"/>
              </p:ext>
            </p:extLst>
          </p:nvPr>
        </p:nvGraphicFramePr>
        <p:xfrm>
          <a:off x="8429926" y="5115174"/>
          <a:ext cx="3321975" cy="901984"/>
        </p:xfrm>
        <a:graphic>
          <a:graphicData uri="http://schemas.openxmlformats.org/drawingml/2006/table">
            <a:tbl>
              <a:tblPr firstRow="1" bandRow="1">
                <a:tableStyleId>{5C22544A-7EE6-4342-B048-85BDC9FD1C3A}</a:tableStyleId>
              </a:tblPr>
              <a:tblGrid>
                <a:gridCol w="1107325">
                  <a:extLst>
                    <a:ext uri="{9D8B030D-6E8A-4147-A177-3AD203B41FA5}">
                      <a16:colId xmlns:a16="http://schemas.microsoft.com/office/drawing/2014/main" val="4206095014"/>
                    </a:ext>
                  </a:extLst>
                </a:gridCol>
                <a:gridCol w="1107325">
                  <a:extLst>
                    <a:ext uri="{9D8B030D-6E8A-4147-A177-3AD203B41FA5}">
                      <a16:colId xmlns:a16="http://schemas.microsoft.com/office/drawing/2014/main" val="2574268725"/>
                    </a:ext>
                  </a:extLst>
                </a:gridCol>
                <a:gridCol w="1107325">
                  <a:extLst>
                    <a:ext uri="{9D8B030D-6E8A-4147-A177-3AD203B41FA5}">
                      <a16:colId xmlns:a16="http://schemas.microsoft.com/office/drawing/2014/main" val="2432486275"/>
                    </a:ext>
                  </a:extLst>
                </a:gridCol>
              </a:tblGrid>
              <a:tr h="511181">
                <a:tc>
                  <a:txBody>
                    <a:bodyPr/>
                    <a:lstStyle/>
                    <a:p>
                      <a:pPr algn="ctr"/>
                      <a:r>
                        <a:rPr lang="en-ZA" sz="1200" noProof="0"/>
                        <a:t>2025/26 (R’000)</a:t>
                      </a:r>
                    </a:p>
                  </a:txBody>
                  <a:tcPr/>
                </a:tc>
                <a:tc>
                  <a:txBody>
                    <a:bodyPr/>
                    <a:lstStyle/>
                    <a:p>
                      <a:pPr algn="ctr"/>
                      <a:r>
                        <a:rPr lang="en-ZA" sz="1200" noProof="0"/>
                        <a:t>2026/27 (R’000)</a:t>
                      </a:r>
                    </a:p>
                  </a:txBody>
                  <a:tcPr/>
                </a:tc>
                <a:tc>
                  <a:txBody>
                    <a:bodyPr/>
                    <a:lstStyle/>
                    <a:p>
                      <a:pPr algn="ctr"/>
                      <a:r>
                        <a:rPr lang="en-ZA" sz="1200" noProof="0"/>
                        <a:t>2028/29 (R’000)</a:t>
                      </a:r>
                    </a:p>
                  </a:txBody>
                  <a:tcPr/>
                </a:tc>
                <a:extLst>
                  <a:ext uri="{0D108BD9-81ED-4DB2-BD59-A6C34878D82A}">
                    <a16:rowId xmlns:a16="http://schemas.microsoft.com/office/drawing/2014/main" val="2177892049"/>
                  </a:ext>
                </a:extLst>
              </a:tr>
              <a:tr h="390803">
                <a:tc>
                  <a:txBody>
                    <a:bodyPr/>
                    <a:lstStyle/>
                    <a:p>
                      <a:pPr algn="r"/>
                      <a:r>
                        <a:rPr lang="en-ZA" sz="1200" noProof="0"/>
                        <a:t>1 000  </a:t>
                      </a:r>
                    </a:p>
                  </a:txBody>
                  <a:tcPr/>
                </a:tc>
                <a:tc>
                  <a:txBody>
                    <a:bodyPr/>
                    <a:lstStyle/>
                    <a:p>
                      <a:pPr algn="r"/>
                      <a:r>
                        <a:rPr lang="en-ZA" sz="1200" noProof="0"/>
                        <a:t>1 000 </a:t>
                      </a:r>
                    </a:p>
                  </a:txBody>
                  <a:tcPr/>
                </a:tc>
                <a:tc>
                  <a:txBody>
                    <a:bodyPr/>
                    <a:lstStyle/>
                    <a:p>
                      <a:pPr algn="r"/>
                      <a:r>
                        <a:rPr lang="en-ZA" sz="1200" noProof="0"/>
                        <a:t>-</a:t>
                      </a:r>
                    </a:p>
                  </a:txBody>
                  <a:tcPr/>
                </a:tc>
                <a:extLst>
                  <a:ext uri="{0D108BD9-81ED-4DB2-BD59-A6C34878D82A}">
                    <a16:rowId xmlns:a16="http://schemas.microsoft.com/office/drawing/2014/main" val="940420240"/>
                  </a:ext>
                </a:extLst>
              </a:tr>
            </a:tbl>
          </a:graphicData>
        </a:graphic>
      </p:graphicFrame>
      <p:sp>
        <p:nvSpPr>
          <p:cNvPr id="7" name="Rectangle 1">
            <a:extLst>
              <a:ext uri="{FF2B5EF4-FFF2-40B4-BE49-F238E27FC236}">
                <a16:creationId xmlns:a16="http://schemas.microsoft.com/office/drawing/2014/main" id="{840B354B-B49E-10F5-1ACF-931FD89301C2}"/>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ZA" sz="1800" b="0" i="0" u="none" strike="noStrike" cap="none" normalizeH="0" baseline="0" noProof="0">
              <a:ln>
                <a:noFill/>
              </a:ln>
              <a:solidFill>
                <a:schemeClr val="tx1"/>
              </a:solidFill>
              <a:effectLst/>
              <a:latin typeface="Arial" panose="020B0604020202020204" pitchFamily="34" charset="0"/>
            </a:endParaRPr>
          </a:p>
        </p:txBody>
      </p:sp>
      <p:sp>
        <p:nvSpPr>
          <p:cNvPr id="4" name="Rectangle 3">
            <a:extLst>
              <a:ext uri="{FF2B5EF4-FFF2-40B4-BE49-F238E27FC236}">
                <a16:creationId xmlns:a16="http://schemas.microsoft.com/office/drawing/2014/main" id="{BFF3318E-471B-4719-79A0-6EE4AF001DBB}"/>
              </a:ext>
            </a:extLst>
          </p:cNvPr>
          <p:cNvSpPr/>
          <p:nvPr/>
        </p:nvSpPr>
        <p:spPr>
          <a:xfrm>
            <a:off x="299039" y="2365547"/>
            <a:ext cx="7645889" cy="343841"/>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tx2"/>
                </a:solidFill>
              </a:rPr>
              <a:t>Total programme costs are as follows:</a:t>
            </a:r>
          </a:p>
        </p:txBody>
      </p:sp>
      <p:cxnSp>
        <p:nvCxnSpPr>
          <p:cNvPr id="8" name="Connector: Elbow 7">
            <a:extLst>
              <a:ext uri="{FF2B5EF4-FFF2-40B4-BE49-F238E27FC236}">
                <a16:creationId xmlns:a16="http://schemas.microsoft.com/office/drawing/2014/main" id="{6458C969-FBA9-C198-3873-71E59AB75367}"/>
              </a:ext>
            </a:extLst>
          </p:cNvPr>
          <p:cNvCxnSpPr>
            <a:cxnSpLocks/>
            <a:stCxn id="12" idx="3"/>
            <a:endCxn id="28" idx="1"/>
          </p:cNvCxnSpPr>
          <p:nvPr/>
        </p:nvCxnSpPr>
        <p:spPr>
          <a:xfrm flipV="1">
            <a:off x="7944928" y="2606858"/>
            <a:ext cx="302885" cy="2100223"/>
          </a:xfrm>
          <a:prstGeom prst="bentConnector3">
            <a:avLst>
              <a:gd name="adj1" fmla="val 50000"/>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6B811D33-416A-05BC-7700-81A22E97F6F4}"/>
              </a:ext>
            </a:extLst>
          </p:cNvPr>
          <p:cNvSpPr/>
          <p:nvPr/>
        </p:nvSpPr>
        <p:spPr>
          <a:xfrm>
            <a:off x="534234" y="3326753"/>
            <a:ext cx="7175498" cy="26988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2" name="Rectangle 11">
            <a:extLst>
              <a:ext uri="{FF2B5EF4-FFF2-40B4-BE49-F238E27FC236}">
                <a16:creationId xmlns:a16="http://schemas.microsoft.com/office/drawing/2014/main" id="{3B863585-206E-D9F4-21DB-B01A8AA2B3B4}"/>
              </a:ext>
            </a:extLst>
          </p:cNvPr>
          <p:cNvSpPr/>
          <p:nvPr/>
        </p:nvSpPr>
        <p:spPr>
          <a:xfrm>
            <a:off x="299039" y="4383081"/>
            <a:ext cx="7645889" cy="648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6" name="Rectangle 15">
            <a:extLst>
              <a:ext uri="{FF2B5EF4-FFF2-40B4-BE49-F238E27FC236}">
                <a16:creationId xmlns:a16="http://schemas.microsoft.com/office/drawing/2014/main" id="{34C7A3A5-78AF-5C10-B2FD-B052C10C8E53}"/>
              </a:ext>
            </a:extLst>
          </p:cNvPr>
          <p:cNvSpPr/>
          <p:nvPr/>
        </p:nvSpPr>
        <p:spPr>
          <a:xfrm>
            <a:off x="327563" y="6468150"/>
            <a:ext cx="1915305" cy="30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6" name="Rectangle 25">
            <a:extLst>
              <a:ext uri="{FF2B5EF4-FFF2-40B4-BE49-F238E27FC236}">
                <a16:creationId xmlns:a16="http://schemas.microsoft.com/office/drawing/2014/main" id="{A7DA7794-F1EB-3A96-807D-2BE5947710F0}"/>
              </a:ext>
            </a:extLst>
          </p:cNvPr>
          <p:cNvSpPr/>
          <p:nvPr/>
        </p:nvSpPr>
        <p:spPr>
          <a:xfrm>
            <a:off x="344246" y="6569069"/>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7" name="Rectangle 26">
            <a:extLst>
              <a:ext uri="{FF2B5EF4-FFF2-40B4-BE49-F238E27FC236}">
                <a16:creationId xmlns:a16="http://schemas.microsoft.com/office/drawing/2014/main" id="{708FA9FA-2E69-90CF-5441-28E0F22C049C}"/>
              </a:ext>
            </a:extLst>
          </p:cNvPr>
          <p:cNvSpPr/>
          <p:nvPr/>
        </p:nvSpPr>
        <p:spPr>
          <a:xfrm>
            <a:off x="630449" y="6472452"/>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sp>
        <p:nvSpPr>
          <p:cNvPr id="40" name="Rectangle: Diagonal Corners Rounded 39">
            <a:extLst>
              <a:ext uri="{FF2B5EF4-FFF2-40B4-BE49-F238E27FC236}">
                <a16:creationId xmlns:a16="http://schemas.microsoft.com/office/drawing/2014/main" id="{5FD6C523-0089-6787-7D95-DDE2C10AF255}"/>
              </a:ext>
            </a:extLst>
          </p:cNvPr>
          <p:cNvSpPr/>
          <p:nvPr/>
        </p:nvSpPr>
        <p:spPr>
          <a:xfrm>
            <a:off x="300737" y="1124241"/>
            <a:ext cx="11633280" cy="1049313"/>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ZA" sz="1600" b="1" noProof="0">
                <a:solidFill>
                  <a:schemeClr val="tx2"/>
                </a:solidFill>
              </a:rPr>
              <a:t>The Department is investigating a Rural Intertown Transport Solution to provide safe, reliable and affordable transport between towns in rural areas to improve access to economic opportunities and essential services.</a:t>
            </a:r>
          </a:p>
          <a:p>
            <a:pPr algn="ctr"/>
            <a:r>
              <a:rPr lang="en-ZA" sz="1400" noProof="0">
                <a:solidFill>
                  <a:schemeClr val="tx2"/>
                </a:solidFill>
              </a:rPr>
              <a:t>A Business Case is under development, to be completed this financial year. Funding is required for implementation.</a:t>
            </a:r>
          </a:p>
        </p:txBody>
      </p:sp>
    </p:spTree>
    <p:extLst>
      <p:ext uri="{BB962C8B-B14F-4D97-AF65-F5344CB8AC3E}">
        <p14:creationId xmlns:p14="http://schemas.microsoft.com/office/powerpoint/2010/main" val="1071924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9F9FA-AE13-880E-B9A3-5A135C2529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A10197-65AE-68B0-B270-DCB9D9F65F24}"/>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8F6260AC-73CE-716E-8964-FA316436A312}"/>
              </a:ext>
            </a:extLst>
          </p:cNvPr>
          <p:cNvGraphicFramePr>
            <a:graphicFrameLocks noGrp="1"/>
          </p:cNvGraphicFramePr>
          <p:nvPr>
            <p:extLst>
              <p:ext uri="{D42A27DB-BD31-4B8C-83A1-F6EECF244321}">
                <p14:modId xmlns:p14="http://schemas.microsoft.com/office/powerpoint/2010/main" val="3984788621"/>
              </p:ext>
            </p:extLst>
          </p:nvPr>
        </p:nvGraphicFramePr>
        <p:xfrm>
          <a:off x="216408" y="1196753"/>
          <a:ext cx="11759184" cy="3146468"/>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As a largely operations-based project, 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innovation lies in the operating model developed</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which includes a new approach to improving rural connectivity in partnership with the MBT industry. </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will be leveraged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through the installation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vehicle tracking and monitoring software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 MBTs. This will improve the WCMD’s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ease-of-doing-government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providing detailed data on adherence to legal routes and road safety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Innovative, cashless payment mechanisms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be implemented to improve the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ease-of-doing-business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for MBT passengers and operators.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042754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FD755-4290-0931-4322-960C4D3EA8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538EE3-5CA0-4709-2B29-C36D11162D2B}"/>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AF556B8B-D6D4-C741-68FD-B3374D0FEF0A}"/>
              </a:ext>
            </a:extLst>
          </p:cNvPr>
          <p:cNvGraphicFramePr>
            <a:graphicFrameLocks noGrp="1"/>
          </p:cNvGraphicFramePr>
          <p:nvPr>
            <p:extLst>
              <p:ext uri="{D42A27DB-BD31-4B8C-83A1-F6EECF244321}">
                <p14:modId xmlns:p14="http://schemas.microsoft.com/office/powerpoint/2010/main" val="229032020"/>
              </p:ext>
            </p:extLst>
          </p:nvPr>
        </p:nvGraphicFramePr>
        <p:xfrm>
          <a:off x="216408" y="1196753"/>
          <a:ext cx="11759184" cy="45604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293522">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63400">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46861">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has lower carbon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Providing a public transport service, such as the rural intertown transport solution, supports reduced private vehicle use, which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helps to address climate change by reducing carbon emissions. </a:t>
                      </a:r>
                    </a:p>
                  </a:txBody>
                  <a:tcPr marT="72000" marB="72000"/>
                </a:tc>
                <a:extLst>
                  <a:ext uri="{0D108BD9-81ED-4DB2-BD59-A6C34878D82A}">
                    <a16:rowId xmlns:a16="http://schemas.microsoft.com/office/drawing/2014/main" val="2838567438"/>
                  </a:ext>
                </a:extLst>
              </a:tr>
              <a:tr h="1211429">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Integrated and collaborative planning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between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local municipality partners and the MBT industry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implement the rural intertown transport solution.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public transport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reducing the need for private vehicles. </a:t>
                      </a: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872683">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rural intertown transport service will be operated by the existing, local MBT industry, ensuring that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labour and resources (i.e. vehicles) are sourced locally.</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466730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BA2B5-80AC-A9B7-E64C-E0E40D14BB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88F9F9-3464-77AF-036C-56ACD79F24C4}"/>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3C80CD26-E03C-BAC7-E3A6-7AA9C2C1DA7B}"/>
              </a:ext>
            </a:extLst>
          </p:cNvPr>
          <p:cNvGraphicFramePr>
            <a:graphicFrameLocks noGrp="1"/>
          </p:cNvGraphicFramePr>
          <p:nvPr>
            <p:extLst>
              <p:ext uri="{D42A27DB-BD31-4B8C-83A1-F6EECF244321}">
                <p14:modId xmlns:p14="http://schemas.microsoft.com/office/powerpoint/2010/main" val="801664521"/>
              </p:ext>
            </p:extLst>
          </p:nvPr>
        </p:nvGraphicFramePr>
        <p:xfrm>
          <a:off x="216408" y="1196753"/>
          <a:ext cx="11759184" cy="50481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project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counter spatial inaccessibility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improving connectivity between towns and increasing access to opportunities. </a:t>
                      </a:r>
                      <a:r>
                        <a:rPr lang="en-ZA" sz="1000" noProof="0">
                          <a:solidFill>
                            <a:schemeClr val="tx1"/>
                          </a:solidFill>
                          <a:latin typeface="+mn-lt"/>
                          <a:cs typeface="Arial" panose="020B0604020202020204" pitchFamily="34" charset="0"/>
                        </a:rPr>
                        <a:t>This </a:t>
                      </a:r>
                      <a:r>
                        <a:rPr lang="en-ZA" sz="1000" b="0" noProof="0">
                          <a:solidFill>
                            <a:schemeClr val="tx1"/>
                          </a:solidFill>
                          <a:latin typeface="+mn-lt"/>
                          <a:cs typeface="Arial" panose="020B0604020202020204" pitchFamily="34" charset="0"/>
                        </a:rPr>
                        <a:t>supports</a:t>
                      </a:r>
                      <a:r>
                        <a:rPr lang="en-ZA" sz="1000" noProof="0">
                          <a:solidFill>
                            <a:schemeClr val="tx1"/>
                          </a:solidFill>
                          <a:latin typeface="+mn-lt"/>
                          <a:cs typeface="Arial" panose="020B0604020202020204" pitchFamily="34" charset="0"/>
                        </a:rPr>
                        <a:t> </a:t>
                      </a:r>
                      <a:r>
                        <a:rPr lang="en-ZA" sz="1000" b="1" noProof="0">
                          <a:solidFill>
                            <a:schemeClr val="tx1"/>
                          </a:solidFill>
                          <a:latin typeface="+mn-lt"/>
                          <a:cs typeface="Arial" panose="020B0604020202020204" pitchFamily="34" charset="0"/>
                        </a:rPr>
                        <a:t>spatial justice</a:t>
                      </a:r>
                      <a:r>
                        <a:rPr lang="en-ZA" sz="1000" noProof="0">
                          <a:solidFill>
                            <a:schemeClr val="tx1"/>
                          </a:solidFill>
                          <a:latin typeface="+mn-lt"/>
                          <a:cs typeface="Arial" panose="020B0604020202020204" pitchFamily="34" charset="0"/>
                        </a:rPr>
                        <a:t>.</a:t>
                      </a:r>
                    </a:p>
                    <a:p>
                      <a:endParaRPr lang="en-ZA" sz="100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Sustainable stakeholder value and trust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be created through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collaboration with the local MBT industry</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who will be involved in planning the project and will receive training to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build their capacity.</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The project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counter spatial inequalities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improving access to opportunities. </a:t>
                      </a:r>
                      <a:r>
                        <a:rPr lang="en-ZA" sz="1000" noProof="0">
                          <a:latin typeface="+mn-lt"/>
                        </a:rPr>
                        <a:t>This supports </a:t>
                      </a:r>
                      <a:r>
                        <a:rPr lang="en-ZA" sz="1000" b="1" noProof="0">
                          <a:latin typeface="+mn-lt"/>
                        </a:rPr>
                        <a:t>inclusive planning and development</a:t>
                      </a:r>
                      <a:r>
                        <a:rPr lang="en-ZA" sz="1000" noProof="0">
                          <a:latin typeface="+mn-lt"/>
                        </a:rPr>
                        <a:t>, as it enables rural communities to participate more actively in the economy, education, and social services. This enhanced accessibility bridges the gap between rural areas and fosters inclusivity, reducing regional disparities. </a:t>
                      </a:r>
                      <a:endPar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kern="1200" noProof="0">
                          <a:solidFill>
                            <a:schemeClr val="tx1"/>
                          </a:solidFill>
                          <a:latin typeface="+mn-lt"/>
                          <a:ea typeface="+mn-ea"/>
                          <a:cs typeface="Arial" panose="020B0604020202020204" pitchFamily="34" charset="0"/>
                        </a:rPr>
                        <a:t>WCMD will </a:t>
                      </a:r>
                      <a:r>
                        <a:rPr lang="en-ZA" sz="1000" b="1" kern="1200" noProof="0">
                          <a:solidFill>
                            <a:schemeClr val="tx1"/>
                          </a:solidFill>
                          <a:latin typeface="+mn-lt"/>
                          <a:ea typeface="+mn-ea"/>
                          <a:cs typeface="Arial" panose="020B0604020202020204" pitchFamily="34" charset="0"/>
                        </a:rPr>
                        <a:t>partner </a:t>
                      </a:r>
                      <a:r>
                        <a:rPr lang="en-ZA" sz="1000" b="0" kern="1200" noProof="0">
                          <a:solidFill>
                            <a:schemeClr val="tx1"/>
                          </a:solidFill>
                          <a:latin typeface="+mn-lt"/>
                          <a:ea typeface="+mn-ea"/>
                          <a:cs typeface="Arial" panose="020B0604020202020204" pitchFamily="34" charset="0"/>
                        </a:rPr>
                        <a:t>with local municipalities and the MBT industry to plan and implement this project. This will </a:t>
                      </a:r>
                      <a:r>
                        <a:rPr lang="en-ZA" sz="1000" b="1" kern="1200" noProof="0">
                          <a:solidFill>
                            <a:schemeClr val="tx1"/>
                          </a:solidFill>
                          <a:latin typeface="+mn-lt"/>
                          <a:ea typeface="+mn-ea"/>
                          <a:cs typeface="Arial" panose="020B0604020202020204" pitchFamily="34" charset="0"/>
                        </a:rPr>
                        <a:t>ensure that value chains are localised, </a:t>
                      </a:r>
                      <a:r>
                        <a:rPr lang="en-ZA" sz="1000" b="0" kern="1200" noProof="0">
                          <a:solidFill>
                            <a:schemeClr val="tx1"/>
                          </a:solidFill>
                          <a:latin typeface="+mn-lt"/>
                          <a:ea typeface="+mn-ea"/>
                          <a:cs typeface="Arial" panose="020B0604020202020204" pitchFamily="34" charset="0"/>
                        </a:rPr>
                        <a:t>as the rural intertown transport service will be operated by the existing, local MBT industry, who will also receive training and skills development to </a:t>
                      </a:r>
                      <a:r>
                        <a:rPr lang="en-ZA" sz="1000" b="1" kern="1200" noProof="0">
                          <a:solidFill>
                            <a:schemeClr val="tx1"/>
                          </a:solidFill>
                          <a:latin typeface="+mn-lt"/>
                          <a:ea typeface="+mn-ea"/>
                          <a:cs typeface="Arial" panose="020B0604020202020204" pitchFamily="34" charset="0"/>
                        </a:rPr>
                        <a:t>enhance socio-economic benefits </a:t>
                      </a:r>
                      <a:r>
                        <a:rPr lang="en-ZA" sz="1000" b="0" kern="1200" noProof="0">
                          <a:solidFill>
                            <a:schemeClr val="tx1"/>
                          </a:solidFill>
                          <a:latin typeface="+mn-lt"/>
                          <a:ea typeface="+mn-ea"/>
                          <a:cs typeface="Arial" panose="020B0604020202020204" pitchFamily="34" charset="0"/>
                        </a:rPr>
                        <a:t>of the project.</a:t>
                      </a:r>
                    </a:p>
                    <a:p>
                      <a:endParaRPr kumimoji="0" lang="en-ZA" sz="1000" b="1"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p>
                      <a:r>
                        <a:rPr lang="en-ZA" sz="1000" kern="1200" noProof="0">
                          <a:solidFill>
                            <a:schemeClr val="tx1"/>
                          </a:solidFill>
                          <a:latin typeface="+mn-lt"/>
                          <a:ea typeface="+mn-ea"/>
                          <a:cs typeface="Arial" panose="020B0604020202020204" pitchFamily="34" charset="0"/>
                        </a:rPr>
                        <a:t>The </a:t>
                      </a:r>
                      <a:r>
                        <a:rPr lang="en-ZA" sz="1000" b="1" kern="1200" noProof="0">
                          <a:solidFill>
                            <a:schemeClr val="tx1"/>
                          </a:solidFill>
                          <a:latin typeface="+mn-lt"/>
                          <a:ea typeface="+mn-ea"/>
                          <a:cs typeface="Arial" panose="020B0604020202020204" pitchFamily="34" charset="0"/>
                        </a:rPr>
                        <a:t>costs for the project will be shared </a:t>
                      </a:r>
                      <a:r>
                        <a:rPr lang="en-ZA" sz="1000" kern="1200" noProof="0">
                          <a:solidFill>
                            <a:schemeClr val="tx1"/>
                          </a:solidFill>
                          <a:latin typeface="+mn-lt"/>
                          <a:ea typeface="+mn-ea"/>
                          <a:cs typeface="Arial" panose="020B0604020202020204" pitchFamily="34" charset="0"/>
                        </a:rPr>
                        <a:t>between the WCMD and the local partner municipalities to help </a:t>
                      </a:r>
                      <a:r>
                        <a:rPr lang="en-ZA" sz="1000" b="1" kern="1200" noProof="0">
                          <a:solidFill>
                            <a:schemeClr val="tx1"/>
                          </a:solidFill>
                          <a:latin typeface="+mn-lt"/>
                          <a:ea typeface="+mn-ea"/>
                          <a:cs typeface="Arial" panose="020B0604020202020204" pitchFamily="34" charset="0"/>
                        </a:rPr>
                        <a:t>foster risk-sharing </a:t>
                      </a:r>
                      <a:r>
                        <a:rPr lang="en-ZA" sz="1000" b="0" kern="1200" noProof="0">
                          <a:solidFill>
                            <a:schemeClr val="tx1"/>
                          </a:solidFill>
                          <a:latin typeface="+mn-lt"/>
                          <a:ea typeface="+mn-ea"/>
                          <a:cs typeface="Arial" panose="020B0604020202020204" pitchFamily="34" charset="0"/>
                        </a:rPr>
                        <a:t>from a financial perspective.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358097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1F001-28F4-175D-54A2-98692E12D6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7D8DE3-2EA1-7310-EEBC-35DEB0B0B107}"/>
              </a:ext>
            </a:extLst>
          </p:cNvPr>
          <p:cNvSpPr>
            <a:spLocks noGrp="1"/>
          </p:cNvSpPr>
          <p:nvPr>
            <p:ph type="title"/>
          </p:nvPr>
        </p:nvSpPr>
        <p:spPr/>
        <p:txBody>
          <a:bodyPr/>
          <a:lstStyle/>
          <a:p>
            <a:r>
              <a:rPr lang="en-ZA" noProof="0"/>
              <a:t>Rural intertown transport solution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D88D85C3-861E-BB7E-2081-1CD0C52858B1}"/>
              </a:ext>
            </a:extLst>
          </p:cNvPr>
          <p:cNvGraphicFramePr>
            <a:graphicFrameLocks noGrp="1"/>
          </p:cNvGraphicFramePr>
          <p:nvPr>
            <p:extLst>
              <p:ext uri="{D42A27DB-BD31-4B8C-83A1-F6EECF244321}">
                <p14:modId xmlns:p14="http://schemas.microsoft.com/office/powerpoint/2010/main" val="3333615443"/>
              </p:ext>
            </p:extLst>
          </p:nvPr>
        </p:nvGraphicFramePr>
        <p:xfrm>
          <a:off x="216408" y="1196753"/>
          <a:ext cx="11759184" cy="3128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Projects are designed to be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fully compliant with relevant legislation, including the PFMA and, where relevant, the MFMA.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Projects have been developed to-date in compliance with this legislation. For projects reaching implementation and operation, requirements of the PFMA and MFMA have been incorporated into the project design including financial, institutional and legal arrangements underpinning the projects.</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kern="1200" noProof="0">
                          <a:solidFill>
                            <a:schemeClr val="tx1"/>
                          </a:solidFill>
                          <a:latin typeface="+mn-lt"/>
                          <a:ea typeface="+mn-ea"/>
                          <a:cs typeface="Arial" panose="020B0604020202020204" pitchFamily="34" charset="0"/>
                        </a:rPr>
                        <a:t>Supports provincial economy: </a:t>
                      </a:r>
                      <a:r>
                        <a:rPr lang="en-ZA" sz="1000" kern="1200" noProof="0">
                          <a:solidFill>
                            <a:schemeClr val="tx1"/>
                          </a:solidFill>
                          <a:latin typeface="+mn-lt"/>
                          <a:ea typeface="+mn-ea"/>
                          <a:cs typeface="Arial" panose="020B0604020202020204" pitchFamily="34" charset="0"/>
                        </a:rPr>
                        <a:t>MBTs play a vital role in connecting majority of public transport users to their jobs and essential services.</a:t>
                      </a:r>
                    </a:p>
                    <a:p>
                      <a:endParaRPr lang="en-ZA" sz="1000" kern="1200" noProof="0">
                        <a:solidFill>
                          <a:schemeClr val="tx1"/>
                        </a:solidFill>
                        <a:latin typeface="+mn-lt"/>
                        <a:ea typeface="+mn-ea"/>
                        <a:cs typeface="Arial" panose="020B0604020202020204" pitchFamily="34" charset="0"/>
                      </a:endParaRPr>
                    </a:p>
                    <a:p>
                      <a:r>
                        <a:rPr lang="en-ZA" sz="1000" b="1" kern="1200" noProof="0">
                          <a:solidFill>
                            <a:schemeClr val="tx1"/>
                          </a:solidFill>
                          <a:latin typeface="+mn-lt"/>
                          <a:ea typeface="+mn-ea"/>
                          <a:cs typeface="Arial" panose="020B0604020202020204" pitchFamily="34" charset="0"/>
                        </a:rPr>
                        <a:t>Empowerment</a:t>
                      </a:r>
                      <a:r>
                        <a:rPr lang="en-ZA" sz="1000" kern="1200" noProof="0">
                          <a:solidFill>
                            <a:schemeClr val="tx1"/>
                          </a:solidFill>
                          <a:latin typeface="+mn-lt"/>
                          <a:ea typeface="+mn-ea"/>
                          <a:cs typeface="Arial" panose="020B0604020202020204" pitchFamily="34" charset="0"/>
                        </a:rPr>
                        <a:t>: Assists with empowerment and formalisation of the MBT industry</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3431468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F4F9C-9A95-8340-E98F-414D82BA3D9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75F3D1-A377-6056-0125-71E349F43AAD}"/>
              </a:ext>
            </a:extLst>
          </p:cNvPr>
          <p:cNvSpPr>
            <a:spLocks noGrp="1"/>
          </p:cNvSpPr>
          <p:nvPr>
            <p:ph type="body" sz="quarter" idx="12"/>
          </p:nvPr>
        </p:nvSpPr>
        <p:spPr/>
        <p:txBody>
          <a:bodyPr/>
          <a:lstStyle/>
          <a:p>
            <a:r>
              <a:rPr lang="en-ZA" noProof="0"/>
              <a:t>NMT Demonstration Town</a:t>
            </a:r>
          </a:p>
        </p:txBody>
      </p:sp>
    </p:spTree>
    <p:extLst>
      <p:ext uri="{BB962C8B-B14F-4D97-AF65-F5344CB8AC3E}">
        <p14:creationId xmlns:p14="http://schemas.microsoft.com/office/powerpoint/2010/main" val="292926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77B2C-0E03-B119-E59A-824E88BE5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201E9-5938-FDC0-156B-C6D50BC59A8C}"/>
              </a:ext>
            </a:extLst>
          </p:cNvPr>
          <p:cNvSpPr>
            <a:spLocks noGrp="1"/>
          </p:cNvSpPr>
          <p:nvPr>
            <p:ph type="title"/>
          </p:nvPr>
        </p:nvSpPr>
        <p:spPr/>
        <p:txBody>
          <a:bodyPr/>
          <a:lstStyle/>
          <a:p>
            <a:r>
              <a:rPr lang="en-ZA" noProof="0"/>
              <a:t>NMT Demonstration Town</a:t>
            </a:r>
            <a:endParaRPr lang="en-ZA" sz="1800" noProof="0"/>
          </a:p>
        </p:txBody>
      </p:sp>
      <p:sp>
        <p:nvSpPr>
          <p:cNvPr id="3" name="Rectangle 2">
            <a:extLst>
              <a:ext uri="{FF2B5EF4-FFF2-40B4-BE49-F238E27FC236}">
                <a16:creationId xmlns:a16="http://schemas.microsoft.com/office/drawing/2014/main" id="{3B1DACBA-3F4F-0DA3-551C-65CE0B6981BD}"/>
              </a:ext>
            </a:extLst>
          </p:cNvPr>
          <p:cNvSpPr/>
          <p:nvPr/>
        </p:nvSpPr>
        <p:spPr>
          <a:xfrm>
            <a:off x="8116477" y="2368436"/>
            <a:ext cx="3817540" cy="55494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bg1"/>
                </a:solidFill>
              </a:rPr>
              <a:t>Infrastructure requirements &amp; costs</a:t>
            </a:r>
          </a:p>
        </p:txBody>
      </p:sp>
      <p:sp>
        <p:nvSpPr>
          <p:cNvPr id="22" name="Rectangle 21">
            <a:extLst>
              <a:ext uri="{FF2B5EF4-FFF2-40B4-BE49-F238E27FC236}">
                <a16:creationId xmlns:a16="http://schemas.microsoft.com/office/drawing/2014/main" id="{16DFBC6F-16FC-E54E-F7B3-8757A6A25F7D}"/>
              </a:ext>
            </a:extLst>
          </p:cNvPr>
          <p:cNvSpPr/>
          <p:nvPr/>
        </p:nvSpPr>
        <p:spPr>
          <a:xfrm>
            <a:off x="174171" y="6299200"/>
            <a:ext cx="1465943" cy="5280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6" name="Rectangle 5">
            <a:extLst>
              <a:ext uri="{FF2B5EF4-FFF2-40B4-BE49-F238E27FC236}">
                <a16:creationId xmlns:a16="http://schemas.microsoft.com/office/drawing/2014/main" id="{673CA4FE-D0F5-542C-1ABC-73B1981E990C}"/>
              </a:ext>
            </a:extLst>
          </p:cNvPr>
          <p:cNvSpPr/>
          <p:nvPr/>
        </p:nvSpPr>
        <p:spPr>
          <a:xfrm>
            <a:off x="8116478" y="2925272"/>
            <a:ext cx="3817539" cy="363189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spcBef>
                <a:spcPts val="600"/>
              </a:spcBef>
              <a:spcAft>
                <a:spcPts val="600"/>
              </a:spcAft>
              <a:buFont typeface="Arial" panose="020B0604020202020204" pitchFamily="34" charset="0"/>
              <a:buChar char="•"/>
            </a:pPr>
            <a:r>
              <a:rPr lang="en-ZA" sz="1200" b="1" noProof="0">
                <a:solidFill>
                  <a:schemeClr val="tx2"/>
                </a:solidFill>
              </a:rPr>
              <a:t>Infrastructure elements of the programme include:</a:t>
            </a:r>
          </a:p>
          <a:p>
            <a:pPr marL="432000" lvl="1" indent="-171450">
              <a:spcBef>
                <a:spcPts val="600"/>
              </a:spcBef>
              <a:spcAft>
                <a:spcPts val="600"/>
              </a:spcAft>
              <a:buFont typeface="Arial" panose="020B0604020202020204" pitchFamily="34" charset="0"/>
              <a:buChar char="•"/>
            </a:pPr>
            <a:r>
              <a:rPr lang="en-ZA" sz="1200" b="1" noProof="0">
                <a:solidFill>
                  <a:schemeClr val="tx2"/>
                </a:solidFill>
              </a:rPr>
              <a:t>NMT and PT infrastructure designs and upgrades</a:t>
            </a:r>
          </a:p>
          <a:p>
            <a:pPr marL="432000" lvl="1" indent="-171450">
              <a:spcBef>
                <a:spcPts val="600"/>
              </a:spcBef>
              <a:spcAft>
                <a:spcPts val="600"/>
              </a:spcAft>
              <a:buFont typeface="Arial" panose="020B0604020202020204" pitchFamily="34" charset="0"/>
              <a:buChar char="•"/>
            </a:pPr>
            <a:r>
              <a:rPr lang="en-ZA" sz="1200" noProof="0">
                <a:solidFill>
                  <a:schemeClr val="tx2"/>
                </a:solidFill>
              </a:rPr>
              <a:t>Implementing </a:t>
            </a:r>
            <a:r>
              <a:rPr lang="en-ZA" sz="1200" b="1" noProof="0">
                <a:solidFill>
                  <a:schemeClr val="tx2"/>
                </a:solidFill>
              </a:rPr>
              <a:t>traffic calming measures </a:t>
            </a:r>
            <a:r>
              <a:rPr lang="en-ZA" sz="1200" noProof="0">
                <a:solidFill>
                  <a:schemeClr val="tx2"/>
                </a:solidFill>
              </a:rPr>
              <a:t>(e.g., raised intersections) and </a:t>
            </a:r>
            <a:r>
              <a:rPr lang="en-ZA" sz="1200" b="1" noProof="0">
                <a:solidFill>
                  <a:schemeClr val="tx2"/>
                </a:solidFill>
              </a:rPr>
              <a:t>NMT priority measures</a:t>
            </a:r>
            <a:r>
              <a:rPr lang="en-ZA" sz="1200" noProof="0">
                <a:solidFill>
                  <a:schemeClr val="tx2"/>
                </a:solidFill>
              </a:rPr>
              <a:t> at intersections</a:t>
            </a:r>
          </a:p>
          <a:p>
            <a:pPr marL="432000" lvl="1" indent="-171450">
              <a:spcBef>
                <a:spcPts val="600"/>
              </a:spcBef>
              <a:spcAft>
                <a:spcPts val="600"/>
              </a:spcAft>
              <a:buFont typeface="Arial" panose="020B0604020202020204" pitchFamily="34" charset="0"/>
              <a:buChar char="•"/>
            </a:pPr>
            <a:r>
              <a:rPr lang="en-ZA" sz="1200" noProof="0">
                <a:solidFill>
                  <a:schemeClr val="tx2"/>
                </a:solidFill>
              </a:rPr>
              <a:t>Improving </a:t>
            </a:r>
            <a:r>
              <a:rPr lang="en-ZA" sz="1200" b="1" noProof="0">
                <a:solidFill>
                  <a:schemeClr val="tx2"/>
                </a:solidFill>
              </a:rPr>
              <a:t>signage, wayfinding and lighting</a:t>
            </a:r>
          </a:p>
          <a:p>
            <a:pPr marL="432000" lvl="1" indent="-171450">
              <a:spcBef>
                <a:spcPts val="600"/>
              </a:spcBef>
              <a:spcAft>
                <a:spcPts val="600"/>
              </a:spcAft>
              <a:buFont typeface="Arial" panose="020B0604020202020204" pitchFamily="34" charset="0"/>
              <a:buChar char="•"/>
            </a:pPr>
            <a:r>
              <a:rPr lang="en-ZA" sz="1200" noProof="0">
                <a:solidFill>
                  <a:schemeClr val="tx2"/>
                </a:solidFill>
              </a:rPr>
              <a:t>Ensuring infrastructure is </a:t>
            </a:r>
            <a:r>
              <a:rPr lang="en-ZA" sz="1200" b="1" noProof="0">
                <a:solidFill>
                  <a:schemeClr val="tx2"/>
                </a:solidFill>
              </a:rPr>
              <a:t>universally accessible</a:t>
            </a:r>
          </a:p>
          <a:p>
            <a:pPr marL="171450" indent="-171450">
              <a:spcBef>
                <a:spcPts val="600"/>
              </a:spcBef>
              <a:buFont typeface="Arial" panose="020B0604020202020204" pitchFamily="34" charset="0"/>
              <a:buChar char="•"/>
            </a:pPr>
            <a:r>
              <a:rPr lang="en-ZA" sz="1200" b="1" noProof="0">
                <a:solidFill>
                  <a:schemeClr val="tx2"/>
                </a:solidFill>
              </a:rPr>
              <a:t>The total infrastructure costs are ~ R165 million over the first 3 financial years </a:t>
            </a:r>
            <a:r>
              <a:rPr lang="en-ZA" sz="1100" noProof="0">
                <a:solidFill>
                  <a:schemeClr val="tx2"/>
                </a:solidFill>
              </a:rPr>
              <a:t>- </a:t>
            </a:r>
            <a:r>
              <a:rPr lang="en-ZA" sz="1100" i="1" noProof="0">
                <a:solidFill>
                  <a:schemeClr val="tx2"/>
                </a:solidFill>
              </a:rPr>
              <a:t>subject to refinements as project business case is being finalised</a:t>
            </a:r>
            <a:endParaRPr lang="en-ZA" sz="1200" i="1" noProof="0">
              <a:solidFill>
                <a:schemeClr val="tx2"/>
              </a:solidFill>
            </a:endParaRPr>
          </a:p>
        </p:txBody>
      </p:sp>
      <p:sp>
        <p:nvSpPr>
          <p:cNvPr id="21" name="Rectangle 20">
            <a:extLst>
              <a:ext uri="{FF2B5EF4-FFF2-40B4-BE49-F238E27FC236}">
                <a16:creationId xmlns:a16="http://schemas.microsoft.com/office/drawing/2014/main" id="{82F9D432-1E9C-5A1F-540B-3F03768F9DD6}"/>
              </a:ext>
            </a:extLst>
          </p:cNvPr>
          <p:cNvSpPr/>
          <p:nvPr/>
        </p:nvSpPr>
        <p:spPr>
          <a:xfrm>
            <a:off x="300735" y="2904660"/>
            <a:ext cx="7473949" cy="166612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ZA" sz="1600" b="1" noProof="0">
              <a:solidFill>
                <a:schemeClr val="tx2"/>
              </a:solidFill>
            </a:endParaRPr>
          </a:p>
        </p:txBody>
      </p:sp>
      <p:sp>
        <p:nvSpPr>
          <p:cNvPr id="16" name="Text Placeholder 3">
            <a:extLst>
              <a:ext uri="{FF2B5EF4-FFF2-40B4-BE49-F238E27FC236}">
                <a16:creationId xmlns:a16="http://schemas.microsoft.com/office/drawing/2014/main" id="{5B7FC76E-9666-388D-323E-FC3283CBAC95}"/>
              </a:ext>
            </a:extLst>
          </p:cNvPr>
          <p:cNvSpPr>
            <a:spLocks noGrp="1"/>
          </p:cNvSpPr>
          <p:nvPr>
            <p:ph type="body" sz="quarter" idx="10"/>
          </p:nvPr>
        </p:nvSpPr>
        <p:spPr>
          <a:xfrm>
            <a:off x="300736" y="4537494"/>
            <a:ext cx="7473949" cy="2055919"/>
          </a:xfrm>
          <a:solidFill>
            <a:schemeClr val="bg1">
              <a:lumMod val="95000"/>
            </a:schemeClr>
          </a:solidFill>
        </p:spPr>
        <p:txBody>
          <a:bodyPr vert="horz" lIns="72000" tIns="72000" rIns="72000" bIns="72000" rtlCol="0" anchor="ctr">
            <a:noAutofit/>
          </a:bodyPr>
          <a:lstStyle/>
          <a:p>
            <a:pPr lvl="1">
              <a:spcAft>
                <a:spcPts val="600"/>
              </a:spcAft>
              <a:buFont typeface="Arial" panose="020B0604020202020204" pitchFamily="34" charset="0"/>
              <a:buChar char="•"/>
            </a:pPr>
            <a:r>
              <a:rPr lang="en-ZA" sz="1200" b="1" noProof="0">
                <a:solidFill>
                  <a:schemeClr val="tx2"/>
                </a:solidFill>
                <a:latin typeface="Century Gothic"/>
              </a:rPr>
              <a:t>Establishment costs include: </a:t>
            </a:r>
            <a:r>
              <a:rPr lang="en-ZA" sz="1200" noProof="0">
                <a:solidFill>
                  <a:schemeClr val="tx2"/>
                </a:solidFill>
                <a:latin typeface="Century Gothic"/>
              </a:rPr>
              <a:t>Preparatory work, such as updating designs and the NMT Master Plan (as required), finalising the implementation plan and developing a detailed M&amp;E framework</a:t>
            </a:r>
          </a:p>
          <a:p>
            <a:pPr lvl="1">
              <a:spcAft>
                <a:spcPts val="600"/>
              </a:spcAft>
              <a:buFont typeface="Arial" panose="020B0604020202020204" pitchFamily="34" charset="0"/>
              <a:buChar char="•"/>
            </a:pPr>
            <a:r>
              <a:rPr lang="en-ZA" sz="1200" b="1" noProof="0">
                <a:solidFill>
                  <a:schemeClr val="tx2"/>
                </a:solidFill>
                <a:latin typeface="Century Gothic"/>
              </a:rPr>
              <a:t>Implementation costs include: </a:t>
            </a:r>
            <a:r>
              <a:rPr lang="en-ZA" sz="1200" noProof="0">
                <a:solidFill>
                  <a:schemeClr val="tx2"/>
                </a:solidFill>
                <a:latin typeface="Century Gothic"/>
              </a:rPr>
              <a:t>Materials and labour for infrastructure implementation; procurement and construction supervision fees; additional design (as required) and programme management </a:t>
            </a:r>
          </a:p>
          <a:p>
            <a:pPr lvl="1">
              <a:spcAft>
                <a:spcPts val="600"/>
              </a:spcAft>
              <a:buFont typeface="Arial" panose="020B0604020202020204" pitchFamily="34" charset="0"/>
              <a:buChar char="•"/>
            </a:pPr>
            <a:r>
              <a:rPr lang="en-ZA" sz="1200" b="1" noProof="0">
                <a:solidFill>
                  <a:schemeClr val="tx2"/>
                </a:solidFill>
                <a:latin typeface="Century Gothic"/>
              </a:rPr>
              <a:t>Other programme costs include: </a:t>
            </a:r>
            <a:r>
              <a:rPr lang="en-ZA" sz="1200" noProof="0">
                <a:solidFill>
                  <a:schemeClr val="tx2"/>
                </a:solidFill>
                <a:latin typeface="Century Gothic"/>
              </a:rPr>
              <a:t>Awareness and behaviour change campaigns; scaled-up bicycle distribution</a:t>
            </a:r>
          </a:p>
        </p:txBody>
      </p:sp>
      <p:graphicFrame>
        <p:nvGraphicFramePr>
          <p:cNvPr id="17" name="Table 16">
            <a:extLst>
              <a:ext uri="{FF2B5EF4-FFF2-40B4-BE49-F238E27FC236}">
                <a16:creationId xmlns:a16="http://schemas.microsoft.com/office/drawing/2014/main" id="{D7E1E221-178D-BA7B-A6EC-18676C33CD17}"/>
              </a:ext>
            </a:extLst>
          </p:cNvPr>
          <p:cNvGraphicFramePr>
            <a:graphicFrameLocks noGrp="1"/>
          </p:cNvGraphicFramePr>
          <p:nvPr>
            <p:extLst>
              <p:ext uri="{D42A27DB-BD31-4B8C-83A1-F6EECF244321}">
                <p14:modId xmlns:p14="http://schemas.microsoft.com/office/powerpoint/2010/main" val="749120832"/>
              </p:ext>
            </p:extLst>
          </p:nvPr>
        </p:nvGraphicFramePr>
        <p:xfrm>
          <a:off x="453137" y="2940384"/>
          <a:ext cx="7169148" cy="1666120"/>
        </p:xfrm>
        <a:graphic>
          <a:graphicData uri="http://schemas.openxmlformats.org/drawingml/2006/table">
            <a:tbl>
              <a:tblPr firstRow="1" firstCol="1" lastRow="1" bandRow="1">
                <a:tableStyleId>{5C22544A-7EE6-4342-B048-85BDC9FD1C3A}</a:tableStyleId>
              </a:tblPr>
              <a:tblGrid>
                <a:gridCol w="1946130">
                  <a:extLst>
                    <a:ext uri="{9D8B030D-6E8A-4147-A177-3AD203B41FA5}">
                      <a16:colId xmlns:a16="http://schemas.microsoft.com/office/drawing/2014/main" val="2736662674"/>
                    </a:ext>
                  </a:extLst>
                </a:gridCol>
                <a:gridCol w="1799446">
                  <a:extLst>
                    <a:ext uri="{9D8B030D-6E8A-4147-A177-3AD203B41FA5}">
                      <a16:colId xmlns:a16="http://schemas.microsoft.com/office/drawing/2014/main" val="3960835295"/>
                    </a:ext>
                  </a:extLst>
                </a:gridCol>
                <a:gridCol w="1711786">
                  <a:extLst>
                    <a:ext uri="{9D8B030D-6E8A-4147-A177-3AD203B41FA5}">
                      <a16:colId xmlns:a16="http://schemas.microsoft.com/office/drawing/2014/main" val="3296189945"/>
                    </a:ext>
                  </a:extLst>
                </a:gridCol>
                <a:gridCol w="1711786">
                  <a:extLst>
                    <a:ext uri="{9D8B030D-6E8A-4147-A177-3AD203B41FA5}">
                      <a16:colId xmlns:a16="http://schemas.microsoft.com/office/drawing/2014/main" val="1610619648"/>
                    </a:ext>
                  </a:extLst>
                </a:gridCol>
              </a:tblGrid>
              <a:tr h="333224">
                <a:tc>
                  <a:txBody>
                    <a:bodyPr/>
                    <a:lstStyle/>
                    <a:p>
                      <a:pPr algn="ctr"/>
                      <a:endParaRPr lang="en-ZA" sz="1200" noProof="0"/>
                    </a:p>
                  </a:txBody>
                  <a:tcPr anchor="ctr"/>
                </a:tc>
                <a:tc>
                  <a:txBody>
                    <a:bodyPr/>
                    <a:lstStyle/>
                    <a:p>
                      <a:pPr algn="ctr"/>
                      <a:r>
                        <a:rPr lang="en-ZA" sz="1200" b="1" noProof="0">
                          <a:solidFill>
                            <a:schemeClr val="bg1"/>
                          </a:solidFill>
                        </a:rPr>
                        <a:t>2025/26 (R’000)</a:t>
                      </a:r>
                    </a:p>
                  </a:txBody>
                  <a:tcPr anchor="ctr"/>
                </a:tc>
                <a:tc>
                  <a:txBody>
                    <a:bodyPr/>
                    <a:lstStyle/>
                    <a:p>
                      <a:pPr algn="ctr"/>
                      <a:r>
                        <a:rPr lang="en-ZA" sz="1200" b="1" noProof="0">
                          <a:solidFill>
                            <a:schemeClr val="bg1"/>
                          </a:solidFill>
                        </a:rPr>
                        <a:t>2026/27 (R’000)</a:t>
                      </a:r>
                    </a:p>
                  </a:txBody>
                  <a:tcPr anchor="ctr"/>
                </a:tc>
                <a:tc>
                  <a:txBody>
                    <a:bodyPr/>
                    <a:lstStyle/>
                    <a:p>
                      <a:pPr algn="ctr"/>
                      <a:r>
                        <a:rPr lang="en-ZA" sz="1200" b="1" noProof="0">
                          <a:solidFill>
                            <a:schemeClr val="bg1"/>
                          </a:solidFill>
                        </a:rPr>
                        <a:t>2028/29 (R’000)</a:t>
                      </a:r>
                    </a:p>
                  </a:txBody>
                  <a:tcPr anchor="ctr"/>
                </a:tc>
                <a:extLst>
                  <a:ext uri="{0D108BD9-81ED-4DB2-BD59-A6C34878D82A}">
                    <a16:rowId xmlns:a16="http://schemas.microsoft.com/office/drawing/2014/main" val="2553915663"/>
                  </a:ext>
                </a:extLst>
              </a:tr>
              <a:tr h="333224">
                <a:tc>
                  <a:txBody>
                    <a:bodyPr/>
                    <a:lstStyle/>
                    <a:p>
                      <a:pPr algn="l"/>
                      <a:r>
                        <a:rPr lang="en-ZA" sz="1200" noProof="0"/>
                        <a:t>Establishment costs</a:t>
                      </a:r>
                    </a:p>
                  </a:txBody>
                  <a:tcPr anchor="ctr"/>
                </a:tc>
                <a:tc>
                  <a:txBody>
                    <a:bodyPr/>
                    <a:lstStyle/>
                    <a:p>
                      <a:pPr algn="r"/>
                      <a:r>
                        <a:rPr lang="en-ZA" sz="1200" noProof="0"/>
                        <a:t>3 500</a:t>
                      </a:r>
                    </a:p>
                  </a:txBody>
                  <a:tcPr anchor="ctr"/>
                </a:tc>
                <a:tc>
                  <a:txBody>
                    <a:bodyPr/>
                    <a:lstStyle/>
                    <a:p>
                      <a:pPr algn="r"/>
                      <a:r>
                        <a:rPr lang="en-ZA" sz="1200" noProof="0"/>
                        <a:t>-</a:t>
                      </a:r>
                    </a:p>
                  </a:txBody>
                  <a:tcPr anchor="ctr"/>
                </a:tc>
                <a:tc>
                  <a:txBody>
                    <a:bodyPr/>
                    <a:lstStyle/>
                    <a:p>
                      <a:pPr algn="r"/>
                      <a:r>
                        <a:rPr lang="en-ZA" sz="1200" noProof="0"/>
                        <a:t>-</a:t>
                      </a:r>
                    </a:p>
                  </a:txBody>
                  <a:tcPr anchor="ctr"/>
                </a:tc>
                <a:extLst>
                  <a:ext uri="{0D108BD9-81ED-4DB2-BD59-A6C34878D82A}">
                    <a16:rowId xmlns:a16="http://schemas.microsoft.com/office/drawing/2014/main" val="632934562"/>
                  </a:ext>
                </a:extLst>
              </a:tr>
              <a:tr h="333224">
                <a:tc>
                  <a:txBody>
                    <a:bodyPr/>
                    <a:lstStyle/>
                    <a:p>
                      <a:pPr algn="l"/>
                      <a:r>
                        <a:rPr lang="en-ZA" sz="1200" noProof="0"/>
                        <a:t>Implementation costs</a:t>
                      </a:r>
                    </a:p>
                  </a:txBody>
                  <a:tcPr anchor="ctr"/>
                </a:tc>
                <a:tc>
                  <a:txBody>
                    <a:bodyPr/>
                    <a:lstStyle/>
                    <a:p>
                      <a:pPr algn="r"/>
                      <a:r>
                        <a:rPr lang="en-ZA" sz="1200" noProof="0"/>
                        <a:t>51 750</a:t>
                      </a:r>
                    </a:p>
                  </a:txBody>
                  <a:tcPr anchor="ctr"/>
                </a:tc>
                <a:tc>
                  <a:txBody>
                    <a:bodyPr/>
                    <a:lstStyle/>
                    <a:p>
                      <a:pPr algn="r"/>
                      <a:r>
                        <a:rPr lang="en-ZA" sz="1200" noProof="0"/>
                        <a:t>54 855</a:t>
                      </a:r>
                    </a:p>
                  </a:txBody>
                  <a:tcPr anchor="ctr"/>
                </a:tc>
                <a:tc>
                  <a:txBody>
                    <a:bodyPr/>
                    <a:lstStyle/>
                    <a:p>
                      <a:pPr algn="r"/>
                      <a:r>
                        <a:rPr lang="en-ZA" sz="1200" noProof="0"/>
                        <a:t>58 146</a:t>
                      </a:r>
                    </a:p>
                  </a:txBody>
                  <a:tcPr anchor="ctr"/>
                </a:tc>
                <a:extLst>
                  <a:ext uri="{0D108BD9-81ED-4DB2-BD59-A6C34878D82A}">
                    <a16:rowId xmlns:a16="http://schemas.microsoft.com/office/drawing/2014/main" val="3717332136"/>
                  </a:ext>
                </a:extLst>
              </a:tr>
              <a:tr h="333224">
                <a:tc>
                  <a:txBody>
                    <a:bodyPr/>
                    <a:lstStyle/>
                    <a:p>
                      <a:pPr algn="l"/>
                      <a:r>
                        <a:rPr lang="en-ZA" sz="1200" noProof="0"/>
                        <a:t>Other programme costs</a:t>
                      </a:r>
                    </a:p>
                  </a:txBody>
                  <a:tcPr anchor="ctr"/>
                </a:tc>
                <a:tc>
                  <a:txBody>
                    <a:bodyPr/>
                    <a:lstStyle/>
                    <a:p>
                      <a:pPr algn="r"/>
                      <a:r>
                        <a:rPr lang="en-ZA" sz="1200" noProof="0"/>
                        <a:t>12 000</a:t>
                      </a:r>
                    </a:p>
                  </a:txBody>
                  <a:tcPr anchor="ctr"/>
                </a:tc>
                <a:tc>
                  <a:txBody>
                    <a:bodyPr/>
                    <a:lstStyle/>
                    <a:p>
                      <a:pPr algn="r"/>
                      <a:r>
                        <a:rPr lang="en-ZA" sz="1200" noProof="0"/>
                        <a:t>12 720</a:t>
                      </a:r>
                    </a:p>
                  </a:txBody>
                  <a:tcPr anchor="ctr"/>
                </a:tc>
                <a:tc>
                  <a:txBody>
                    <a:bodyPr/>
                    <a:lstStyle/>
                    <a:p>
                      <a:pPr algn="r"/>
                      <a:r>
                        <a:rPr lang="en-ZA" sz="1200" noProof="0"/>
                        <a:t>13 483</a:t>
                      </a:r>
                    </a:p>
                  </a:txBody>
                  <a:tcPr anchor="ctr"/>
                </a:tc>
                <a:extLst>
                  <a:ext uri="{0D108BD9-81ED-4DB2-BD59-A6C34878D82A}">
                    <a16:rowId xmlns:a16="http://schemas.microsoft.com/office/drawing/2014/main" val="26170594"/>
                  </a:ext>
                </a:extLst>
              </a:tr>
              <a:tr h="333224">
                <a:tc>
                  <a:txBody>
                    <a:bodyPr/>
                    <a:lstStyle/>
                    <a:p>
                      <a:pPr algn="ctr"/>
                      <a:r>
                        <a:rPr lang="en-ZA" sz="1200" noProof="0"/>
                        <a:t>Total</a:t>
                      </a:r>
                    </a:p>
                  </a:txBody>
                  <a:tcPr anchor="ctr"/>
                </a:tc>
                <a:tc>
                  <a:txBody>
                    <a:bodyPr/>
                    <a:lstStyle/>
                    <a:p>
                      <a:pPr algn="r"/>
                      <a:r>
                        <a:rPr lang="en-ZA" sz="1200" noProof="0"/>
                        <a:t>67 250</a:t>
                      </a:r>
                    </a:p>
                  </a:txBody>
                  <a:tcPr anchor="ctr"/>
                </a:tc>
                <a:tc>
                  <a:txBody>
                    <a:bodyPr/>
                    <a:lstStyle/>
                    <a:p>
                      <a:pPr algn="r"/>
                      <a:r>
                        <a:rPr lang="en-ZA" sz="1200" noProof="0"/>
                        <a:t>67 575</a:t>
                      </a:r>
                    </a:p>
                  </a:txBody>
                  <a:tcPr anchor="ctr"/>
                </a:tc>
                <a:tc>
                  <a:txBody>
                    <a:bodyPr/>
                    <a:lstStyle/>
                    <a:p>
                      <a:pPr algn="r"/>
                      <a:r>
                        <a:rPr lang="en-ZA" sz="1200" noProof="0"/>
                        <a:t>71 629</a:t>
                      </a:r>
                    </a:p>
                  </a:txBody>
                  <a:tcPr anchor="ctr"/>
                </a:tc>
                <a:extLst>
                  <a:ext uri="{0D108BD9-81ED-4DB2-BD59-A6C34878D82A}">
                    <a16:rowId xmlns:a16="http://schemas.microsoft.com/office/drawing/2014/main" val="3579852338"/>
                  </a:ext>
                </a:extLst>
              </a:tr>
            </a:tbl>
          </a:graphicData>
        </a:graphic>
      </p:graphicFrame>
      <p:sp>
        <p:nvSpPr>
          <p:cNvPr id="19" name="Rectangle 18">
            <a:extLst>
              <a:ext uri="{FF2B5EF4-FFF2-40B4-BE49-F238E27FC236}">
                <a16:creationId xmlns:a16="http://schemas.microsoft.com/office/drawing/2014/main" id="{194E52BA-4F77-BC9D-C204-795470E30817}"/>
              </a:ext>
            </a:extLst>
          </p:cNvPr>
          <p:cNvSpPr/>
          <p:nvPr/>
        </p:nvSpPr>
        <p:spPr>
          <a:xfrm>
            <a:off x="300737" y="2368437"/>
            <a:ext cx="7473949" cy="55494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tx2"/>
                </a:solidFill>
              </a:rPr>
              <a:t>Total programme costs are as follows:</a:t>
            </a:r>
          </a:p>
        </p:txBody>
      </p:sp>
      <p:cxnSp>
        <p:nvCxnSpPr>
          <p:cNvPr id="20" name="Connector: Elbow 19">
            <a:extLst>
              <a:ext uri="{FF2B5EF4-FFF2-40B4-BE49-F238E27FC236}">
                <a16:creationId xmlns:a16="http://schemas.microsoft.com/office/drawing/2014/main" id="{F64653B7-A718-A9EE-C0D8-04D637D7B04C}"/>
              </a:ext>
            </a:extLst>
          </p:cNvPr>
          <p:cNvCxnSpPr>
            <a:cxnSpLocks/>
            <a:stCxn id="23" idx="3"/>
            <a:endCxn id="3" idx="1"/>
          </p:cNvCxnSpPr>
          <p:nvPr/>
        </p:nvCxnSpPr>
        <p:spPr>
          <a:xfrm flipV="1">
            <a:off x="7774684" y="2645910"/>
            <a:ext cx="341793" cy="2925985"/>
          </a:xfrm>
          <a:prstGeom prst="bentConnector3">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39810247-995D-36DA-736B-19E2AC8A2ECE}"/>
              </a:ext>
            </a:extLst>
          </p:cNvPr>
          <p:cNvSpPr/>
          <p:nvPr/>
        </p:nvSpPr>
        <p:spPr>
          <a:xfrm>
            <a:off x="300735" y="5250817"/>
            <a:ext cx="7473949" cy="642155"/>
          </a:xfrm>
          <a:prstGeom prst="rect">
            <a:avLst/>
          </a:prstGeom>
          <a:noFill/>
          <a:ln>
            <a:solidFill>
              <a:srgbClr val="297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3" name="Rectangle 32">
            <a:extLst>
              <a:ext uri="{FF2B5EF4-FFF2-40B4-BE49-F238E27FC236}">
                <a16:creationId xmlns:a16="http://schemas.microsoft.com/office/drawing/2014/main" id="{514EFC76-7A33-8DD4-C9C5-FF68E917538F}"/>
              </a:ext>
            </a:extLst>
          </p:cNvPr>
          <p:cNvSpPr/>
          <p:nvPr/>
        </p:nvSpPr>
        <p:spPr>
          <a:xfrm>
            <a:off x="453136" y="3598643"/>
            <a:ext cx="7169149" cy="339147"/>
          </a:xfrm>
          <a:prstGeom prst="rect">
            <a:avLst/>
          </a:prstGeom>
          <a:noFill/>
          <a:ln>
            <a:solidFill>
              <a:srgbClr val="297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43" name="Rectangle 42">
            <a:extLst>
              <a:ext uri="{FF2B5EF4-FFF2-40B4-BE49-F238E27FC236}">
                <a16:creationId xmlns:a16="http://schemas.microsoft.com/office/drawing/2014/main" id="{52C15135-C505-3CAA-47F0-1BD6B8AE1633}"/>
              </a:ext>
            </a:extLst>
          </p:cNvPr>
          <p:cNvSpPr/>
          <p:nvPr/>
        </p:nvSpPr>
        <p:spPr>
          <a:xfrm>
            <a:off x="300735" y="6659290"/>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44" name="Rectangle 43">
            <a:extLst>
              <a:ext uri="{FF2B5EF4-FFF2-40B4-BE49-F238E27FC236}">
                <a16:creationId xmlns:a16="http://schemas.microsoft.com/office/drawing/2014/main" id="{354A8258-B933-FEF2-FE7C-C787D956B307}"/>
              </a:ext>
            </a:extLst>
          </p:cNvPr>
          <p:cNvSpPr/>
          <p:nvPr/>
        </p:nvSpPr>
        <p:spPr>
          <a:xfrm>
            <a:off x="586938" y="6562673"/>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sp>
        <p:nvSpPr>
          <p:cNvPr id="18" name="Rectangle: Diagonal Corners Rounded 17">
            <a:extLst>
              <a:ext uri="{FF2B5EF4-FFF2-40B4-BE49-F238E27FC236}">
                <a16:creationId xmlns:a16="http://schemas.microsoft.com/office/drawing/2014/main" id="{D7B4CD66-2AAB-5C3B-BC8E-B96AD66AA4F3}"/>
              </a:ext>
            </a:extLst>
          </p:cNvPr>
          <p:cNvSpPr/>
          <p:nvPr/>
        </p:nvSpPr>
        <p:spPr>
          <a:xfrm>
            <a:off x="300735" y="1124241"/>
            <a:ext cx="11633282" cy="1085468"/>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Aft>
                <a:spcPts val="600"/>
              </a:spcAft>
            </a:pPr>
            <a:r>
              <a:rPr lang="en-ZA" sz="1600" b="1" noProof="0">
                <a:solidFill>
                  <a:schemeClr val="tx2"/>
                </a:solidFill>
              </a:rPr>
              <a:t>The NMT Demonstration Town aims to test NMT improvement measures and create a model for a safe, high-quality, comprehensive NMT network that can be replicated across the province. </a:t>
            </a:r>
          </a:p>
          <a:p>
            <a:pPr lvl="0" algn="ctr"/>
            <a:r>
              <a:rPr lang="en-ZA" sz="1400" noProof="0">
                <a:solidFill>
                  <a:schemeClr val="tx2"/>
                </a:solidFill>
              </a:rPr>
              <a:t>A Business Case is under development (to be completed this financial year), and efforts are underway to secure funding for implementation.</a:t>
            </a:r>
          </a:p>
        </p:txBody>
      </p:sp>
    </p:spTree>
    <p:extLst>
      <p:ext uri="{BB962C8B-B14F-4D97-AF65-F5344CB8AC3E}">
        <p14:creationId xmlns:p14="http://schemas.microsoft.com/office/powerpoint/2010/main" val="996863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BB91E-0253-4D27-FC12-B67D46F669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E4854E-44B7-9D9C-5945-C395379FCF66}"/>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E4DE8DF5-657C-891C-53E5-C1713349B0A6}"/>
              </a:ext>
            </a:extLst>
          </p:cNvPr>
          <p:cNvGraphicFramePr>
            <a:graphicFrameLocks noGrp="1"/>
          </p:cNvGraphicFramePr>
          <p:nvPr>
            <p:extLst>
              <p:ext uri="{D42A27DB-BD31-4B8C-83A1-F6EECF244321}">
                <p14:modId xmlns:p14="http://schemas.microsoft.com/office/powerpoint/2010/main" val="4177297839"/>
              </p:ext>
            </p:extLst>
          </p:nvPr>
        </p:nvGraphicFramePr>
        <p:xfrm>
          <a:off x="216408" y="1196753"/>
          <a:ext cx="11759184" cy="47212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Design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Network and complete streets approach: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Supports</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comprehensive network, incl. walking, cycling, and universal design principles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Multi-modal approach: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Creates</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NMT-friendly PTIs/ranks and improves NMT access to PTIs/ranks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First-of-its-kind</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First NMT-focused pilot in South Africa to identify effective improvement measures that can be replicated elsewhere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Material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Pavement solutions: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investigate the use of materials that enhance durability and sustainability, and improve safety (e.g., high-contrast sidewalks)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Implementation innovation: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Scaled-up Bicycle Distribution: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promote NMT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Partnerships: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local municipality, NGOs/NPOs,  DOI, police, and business to enhance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Data-driven: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User feedback, road crash statistics and other data will be used to determine effectiveness of tested solutions</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will be leveraged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for</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wayfinding, user feedback, NMT user counts, behaviour change campaigns on social media and reporting safety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feedback channels enable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governance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3984441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3A9F0-1C2A-9536-96C6-3A23EE9D34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ECE5AE-CFC4-D173-8847-597FEDE15173}"/>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58F232E7-281A-0BEE-9FB7-CB8E6A0430DB}"/>
              </a:ext>
            </a:extLst>
          </p:cNvPr>
          <p:cNvGraphicFramePr>
            <a:graphicFrameLocks noGrp="1"/>
          </p:cNvGraphicFramePr>
          <p:nvPr>
            <p:extLst>
              <p:ext uri="{D42A27DB-BD31-4B8C-83A1-F6EECF244321}">
                <p14:modId xmlns:p14="http://schemas.microsoft.com/office/powerpoint/2010/main" val="1358361574"/>
              </p:ext>
            </p:extLst>
          </p:nvPr>
        </p:nvGraphicFramePr>
        <p:xfrm>
          <a:off x="216408" y="1196753"/>
          <a:ext cx="11759184" cy="51700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29032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63254">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46112">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NMT infrastructure itself </a:t>
                      </a:r>
                      <a:r>
                        <a:rPr lang="en-ZA" sz="1000" b="1" noProof="0">
                          <a:solidFill>
                            <a:schemeClr val="tx1"/>
                          </a:solidFill>
                          <a:latin typeface="+mn-lt"/>
                          <a:cs typeface="Arial" panose="020B0604020202020204" pitchFamily="34" charset="0"/>
                        </a:rPr>
                        <a:t>helps to address climate change</a:t>
                      </a:r>
                      <a:r>
                        <a:rPr lang="en-ZA" sz="1000" b="0" noProof="0">
                          <a:solidFill>
                            <a:schemeClr val="tx1"/>
                          </a:solidFill>
                          <a:latin typeface="+mn-lt"/>
                          <a:cs typeface="Arial" panose="020B0604020202020204" pitchFamily="34" charset="0"/>
                        </a:rPr>
                        <a:t>, as it enables the use of this </a:t>
                      </a:r>
                      <a:r>
                        <a:rPr lang="en-ZA" sz="1000" b="1" noProof="0">
                          <a:solidFill>
                            <a:schemeClr val="tx1"/>
                          </a:solidFill>
                          <a:latin typeface="+mn-lt"/>
                          <a:cs typeface="Arial" panose="020B0604020202020204" pitchFamily="34" charset="0"/>
                        </a:rPr>
                        <a:t>zero-emissions mode of transport.</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Improved NMT infrastructure enables </a:t>
                      </a:r>
                      <a:r>
                        <a:rPr lang="en-ZA" sz="1000" b="1" noProof="0">
                          <a:solidFill>
                            <a:schemeClr val="tx1"/>
                          </a:solidFill>
                          <a:latin typeface="+mn-lt"/>
                          <a:cs typeface="Arial" panose="020B0604020202020204" pitchFamily="34" charset="0"/>
                        </a:rPr>
                        <a:t>a shift away from motorised transport</a:t>
                      </a:r>
                      <a:r>
                        <a:rPr lang="en-ZA" sz="1000" b="0" noProof="0">
                          <a:solidFill>
                            <a:schemeClr val="tx1"/>
                          </a:solidFill>
                          <a:latin typeface="+mn-lt"/>
                          <a:cs typeface="Arial" panose="020B0604020202020204" pitchFamily="34" charset="0"/>
                        </a:rPr>
                        <a:t>, which further supports </a:t>
                      </a:r>
                      <a:r>
                        <a:rPr lang="en-ZA" sz="1000" b="1" noProof="0">
                          <a:solidFill>
                            <a:schemeClr val="tx1"/>
                          </a:solidFill>
                          <a:latin typeface="+mn-lt"/>
                          <a:cs typeface="Arial" panose="020B0604020202020204" pitchFamily="34" charset="0"/>
                        </a:rPr>
                        <a:t>climate change mitigation strategies</a:t>
                      </a:r>
                      <a:r>
                        <a:rPr lang="en-ZA" sz="1000" b="0" noProof="0">
                          <a:solidFill>
                            <a:schemeClr val="tx1"/>
                          </a:solidFill>
                          <a:latin typeface="+mn-lt"/>
                          <a:cs typeface="Arial" panose="020B0604020202020204" pitchFamily="34" charset="0"/>
                        </a:rPr>
                        <a:t>.</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Use of suitable pavement materials, elevated pathways and structures for shade, where applicable, to </a:t>
                      </a:r>
                      <a:r>
                        <a:rPr lang="en-ZA" sz="1000" b="1" noProof="0">
                          <a:solidFill>
                            <a:schemeClr val="tx1"/>
                          </a:solidFill>
                          <a:latin typeface="+mn-lt"/>
                          <a:cs typeface="Arial" panose="020B0604020202020204" pitchFamily="34" charset="0"/>
                        </a:rPr>
                        <a:t>promote climate-resilience</a:t>
                      </a:r>
                      <a:r>
                        <a:rPr lang="en-ZA" sz="1000" b="0" noProof="0">
                          <a:solidFill>
                            <a:schemeClr val="tx1"/>
                          </a:solidFill>
                          <a:latin typeface="+mn-lt"/>
                          <a:cs typeface="Arial" panose="020B0604020202020204" pitchFamily="34" charset="0"/>
                        </a:rPr>
                        <a:t> and </a:t>
                      </a:r>
                      <a:r>
                        <a:rPr lang="en-ZA" sz="1000" b="1" noProof="0">
                          <a:solidFill>
                            <a:schemeClr val="tx1"/>
                          </a:solidFill>
                          <a:latin typeface="+mn-lt"/>
                          <a:cs typeface="Arial" panose="020B0604020202020204" pitchFamily="34" charset="0"/>
                        </a:rPr>
                        <a:t>mitigate the impact of extreme weather</a:t>
                      </a:r>
                      <a:r>
                        <a:rPr lang="en-ZA" sz="1000" b="0"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2838567438"/>
                  </a:ext>
                </a:extLst>
              </a:tr>
              <a:tr h="175218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Integrated and collaborative planning: </a:t>
                      </a:r>
                    </a:p>
                    <a:p>
                      <a:pPr marL="171450" indent="-171450">
                        <a:buFont typeface="Arial" panose="020B0604020202020204" pitchFamily="34" charset="0"/>
                        <a:buChar char="•"/>
                      </a:pPr>
                      <a:r>
                        <a:rPr lang="en-ZA" sz="1000" b="0" noProof="0">
                          <a:solidFill>
                            <a:schemeClr val="tx1"/>
                          </a:solidFill>
                          <a:latin typeface="+mn-lt"/>
                          <a:cs typeface="Arial" panose="020B0604020202020204" pitchFamily="34" charset="0"/>
                        </a:rPr>
                        <a:t>Collaboration between WCMD and the local municipality partner to implement NMT improvements. </a:t>
                      </a:r>
                    </a:p>
                    <a:p>
                      <a:pPr marL="171450" indent="-171450">
                        <a:buFont typeface="Arial" panose="020B0604020202020204" pitchFamily="34" charset="0"/>
                        <a:buChar char="•"/>
                      </a:pPr>
                      <a:r>
                        <a:rPr lang="en-ZA" sz="1000" b="0" noProof="0">
                          <a:solidFill>
                            <a:schemeClr val="tx1"/>
                          </a:solidFill>
                          <a:latin typeface="+mn-lt"/>
                          <a:cs typeface="Arial" panose="020B0604020202020204" pitchFamily="34" charset="0"/>
                        </a:rPr>
                        <a:t>Opportunities for cross-sector collaboration with other departments, including WCED to distribute bicycles to learners and DOI to implement infrastructure upgrades.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Integrating infrastructure: </a:t>
                      </a:r>
                      <a:r>
                        <a:rPr lang="en-ZA" sz="1000" b="0" noProof="0">
                          <a:solidFill>
                            <a:schemeClr val="tx1"/>
                          </a:solidFill>
                          <a:latin typeface="+mn-lt"/>
                          <a:cs typeface="Arial" panose="020B0604020202020204" pitchFamily="34" charset="0"/>
                        </a:rPr>
                        <a:t>Greater</a:t>
                      </a:r>
                      <a:r>
                        <a:rPr lang="en-ZA" sz="1000" b="1" noProof="0">
                          <a:solidFill>
                            <a:schemeClr val="tx1"/>
                          </a:solidFill>
                          <a:latin typeface="+mn-lt"/>
                          <a:cs typeface="Arial" panose="020B0604020202020204" pitchFamily="34" charset="0"/>
                        </a:rPr>
                        <a:t> </a:t>
                      </a:r>
                      <a:r>
                        <a:rPr lang="en-ZA" sz="1000" b="0" noProof="0">
                          <a:solidFill>
                            <a:schemeClr val="tx1"/>
                          </a:solidFill>
                          <a:latin typeface="+mn-lt"/>
                          <a:cs typeface="Arial" panose="020B0604020202020204" pitchFamily="34" charset="0"/>
                        </a:rPr>
                        <a:t>integration between NMT and public transport infrastructure.</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Sustainable infrastructure ecosystems: </a:t>
                      </a:r>
                      <a:r>
                        <a:rPr lang="en-ZA" sz="1000" b="0" noProof="0">
                          <a:solidFill>
                            <a:schemeClr val="tx1"/>
                          </a:solidFill>
                          <a:latin typeface="+mn-lt"/>
                          <a:cs typeface="Arial" panose="020B0604020202020204" pitchFamily="34" charset="0"/>
                        </a:rPr>
                        <a:t>Promotes increased use of NMT and public transport (sustainable transport modes).</a:t>
                      </a:r>
                    </a:p>
                  </a:txBody>
                  <a:tcPr marT="72000" marB="72000"/>
                </a:tc>
                <a:extLst>
                  <a:ext uri="{0D108BD9-81ED-4DB2-BD59-A6C34878D82A}">
                    <a16:rowId xmlns:a16="http://schemas.microsoft.com/office/drawing/2014/main" val="3638500200"/>
                  </a:ext>
                </a:extLst>
              </a:tr>
              <a:tr h="7826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Materials and labour </a:t>
                      </a:r>
                      <a:r>
                        <a:rPr lang="en-ZA" sz="1000" noProof="0">
                          <a:solidFill>
                            <a:schemeClr val="tx1"/>
                          </a:solidFill>
                          <a:latin typeface="+mn-lt"/>
                          <a:cs typeface="Arial" panose="020B0604020202020204" pitchFamily="34" charset="0"/>
                        </a:rPr>
                        <a:t>to be sourced locally, minimising resource transportation needs.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2020058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9B25C-E6A9-D969-9B64-511156BDBD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EDB65B-BE62-B6D9-0FEC-DC8914A7AB59}"/>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0A0AAF4E-34F8-AD24-10FF-2D4A9AE0E17F}"/>
              </a:ext>
            </a:extLst>
          </p:cNvPr>
          <p:cNvGraphicFramePr>
            <a:graphicFrameLocks noGrp="1"/>
          </p:cNvGraphicFramePr>
          <p:nvPr>
            <p:extLst>
              <p:ext uri="{D42A27DB-BD31-4B8C-83A1-F6EECF244321}">
                <p14:modId xmlns:p14="http://schemas.microsoft.com/office/powerpoint/2010/main" val="3874509394"/>
              </p:ext>
            </p:extLst>
          </p:nvPr>
        </p:nvGraphicFramePr>
        <p:xfrm>
          <a:off x="216408" y="1196753"/>
          <a:ext cx="11759184" cy="56577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A comprehensive NMT network would </a:t>
                      </a:r>
                      <a:r>
                        <a:rPr lang="en-ZA" sz="1000" b="1" noProof="0">
                          <a:solidFill>
                            <a:schemeClr val="tx1"/>
                          </a:solidFill>
                          <a:latin typeface="+mn-lt"/>
                          <a:cs typeface="Arial" panose="020B0604020202020204" pitchFamily="34" charset="0"/>
                        </a:rPr>
                        <a:t>counter spatial inaccessibility </a:t>
                      </a:r>
                      <a:r>
                        <a:rPr lang="en-ZA" sz="1000" noProof="0">
                          <a:solidFill>
                            <a:schemeClr val="tx1"/>
                          </a:solidFill>
                          <a:latin typeface="+mn-lt"/>
                          <a:cs typeface="Arial" panose="020B0604020202020204" pitchFamily="34" charset="0"/>
                        </a:rPr>
                        <a:t>by </a:t>
                      </a:r>
                      <a:r>
                        <a:rPr lang="en-ZA" sz="1000" b="1" noProof="0">
                          <a:solidFill>
                            <a:schemeClr val="tx1"/>
                          </a:solidFill>
                          <a:latin typeface="+mn-lt"/>
                          <a:cs typeface="Arial" panose="020B0604020202020204" pitchFamily="34" charset="0"/>
                        </a:rPr>
                        <a:t>linking residential areas with opportunities,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supporting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spatial justice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endParaRPr lang="en-ZA" sz="1000" b="1" noProof="0">
                        <a:solidFill>
                          <a:schemeClr val="tx1"/>
                        </a:solidFill>
                        <a:latin typeface="+mn-lt"/>
                        <a:cs typeface="Arial" panose="020B0604020202020204" pitchFamily="34" charset="0"/>
                      </a:endParaRP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NMT infrastructure provides </a:t>
                      </a:r>
                      <a:r>
                        <a:rPr lang="en-ZA" sz="1000" b="1" noProof="0">
                          <a:solidFill>
                            <a:schemeClr val="tx1"/>
                          </a:solidFill>
                          <a:latin typeface="+mn-lt"/>
                          <a:cs typeface="Arial" panose="020B0604020202020204" pitchFamily="34" charset="0"/>
                        </a:rPr>
                        <a:t>equitable access </a:t>
                      </a:r>
                      <a:r>
                        <a:rPr lang="en-ZA" sz="1000" b="0" noProof="0">
                          <a:solidFill>
                            <a:schemeClr val="tx1"/>
                          </a:solidFill>
                          <a:latin typeface="+mn-lt"/>
                          <a:cs typeface="Arial" panose="020B0604020202020204" pitchFamily="34" charset="0"/>
                        </a:rPr>
                        <a:t>in that it is the most affordable mode of transport, requiring no user cost – except bicycles, the cost of which is covered by the Bicycle Distribution Programme.</a:t>
                      </a:r>
                    </a:p>
                    <a:p>
                      <a:endParaRPr lang="en-ZA" sz="1000" b="1"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Capacity building: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Of local partner municipality to deliver improved NMT infrastructure, and </a:t>
                      </a:r>
                      <a:r>
                        <a:rPr kumimoji="0" lang="en-ZA" sz="1000" b="0" i="0" u="none" strike="noStrike" kern="1200" cap="none" spc="0" normalizeH="0" baseline="0" noProof="0">
                          <a:ln>
                            <a:noFill/>
                          </a:ln>
                          <a:solidFill>
                            <a:schemeClr val="tx1"/>
                          </a:solidFill>
                          <a:effectLst/>
                          <a:uLnTx/>
                          <a:uFillTx/>
                          <a:latin typeface="Century Gothic"/>
                          <a:ea typeface="+mn-ea"/>
                          <a:cs typeface="Arial" panose="020B0604020202020204" pitchFamily="34" charset="0"/>
                        </a:rPr>
                        <a:t>capacity building of  value chain stakeholders in bicycle manufacturing / small bicycle repair companies.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Improved NMT infrastructure and safety measures will </a:t>
                      </a:r>
                      <a:r>
                        <a:rPr lang="en-ZA" sz="1000" b="1" noProof="0">
                          <a:solidFill>
                            <a:schemeClr val="tx1"/>
                          </a:solidFill>
                          <a:latin typeface="+mn-lt"/>
                          <a:cs typeface="Arial" panose="020B0604020202020204" pitchFamily="34" charset="0"/>
                        </a:rPr>
                        <a:t>reduce pedestrian fatalities</a:t>
                      </a:r>
                      <a:r>
                        <a:rPr lang="en-ZA" sz="1000" noProof="0">
                          <a:solidFill>
                            <a:schemeClr val="tx1"/>
                          </a:solidFill>
                          <a:latin typeface="+mn-lt"/>
                          <a:cs typeface="Arial" panose="020B0604020202020204" pitchFamily="34" charset="0"/>
                        </a:rPr>
                        <a:t>, which currently account for ~50% of road fatalities. This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will create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 built environment that is inclusive of and safer for pedestrians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endParaRPr lang="en-ZA" sz="1000" noProof="0">
                        <a:solidFill>
                          <a:schemeClr val="tx1"/>
                        </a:solidFill>
                        <a:latin typeface="+mn-lt"/>
                        <a:cs typeface="Arial" panose="020B0604020202020204" pitchFamily="34" charset="0"/>
                      </a:endParaRP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Greater access to opportunities, particularly for low-income households: </a:t>
                      </a:r>
                      <a:r>
                        <a:rPr lang="en-ZA" sz="1000" b="0" noProof="0">
                          <a:solidFill>
                            <a:schemeClr val="tx1"/>
                          </a:solidFill>
                          <a:latin typeface="+mn-lt"/>
                          <a:cs typeface="Arial" panose="020B0604020202020204" pitchFamily="34" charset="0"/>
                        </a:rPr>
                        <a:t>NMT provides a low-cost and low-carbon alternative; bicycle distribution supports improved mobility and job creation.</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Partnership</a:t>
                      </a:r>
                      <a:r>
                        <a:rPr lang="en-ZA" sz="1000" noProof="0">
                          <a:solidFill>
                            <a:schemeClr val="tx1"/>
                          </a:solidFill>
                          <a:latin typeface="+mn-lt"/>
                          <a:cs typeface="Arial" panose="020B0604020202020204" pitchFamily="34" charset="0"/>
                        </a:rPr>
                        <a:t> is a key component of this initiative. WCMD will partner with:</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Local partner municipality </a:t>
                      </a:r>
                      <a:r>
                        <a:rPr lang="en-ZA" sz="1000" noProof="0">
                          <a:solidFill>
                            <a:schemeClr val="tx1"/>
                          </a:solidFill>
                          <a:latin typeface="+mn-lt"/>
                          <a:cs typeface="Arial" panose="020B0604020202020204" pitchFamily="34" charset="0"/>
                        </a:rPr>
                        <a:t>to plan and implement NMT improvements</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DOI</a:t>
                      </a:r>
                      <a:r>
                        <a:rPr lang="en-ZA" sz="1000" noProof="0">
                          <a:solidFill>
                            <a:schemeClr val="tx1"/>
                          </a:solidFill>
                          <a:latin typeface="+mn-lt"/>
                          <a:cs typeface="Arial" panose="020B0604020202020204" pitchFamily="34" charset="0"/>
                        </a:rPr>
                        <a:t> to implement infrastructure upgrades</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Police</a:t>
                      </a:r>
                      <a:r>
                        <a:rPr lang="en-ZA" sz="1000" noProof="0">
                          <a:solidFill>
                            <a:schemeClr val="tx1"/>
                          </a:solidFill>
                          <a:latin typeface="+mn-lt"/>
                          <a:cs typeface="Arial" panose="020B0604020202020204" pitchFamily="34" charset="0"/>
                        </a:rPr>
                        <a:t> for increased visibility and enforcement </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Private sector </a:t>
                      </a:r>
                      <a:r>
                        <a:rPr lang="en-ZA" sz="1000" noProof="0">
                          <a:solidFill>
                            <a:schemeClr val="tx1"/>
                          </a:solidFill>
                          <a:latin typeface="+mn-lt"/>
                          <a:cs typeface="Arial" panose="020B0604020202020204" pitchFamily="34" charset="0"/>
                        </a:rPr>
                        <a:t>to support / scale initiatives</a:t>
                      </a:r>
                    </a:p>
                    <a:p>
                      <a:pPr marL="171450" indent="-171450">
                        <a:buFont typeface="Arial" panose="020B0604020202020204" pitchFamily="34" charset="0"/>
                        <a:buChar char="•"/>
                      </a:pPr>
                      <a:endParaRPr lang="en-ZA" sz="1000" noProof="0">
                        <a:solidFill>
                          <a:schemeClr val="tx1"/>
                        </a:solidFill>
                        <a:latin typeface="+mn-lt"/>
                        <a:cs typeface="Arial" panose="020B0604020202020204" pitchFamily="34" charset="0"/>
                      </a:endParaRPr>
                    </a:p>
                    <a:p>
                      <a:pPr marL="0" indent="0">
                        <a:buFont typeface="Arial" panose="020B0604020202020204" pitchFamily="34" charset="0"/>
                        <a:buNone/>
                      </a:pPr>
                      <a:r>
                        <a:rPr lang="en-ZA" sz="1000" b="0" noProof="0">
                          <a:solidFill>
                            <a:schemeClr val="tx1"/>
                          </a:solidFill>
                          <a:latin typeface="+mn-lt"/>
                          <a:cs typeface="Arial" panose="020B0604020202020204" pitchFamily="34" charset="0"/>
                        </a:rPr>
                        <a:t>As noted previously, materials and labour will be sourced locally to boost the </a:t>
                      </a:r>
                      <a:r>
                        <a:rPr lang="en-ZA" sz="1000" b="1" noProof="0">
                          <a:solidFill>
                            <a:schemeClr val="tx1"/>
                          </a:solidFill>
                          <a:latin typeface="+mn-lt"/>
                          <a:cs typeface="Arial" panose="020B0604020202020204" pitchFamily="34" charset="0"/>
                        </a:rPr>
                        <a:t>local value chain.</a:t>
                      </a:r>
                    </a:p>
                    <a:p>
                      <a:pPr marL="0" indent="0">
                        <a:buFont typeface="Arial" panose="020B0604020202020204" pitchFamily="34" charset="0"/>
                        <a:buNone/>
                      </a:pPr>
                      <a:endParaRPr lang="en-ZA" sz="1000" b="1" noProof="0">
                        <a:solidFill>
                          <a:schemeClr val="tx1"/>
                        </a:solidFill>
                        <a:latin typeface="+mn-lt"/>
                        <a:cs typeface="Arial" panose="020B0604020202020204" pitchFamily="34" charset="0"/>
                      </a:endParaRPr>
                    </a:p>
                    <a:p>
                      <a:pPr marL="0" indent="0">
                        <a:buFont typeface="Arial" panose="020B0604020202020204" pitchFamily="34" charset="0"/>
                        <a:buNone/>
                      </a:pPr>
                      <a:r>
                        <a:rPr lang="en-ZA" sz="1000" b="1" noProof="0">
                          <a:solidFill>
                            <a:schemeClr val="tx1"/>
                          </a:solidFill>
                          <a:latin typeface="+mn-lt"/>
                          <a:cs typeface="Arial" panose="020B0604020202020204" pitchFamily="34" charset="0"/>
                        </a:rPr>
                        <a:t>Risk-sharing </a:t>
                      </a:r>
                      <a:r>
                        <a:rPr lang="en-ZA" sz="1000" noProof="0">
                          <a:solidFill>
                            <a:schemeClr val="tx1"/>
                          </a:solidFill>
                          <a:latin typeface="+mn-lt"/>
                          <a:cs typeface="Arial" panose="020B0604020202020204" pitchFamily="34" charset="0"/>
                        </a:rPr>
                        <a:t>models will be explored whereby </a:t>
                      </a:r>
                      <a:r>
                        <a:rPr lang="en-ZA" sz="1000" b="1" noProof="0">
                          <a:solidFill>
                            <a:schemeClr val="tx1"/>
                          </a:solidFill>
                          <a:latin typeface="+mn-lt"/>
                          <a:cs typeface="Arial" panose="020B0604020202020204" pitchFamily="34" charset="0"/>
                        </a:rPr>
                        <a:t>local businesses </a:t>
                      </a:r>
                      <a:r>
                        <a:rPr lang="en-ZA" sz="1000" noProof="0">
                          <a:solidFill>
                            <a:schemeClr val="tx1"/>
                          </a:solidFill>
                          <a:latin typeface="+mn-lt"/>
                          <a:cs typeface="Arial" panose="020B0604020202020204" pitchFamily="34" charset="0"/>
                        </a:rPr>
                        <a:t>contribute to bicycle distribution and other NMT improvement measures, since these interventions will help to enable greater access to their services.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633431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00D2BC2-DE88-8FCB-B097-A5BE2A061C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679913-40CA-29A8-7552-4945EF25861E}"/>
              </a:ext>
            </a:extLst>
          </p:cNvPr>
          <p:cNvSpPr>
            <a:spLocks noGrp="1"/>
          </p:cNvSpPr>
          <p:nvPr>
            <p:ph type="title"/>
          </p:nvPr>
        </p:nvSpPr>
        <p:spPr/>
        <p:txBody>
          <a:bodyPr/>
          <a:lstStyle/>
          <a:p>
            <a:r>
              <a:rPr lang="en-ZA" noProof="0">
                <a:solidFill>
                  <a:srgbClr val="001489"/>
                </a:solidFill>
              </a:rPr>
              <a:t>WCIIP 2050 | Project Pipeline Evaluation</a:t>
            </a:r>
          </a:p>
        </p:txBody>
      </p:sp>
      <p:pic>
        <p:nvPicPr>
          <p:cNvPr id="9" name="Picture 8">
            <a:extLst>
              <a:ext uri="{FF2B5EF4-FFF2-40B4-BE49-F238E27FC236}">
                <a16:creationId xmlns:a16="http://schemas.microsoft.com/office/drawing/2014/main" id="{5AF3E2BA-B028-25B8-11F6-655E0499777E}"/>
              </a:ext>
            </a:extLst>
          </p:cNvPr>
          <p:cNvPicPr>
            <a:picLocks noChangeAspect="1"/>
          </p:cNvPicPr>
          <p:nvPr/>
        </p:nvPicPr>
        <p:blipFill>
          <a:blip r:embed="rId3"/>
          <a:stretch>
            <a:fillRect/>
          </a:stretch>
        </p:blipFill>
        <p:spPr>
          <a:xfrm>
            <a:off x="393701" y="1443796"/>
            <a:ext cx="11013440" cy="4708505"/>
          </a:xfrm>
          <a:prstGeom prst="rect">
            <a:avLst/>
          </a:prstGeom>
        </p:spPr>
      </p:pic>
      <p:sp>
        <p:nvSpPr>
          <p:cNvPr id="3" name="Text Placeholder 2">
            <a:extLst>
              <a:ext uri="{FF2B5EF4-FFF2-40B4-BE49-F238E27FC236}">
                <a16:creationId xmlns:a16="http://schemas.microsoft.com/office/drawing/2014/main" id="{406A08EA-E078-E885-807A-11EF4AE5B145}"/>
              </a:ext>
            </a:extLst>
          </p:cNvPr>
          <p:cNvSpPr>
            <a:spLocks noGrp="1"/>
          </p:cNvSpPr>
          <p:nvPr>
            <p:ph type="body" sz="quarter" idx="13"/>
          </p:nvPr>
        </p:nvSpPr>
        <p:spPr/>
        <p:txBody>
          <a:bodyPr/>
          <a:lstStyle/>
          <a:p>
            <a:r>
              <a:rPr lang="en-ZA" noProof="0"/>
              <a:t>Panoptic Scoring Model</a:t>
            </a:r>
          </a:p>
        </p:txBody>
      </p:sp>
    </p:spTree>
    <p:extLst>
      <p:ext uri="{BB962C8B-B14F-4D97-AF65-F5344CB8AC3E}">
        <p14:creationId xmlns:p14="http://schemas.microsoft.com/office/powerpoint/2010/main" val="1359798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CFC8-697E-C5B9-FE71-639B124294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05E55C-DFB3-EF8F-390D-B4E2872D4320}"/>
              </a:ext>
            </a:extLst>
          </p:cNvPr>
          <p:cNvSpPr>
            <a:spLocks noGrp="1"/>
          </p:cNvSpPr>
          <p:nvPr>
            <p:ph type="title"/>
          </p:nvPr>
        </p:nvSpPr>
        <p:spPr/>
        <p:txBody>
          <a:bodyPr/>
          <a:lstStyle/>
          <a:p>
            <a:r>
              <a:rPr lang="en-ZA" noProof="0"/>
              <a:t>NMT Demonstration Town</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76A62514-E1FE-2677-6D22-14F1488F2698}"/>
              </a:ext>
            </a:extLst>
          </p:cNvPr>
          <p:cNvGraphicFramePr>
            <a:graphicFrameLocks noGrp="1"/>
          </p:cNvGraphicFramePr>
          <p:nvPr>
            <p:extLst>
              <p:ext uri="{D42A27DB-BD31-4B8C-83A1-F6EECF244321}">
                <p14:modId xmlns:p14="http://schemas.microsoft.com/office/powerpoint/2010/main" val="3422478515"/>
              </p:ext>
            </p:extLst>
          </p:nvPr>
        </p:nvGraphicFramePr>
        <p:xfrm>
          <a:off x="216408" y="1196753"/>
          <a:ext cx="11759184" cy="38102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Projects are designed to be </a:t>
                      </a:r>
                      <a:r>
                        <a:rPr lang="en-ZA" sz="1000" b="1" noProof="0">
                          <a:solidFill>
                            <a:schemeClr val="tx1"/>
                          </a:solidFill>
                          <a:latin typeface="+mn-lt"/>
                          <a:cs typeface="Arial" panose="020B0604020202020204" pitchFamily="34" charset="0"/>
                        </a:rPr>
                        <a:t>fully compliant with relevant legislation, including the PFMA and, where relevant, the MFMA. </a:t>
                      </a:r>
                      <a:r>
                        <a:rPr lang="en-ZA" sz="1000" b="0" noProof="0">
                          <a:solidFill>
                            <a:schemeClr val="tx1"/>
                          </a:solidFill>
                          <a:latin typeface="+mn-lt"/>
                          <a:cs typeface="Arial" panose="020B0604020202020204" pitchFamily="34" charset="0"/>
                        </a:rPr>
                        <a:t>Projects have been developed to-date in compliance with this legislation. For projects reaching implementation and operation, requirements of the PFMA and MFMA have been incorporated into the project design including financial, institutional and legal arrangements underpinning the projects.</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To ensure </a:t>
                      </a:r>
                      <a:r>
                        <a:rPr lang="en-ZA" sz="1000" b="1" noProof="0">
                          <a:solidFill>
                            <a:schemeClr val="tx1"/>
                          </a:solidFill>
                          <a:latin typeface="+mn-lt"/>
                          <a:cs typeface="Arial" panose="020B0604020202020204" pitchFamily="34" charset="0"/>
                        </a:rPr>
                        <a:t>funding sustainability and fiscal discipline</a:t>
                      </a:r>
                      <a:r>
                        <a:rPr lang="en-ZA" sz="1000" b="0" noProof="0">
                          <a:solidFill>
                            <a:schemeClr val="tx1"/>
                          </a:solidFill>
                          <a:latin typeface="+mn-lt"/>
                          <a:cs typeface="Arial" panose="020B0604020202020204" pitchFamily="34" charset="0"/>
                        </a:rPr>
                        <a:t>, the WCMD plans to approach business and other possible sponsors to explore contribution to bicycle distribution programme.</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This project demonstrates </a:t>
                      </a:r>
                      <a:r>
                        <a:rPr lang="en-ZA" sz="1000" b="1" noProof="0">
                          <a:solidFill>
                            <a:schemeClr val="tx1"/>
                          </a:solidFill>
                          <a:latin typeface="+mn-lt"/>
                          <a:cs typeface="Arial" panose="020B0604020202020204" pitchFamily="34" charset="0"/>
                        </a:rPr>
                        <a:t>alignment with transversal planning prescripts</a:t>
                      </a:r>
                      <a:r>
                        <a:rPr lang="en-ZA" sz="1000" b="0" noProof="0">
                          <a:solidFill>
                            <a:schemeClr val="tx1"/>
                          </a:solidFill>
                          <a:latin typeface="+mn-lt"/>
                          <a:cs typeface="Arial" panose="020B0604020202020204" pitchFamily="34" charset="0"/>
                        </a:rPr>
                        <a:t>, such as the </a:t>
                      </a:r>
                      <a:r>
                        <a:rPr lang="en-ZA" sz="1000" b="1" noProof="0">
                          <a:solidFill>
                            <a:schemeClr val="tx1"/>
                          </a:solidFill>
                          <a:latin typeface="+mn-lt"/>
                          <a:cs typeface="Arial" panose="020B0604020202020204" pitchFamily="34" charset="0"/>
                        </a:rPr>
                        <a:t>G4J focus areas </a:t>
                      </a:r>
                      <a:r>
                        <a:rPr lang="en-ZA" sz="1000" b="0" noProof="0">
                          <a:solidFill>
                            <a:schemeClr val="tx1"/>
                          </a:solidFill>
                          <a:latin typeface="+mn-lt"/>
                          <a:cs typeface="Arial" panose="020B0604020202020204" pitchFamily="34" charset="0"/>
                        </a:rPr>
                        <a:t>of:</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Energy Resilience and Transition to Net Zero Carbon: </a:t>
                      </a:r>
                      <a:r>
                        <a:rPr lang="en-ZA" sz="1000" b="0" noProof="0">
                          <a:solidFill>
                            <a:schemeClr val="tx1"/>
                          </a:solidFill>
                          <a:latin typeface="+mn-lt"/>
                          <a:cs typeface="Arial" panose="020B0604020202020204" pitchFamily="34" charset="0"/>
                        </a:rPr>
                        <a:t>Supports zero-emissions transport.</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Infrastructure and Connected Economy: </a:t>
                      </a:r>
                      <a:r>
                        <a:rPr lang="en-ZA" sz="1000" b="0" noProof="0">
                          <a:solidFill>
                            <a:schemeClr val="tx1"/>
                          </a:solidFill>
                          <a:latin typeface="+mn-lt"/>
                          <a:cs typeface="Arial" panose="020B0604020202020204" pitchFamily="34" charset="0"/>
                        </a:rPr>
                        <a:t>Supports job creation through construction and bicycle distribution programme.</a:t>
                      </a:r>
                    </a:p>
                    <a:p>
                      <a:pPr marL="171450" indent="-171450">
                        <a:buFont typeface="Arial" panose="020B0604020202020204" pitchFamily="34" charset="0"/>
                        <a:buChar char="•"/>
                      </a:pPr>
                      <a:r>
                        <a:rPr lang="en-ZA" sz="1000" b="1" noProof="0">
                          <a:solidFill>
                            <a:schemeClr val="tx1"/>
                          </a:solidFill>
                          <a:latin typeface="+mn-lt"/>
                          <a:cs typeface="Arial" panose="020B0604020202020204" pitchFamily="34" charset="0"/>
                        </a:rPr>
                        <a:t>Improved Access to Economic Opportunities and Employability: </a:t>
                      </a:r>
                      <a:r>
                        <a:rPr lang="en-ZA" sz="1000" b="0" noProof="0">
                          <a:solidFill>
                            <a:schemeClr val="tx1"/>
                          </a:solidFill>
                          <a:latin typeface="+mn-lt"/>
                          <a:cs typeface="Arial" panose="020B0604020202020204" pitchFamily="34" charset="0"/>
                        </a:rPr>
                        <a:t>Project improves access and mobility for all, including </a:t>
                      </a:r>
                      <a:r>
                        <a:rPr lang="en-ZA" sz="1000" noProof="0">
                          <a:solidFill>
                            <a:schemeClr val="tx1"/>
                          </a:solidFill>
                          <a:latin typeface="+mn-lt"/>
                          <a:cs typeface="Arial" panose="020B0604020202020204" pitchFamily="34" charset="0"/>
                        </a:rPr>
                        <a:t>low-income communities and people living with disabilities.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271596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36979-F0D9-E813-5553-725A9896557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714F427-63F0-13C2-46EC-6B83C5290621}"/>
              </a:ext>
            </a:extLst>
          </p:cNvPr>
          <p:cNvSpPr>
            <a:spLocks noGrp="1"/>
          </p:cNvSpPr>
          <p:nvPr>
            <p:ph type="body" sz="quarter" idx="12"/>
          </p:nvPr>
        </p:nvSpPr>
        <p:spPr/>
        <p:txBody>
          <a:bodyPr/>
          <a:lstStyle/>
          <a:p>
            <a:r>
              <a:rPr lang="en-ZA" noProof="0"/>
              <a:t>Park and Ride</a:t>
            </a:r>
          </a:p>
        </p:txBody>
      </p:sp>
    </p:spTree>
    <p:extLst>
      <p:ext uri="{BB962C8B-B14F-4D97-AF65-F5344CB8AC3E}">
        <p14:creationId xmlns:p14="http://schemas.microsoft.com/office/powerpoint/2010/main" val="1533471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22EFE-6FAA-8E46-14EA-DBEFFD80F256}"/>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2191A1F5-9F1A-C270-52F8-23C7494DE0CA}"/>
              </a:ext>
            </a:extLst>
          </p:cNvPr>
          <p:cNvSpPr/>
          <p:nvPr/>
        </p:nvSpPr>
        <p:spPr>
          <a:xfrm>
            <a:off x="384175" y="6238874"/>
            <a:ext cx="1206500" cy="527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 name="Title 1">
            <a:extLst>
              <a:ext uri="{FF2B5EF4-FFF2-40B4-BE49-F238E27FC236}">
                <a16:creationId xmlns:a16="http://schemas.microsoft.com/office/drawing/2014/main" id="{010FE276-E7B6-52B0-7D7C-04A6005831AB}"/>
              </a:ext>
            </a:extLst>
          </p:cNvPr>
          <p:cNvSpPr>
            <a:spLocks noGrp="1"/>
          </p:cNvSpPr>
          <p:nvPr>
            <p:ph type="title"/>
          </p:nvPr>
        </p:nvSpPr>
        <p:spPr/>
        <p:txBody>
          <a:bodyPr/>
          <a:lstStyle/>
          <a:p>
            <a:r>
              <a:rPr lang="en-ZA" noProof="0">
                <a:latin typeface="Century Gothic"/>
              </a:rPr>
              <a:t>Park and Ride</a:t>
            </a:r>
            <a:endParaRPr lang="en-ZA" b="0" i="1" noProof="0">
              <a:highlight>
                <a:srgbClr val="FFFF00"/>
              </a:highlight>
            </a:endParaRPr>
          </a:p>
        </p:txBody>
      </p:sp>
      <p:sp>
        <p:nvSpPr>
          <p:cNvPr id="10" name="Text Placeholder 3">
            <a:extLst>
              <a:ext uri="{FF2B5EF4-FFF2-40B4-BE49-F238E27FC236}">
                <a16:creationId xmlns:a16="http://schemas.microsoft.com/office/drawing/2014/main" id="{0FC04552-B2B6-7D48-5C45-0CB16E0BCCD4}"/>
              </a:ext>
            </a:extLst>
          </p:cNvPr>
          <p:cNvSpPr>
            <a:spLocks noGrp="1"/>
          </p:cNvSpPr>
          <p:nvPr>
            <p:ph type="body" sz="quarter" idx="10"/>
          </p:nvPr>
        </p:nvSpPr>
        <p:spPr>
          <a:xfrm>
            <a:off x="384176" y="2858878"/>
            <a:ext cx="5702301" cy="3675272"/>
          </a:xfrm>
          <a:prstGeom prst="rect">
            <a:avLst/>
          </a:prstGeom>
          <a:solidFill>
            <a:schemeClr val="bg1">
              <a:lumMod val="95000"/>
            </a:schemeClr>
          </a:solidFill>
          <a:ln>
            <a:solidFill>
              <a:schemeClr val="bg1"/>
            </a:solidFill>
          </a:ln>
        </p:spPr>
        <p:txBody>
          <a:bodyPr anchor="t">
            <a:normAutofit/>
          </a:bodyPr>
          <a:lstStyle/>
          <a:p>
            <a:pPr lvl="1" indent="0">
              <a:spcAft>
                <a:spcPts val="600"/>
              </a:spcAft>
              <a:buNone/>
            </a:pPr>
            <a:r>
              <a:rPr lang="en-ZA" sz="1400" b="1" noProof="0">
                <a:solidFill>
                  <a:schemeClr val="tx2"/>
                </a:solidFill>
              </a:rPr>
              <a:t>Estimated cost is ~ R25m over 3 years to set up and operate two pilot park and ride sites as part of a pilot. Costs entail:</a:t>
            </a:r>
            <a:endParaRPr lang="en-ZA" sz="1400" noProof="0">
              <a:solidFill>
                <a:schemeClr val="tx2"/>
              </a:solidFill>
            </a:endParaRPr>
          </a:p>
          <a:p>
            <a:pPr marL="351450" lvl="1" indent="-171450">
              <a:spcAft>
                <a:spcPts val="600"/>
              </a:spcAft>
              <a:buFont typeface="Arial" panose="020B0604020202020204" pitchFamily="34" charset="0"/>
              <a:buChar char="•"/>
            </a:pPr>
            <a:r>
              <a:rPr lang="en-ZA" sz="1200" b="1" noProof="0">
                <a:solidFill>
                  <a:schemeClr val="tx2"/>
                </a:solidFill>
              </a:rPr>
              <a:t>Infrastructure costs: </a:t>
            </a:r>
            <a:r>
              <a:rPr lang="en-ZA" sz="1200" noProof="0">
                <a:solidFill>
                  <a:schemeClr val="tx2"/>
                </a:solidFill>
              </a:rPr>
              <a:t>upgrades/ construction on two facilities (Heathfield and Fish Hoek) to better support P&amp;R</a:t>
            </a:r>
          </a:p>
          <a:p>
            <a:pPr marL="351450" lvl="1" indent="-171450">
              <a:spcAft>
                <a:spcPts val="600"/>
              </a:spcAft>
              <a:buFont typeface="Arial" panose="020B0604020202020204" pitchFamily="34" charset="0"/>
              <a:buChar char="•"/>
            </a:pPr>
            <a:r>
              <a:rPr lang="en-ZA" sz="1200" b="1" noProof="0">
                <a:solidFill>
                  <a:schemeClr val="tx2"/>
                </a:solidFill>
              </a:rPr>
              <a:t>Other establishment costs: </a:t>
            </a:r>
            <a:r>
              <a:rPr lang="en-ZA" sz="1200" noProof="0">
                <a:solidFill>
                  <a:schemeClr val="tx2"/>
                </a:solidFill>
              </a:rPr>
              <a:t>technology setup</a:t>
            </a:r>
          </a:p>
          <a:p>
            <a:pPr marL="351450" lvl="1" indent="-171450">
              <a:spcAft>
                <a:spcPts val="600"/>
              </a:spcAft>
              <a:buFont typeface="Arial" panose="020B0604020202020204" pitchFamily="34" charset="0"/>
              <a:buChar char="•"/>
            </a:pPr>
            <a:r>
              <a:rPr lang="en-ZA" sz="1200" b="1" noProof="0">
                <a:solidFill>
                  <a:schemeClr val="tx2"/>
                </a:solidFill>
              </a:rPr>
              <a:t>Operating costs: </a:t>
            </a:r>
            <a:r>
              <a:rPr lang="en-ZA" sz="1200" noProof="0">
                <a:solidFill>
                  <a:schemeClr val="tx2"/>
                </a:solidFill>
              </a:rPr>
              <a:t>site management and maintenance; security; CCVT; technology management and marketing</a:t>
            </a:r>
          </a:p>
        </p:txBody>
      </p:sp>
      <p:sp>
        <p:nvSpPr>
          <p:cNvPr id="26" name="Text Placeholder 3">
            <a:extLst>
              <a:ext uri="{FF2B5EF4-FFF2-40B4-BE49-F238E27FC236}">
                <a16:creationId xmlns:a16="http://schemas.microsoft.com/office/drawing/2014/main" id="{AD6C059E-5737-AC14-2C47-9142ED4D3137}"/>
              </a:ext>
            </a:extLst>
          </p:cNvPr>
          <p:cNvSpPr txBox="1">
            <a:spLocks/>
          </p:cNvSpPr>
          <p:nvPr/>
        </p:nvSpPr>
        <p:spPr>
          <a:xfrm>
            <a:off x="6310886" y="2858876"/>
            <a:ext cx="5702300" cy="3675272"/>
          </a:xfrm>
          <a:prstGeom prst="rect">
            <a:avLst/>
          </a:prstGeom>
          <a:solidFill>
            <a:schemeClr val="bg1">
              <a:lumMod val="95000"/>
            </a:schemeClr>
          </a:solidFill>
          <a:ln>
            <a:solidFill>
              <a:schemeClr val="bg1"/>
            </a:solidFill>
          </a:ln>
        </p:spPr>
        <p:txBody>
          <a:bodyPr vert="horz" lIns="72000" tIns="72000" rIns="72000" bIns="72000" rtlCol="0" anchor="t">
            <a:normAutofit/>
          </a:bodyPr>
          <a:lst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3"/>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indent="0">
              <a:spcAft>
                <a:spcPts val="600"/>
              </a:spcAft>
              <a:buFontTx/>
              <a:buNone/>
            </a:pPr>
            <a:r>
              <a:rPr lang="en-ZA" sz="1400" b="1" noProof="0">
                <a:solidFill>
                  <a:schemeClr val="tx2"/>
                </a:solidFill>
              </a:rPr>
              <a:t>Estimated cost of ~R170m over 3 years, to roll out one new route per year with parking facilities. Costs entail:</a:t>
            </a:r>
          </a:p>
          <a:p>
            <a:pPr marL="351450" lvl="1" indent="-171450">
              <a:spcAft>
                <a:spcPts val="600"/>
              </a:spcAft>
              <a:buFont typeface="Arial" panose="020B0604020202020204" pitchFamily="34" charset="0"/>
              <a:buChar char="•"/>
            </a:pPr>
            <a:r>
              <a:rPr lang="en-ZA" sz="1200" b="1" noProof="0">
                <a:solidFill>
                  <a:schemeClr val="tx2"/>
                </a:solidFill>
              </a:rPr>
              <a:t>Infrastructure costs: </a:t>
            </a:r>
            <a:r>
              <a:rPr lang="en-ZA" sz="1200" noProof="0">
                <a:solidFill>
                  <a:schemeClr val="tx2"/>
                </a:solidFill>
              </a:rPr>
              <a:t>site upgrades, e.g., paving upgrades, geotechnical work, fencing etc.</a:t>
            </a:r>
          </a:p>
          <a:p>
            <a:pPr marL="351450" lvl="1" indent="-171450">
              <a:spcAft>
                <a:spcPts val="600"/>
              </a:spcAft>
              <a:buFont typeface="Arial" panose="020B0604020202020204" pitchFamily="34" charset="0"/>
              <a:buChar char="•"/>
            </a:pPr>
            <a:r>
              <a:rPr lang="en-ZA" sz="1200" b="1" noProof="0">
                <a:solidFill>
                  <a:schemeClr val="tx2"/>
                </a:solidFill>
              </a:rPr>
              <a:t>Other establishment costs: </a:t>
            </a:r>
            <a:r>
              <a:rPr lang="en-ZA" sz="1200" noProof="0">
                <a:solidFill>
                  <a:schemeClr val="tx2"/>
                </a:solidFill>
              </a:rPr>
              <a:t>construction and technology setup</a:t>
            </a:r>
          </a:p>
          <a:p>
            <a:pPr marL="351450" lvl="1" indent="-171450">
              <a:spcAft>
                <a:spcPts val="600"/>
              </a:spcAft>
              <a:buFont typeface="Arial" panose="020B0604020202020204" pitchFamily="34" charset="0"/>
              <a:buChar char="•"/>
            </a:pPr>
            <a:r>
              <a:rPr lang="en-ZA" sz="1200" b="1" noProof="0">
                <a:solidFill>
                  <a:schemeClr val="tx2"/>
                </a:solidFill>
              </a:rPr>
              <a:t>Operating costs: </a:t>
            </a:r>
            <a:r>
              <a:rPr lang="en-ZA" sz="1200" noProof="0">
                <a:solidFill>
                  <a:schemeClr val="tx2"/>
                </a:solidFill>
              </a:rPr>
              <a:t>vehicle lease and operating costs; site management and technology</a:t>
            </a:r>
          </a:p>
        </p:txBody>
      </p:sp>
      <p:graphicFrame>
        <p:nvGraphicFramePr>
          <p:cNvPr id="17" name="Table 16">
            <a:extLst>
              <a:ext uri="{FF2B5EF4-FFF2-40B4-BE49-F238E27FC236}">
                <a16:creationId xmlns:a16="http://schemas.microsoft.com/office/drawing/2014/main" id="{685F6A7D-7FCA-A385-706C-5C3D1D1BF638}"/>
              </a:ext>
            </a:extLst>
          </p:cNvPr>
          <p:cNvGraphicFramePr>
            <a:graphicFrameLocks noGrp="1"/>
          </p:cNvGraphicFramePr>
          <p:nvPr>
            <p:extLst>
              <p:ext uri="{D42A27DB-BD31-4B8C-83A1-F6EECF244321}">
                <p14:modId xmlns:p14="http://schemas.microsoft.com/office/powerpoint/2010/main" val="3199316195"/>
              </p:ext>
            </p:extLst>
          </p:nvPr>
        </p:nvGraphicFramePr>
        <p:xfrm>
          <a:off x="6489152" y="4766459"/>
          <a:ext cx="5367489" cy="1554480"/>
        </p:xfrm>
        <a:graphic>
          <a:graphicData uri="http://schemas.openxmlformats.org/drawingml/2006/table">
            <a:tbl>
              <a:tblPr firstRow="1" firstCol="1" lastRow="1" bandRow="1">
                <a:tableStyleId>{5C22544A-7EE6-4342-B048-85BDC9FD1C3A}</a:tableStyleId>
              </a:tblPr>
              <a:tblGrid>
                <a:gridCol w="1639170">
                  <a:extLst>
                    <a:ext uri="{9D8B030D-6E8A-4147-A177-3AD203B41FA5}">
                      <a16:colId xmlns:a16="http://schemas.microsoft.com/office/drawing/2014/main" val="2736662674"/>
                    </a:ext>
                  </a:extLst>
                </a:gridCol>
                <a:gridCol w="1242773">
                  <a:extLst>
                    <a:ext uri="{9D8B030D-6E8A-4147-A177-3AD203B41FA5}">
                      <a16:colId xmlns:a16="http://schemas.microsoft.com/office/drawing/2014/main" val="3960835295"/>
                    </a:ext>
                  </a:extLst>
                </a:gridCol>
                <a:gridCol w="1242773">
                  <a:extLst>
                    <a:ext uri="{9D8B030D-6E8A-4147-A177-3AD203B41FA5}">
                      <a16:colId xmlns:a16="http://schemas.microsoft.com/office/drawing/2014/main" val="3296189945"/>
                    </a:ext>
                  </a:extLst>
                </a:gridCol>
                <a:gridCol w="1242773">
                  <a:extLst>
                    <a:ext uri="{9D8B030D-6E8A-4147-A177-3AD203B41FA5}">
                      <a16:colId xmlns:a16="http://schemas.microsoft.com/office/drawing/2014/main" val="1610619648"/>
                    </a:ext>
                  </a:extLst>
                </a:gridCol>
              </a:tblGrid>
              <a:tr h="222001">
                <a:tc>
                  <a:txBody>
                    <a:bodyPr/>
                    <a:lstStyle/>
                    <a:p>
                      <a:pPr algn="ctr"/>
                      <a:endParaRPr lang="en-ZA" sz="1200" noProof="0"/>
                    </a:p>
                  </a:txBody>
                  <a:tcPr anchor="ctr"/>
                </a:tc>
                <a:tc>
                  <a:txBody>
                    <a:bodyPr/>
                    <a:lstStyle/>
                    <a:p>
                      <a:pPr algn="ctr"/>
                      <a:r>
                        <a:rPr lang="en-ZA" sz="1200" b="1" noProof="0">
                          <a:solidFill>
                            <a:schemeClr val="bg1"/>
                          </a:solidFill>
                        </a:rPr>
                        <a:t>FY 1 (R’000)</a:t>
                      </a:r>
                    </a:p>
                  </a:txBody>
                  <a:tcPr anchor="ctr"/>
                </a:tc>
                <a:tc>
                  <a:txBody>
                    <a:bodyPr/>
                    <a:lstStyle/>
                    <a:p>
                      <a:pPr algn="ctr"/>
                      <a:r>
                        <a:rPr lang="en-ZA" sz="1200" b="1" noProof="0">
                          <a:solidFill>
                            <a:schemeClr val="bg1"/>
                          </a:solidFill>
                        </a:rPr>
                        <a:t>FY 2 (R’000)</a:t>
                      </a:r>
                    </a:p>
                  </a:txBody>
                  <a:tcPr anchor="ctr"/>
                </a:tc>
                <a:tc>
                  <a:txBody>
                    <a:bodyPr/>
                    <a:lstStyle/>
                    <a:p>
                      <a:pPr algn="ctr"/>
                      <a:r>
                        <a:rPr lang="en-ZA" sz="1200" b="1" noProof="0">
                          <a:solidFill>
                            <a:schemeClr val="bg1"/>
                          </a:solidFill>
                        </a:rPr>
                        <a:t>FY 3 (R’000)</a:t>
                      </a:r>
                    </a:p>
                  </a:txBody>
                  <a:tcPr anchor="ctr"/>
                </a:tc>
                <a:extLst>
                  <a:ext uri="{0D108BD9-81ED-4DB2-BD59-A6C34878D82A}">
                    <a16:rowId xmlns:a16="http://schemas.microsoft.com/office/drawing/2014/main" val="2553915663"/>
                  </a:ext>
                </a:extLst>
              </a:tr>
              <a:tr h="239496">
                <a:tc>
                  <a:txBody>
                    <a:bodyPr/>
                    <a:lstStyle/>
                    <a:p>
                      <a:pPr algn="l"/>
                      <a:r>
                        <a:rPr lang="en-ZA" sz="1200" noProof="0"/>
                        <a:t>Infrastructure costs</a:t>
                      </a:r>
                    </a:p>
                  </a:txBody>
                  <a:tcPr anchor="ctr"/>
                </a:tc>
                <a:tc>
                  <a:txBody>
                    <a:bodyPr/>
                    <a:lstStyle/>
                    <a:p>
                      <a:pPr marL="0" algn="r" defTabSz="914400" rtl="0" eaLnBrk="1" fontAlgn="ctr" latinLnBrk="0" hangingPunct="1"/>
                      <a:r>
                        <a:rPr lang="en-ZA" sz="1200" kern="1200" noProof="0">
                          <a:solidFill>
                            <a:schemeClr val="dk1"/>
                          </a:solidFill>
                        </a:rPr>
                        <a:t>19 500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632934562"/>
                  </a:ext>
                </a:extLst>
              </a:tr>
              <a:tr h="370001">
                <a:tc>
                  <a:txBody>
                    <a:bodyPr/>
                    <a:lstStyle/>
                    <a:p>
                      <a:pPr algn="l"/>
                      <a:r>
                        <a:rPr lang="en-ZA" sz="1200" noProof="0"/>
                        <a:t>Other establishment costs</a:t>
                      </a:r>
                    </a:p>
                  </a:txBody>
                  <a:tcPr anchor="ctr"/>
                </a:tc>
                <a:tc>
                  <a:txBody>
                    <a:bodyPr/>
                    <a:lstStyle/>
                    <a:p>
                      <a:pPr marL="0" algn="r" defTabSz="914400" rtl="0" eaLnBrk="1" fontAlgn="ctr" latinLnBrk="0" hangingPunct="1"/>
                      <a:r>
                        <a:rPr lang="en-ZA" sz="1200" kern="1200" noProof="0">
                          <a:solidFill>
                            <a:schemeClr val="dk1"/>
                          </a:solidFill>
                        </a:rPr>
                        <a:t>32 680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24 820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24 860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3717332136"/>
                  </a:ext>
                </a:extLst>
              </a:tr>
              <a:tr h="239496">
                <a:tc>
                  <a:txBody>
                    <a:bodyPr/>
                    <a:lstStyle/>
                    <a:p>
                      <a:pPr algn="l"/>
                      <a:r>
                        <a:rPr lang="en-ZA" sz="1200" noProof="0"/>
                        <a:t>Operating costs</a:t>
                      </a:r>
                    </a:p>
                  </a:txBody>
                  <a:tcPr anchor="ctr"/>
                </a:tc>
                <a:tc>
                  <a:txBody>
                    <a:bodyPr/>
                    <a:lstStyle/>
                    <a:p>
                      <a:pPr marL="0" algn="r" defTabSz="914400" rtl="0" eaLnBrk="1" fontAlgn="ctr" latinLnBrk="0" hangingPunct="1"/>
                      <a:r>
                        <a:rPr lang="en-ZA" sz="1200" kern="1200" noProof="0">
                          <a:solidFill>
                            <a:schemeClr val="dk1"/>
                          </a:solidFill>
                        </a:rPr>
                        <a:t>20 270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21 320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22 460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26170594"/>
                  </a:ext>
                </a:extLst>
              </a:tr>
              <a:tr h="239496">
                <a:tc>
                  <a:txBody>
                    <a:bodyPr/>
                    <a:lstStyle/>
                    <a:p>
                      <a:pPr algn="ctr"/>
                      <a:r>
                        <a:rPr lang="en-ZA" sz="1200" noProof="0"/>
                        <a:t>Total</a:t>
                      </a:r>
                    </a:p>
                  </a:txBody>
                  <a:tcPr anchor="ctr"/>
                </a:tc>
                <a:tc>
                  <a:txBody>
                    <a:bodyPr/>
                    <a:lstStyle/>
                    <a:p>
                      <a:pPr marL="0" algn="r" defTabSz="914400" rtl="0" eaLnBrk="1" fontAlgn="ctr" latinLnBrk="0" hangingPunct="1"/>
                      <a:r>
                        <a:rPr lang="en-ZA" sz="1200" kern="1200" noProof="0">
                          <a:solidFill>
                            <a:schemeClr val="bg1"/>
                          </a:solidFill>
                        </a:rPr>
                        <a:t>72 450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46 140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47 320</a:t>
                      </a:r>
                      <a:endParaRPr lang="en-ZA" sz="1200" kern="1200" noProof="0">
                        <a:solidFill>
                          <a:schemeClr val="bg1"/>
                        </a:solidFill>
                        <a:latin typeface="+mn-lt"/>
                        <a:ea typeface="+mn-ea"/>
                        <a:cs typeface="+mn-cs"/>
                      </a:endParaRPr>
                    </a:p>
                  </a:txBody>
                  <a:tcPr marL="6350" marR="76200" marT="6350" marB="0" anchor="ctr"/>
                </a:tc>
                <a:extLst>
                  <a:ext uri="{0D108BD9-81ED-4DB2-BD59-A6C34878D82A}">
                    <a16:rowId xmlns:a16="http://schemas.microsoft.com/office/drawing/2014/main" val="3579852338"/>
                  </a:ext>
                </a:extLst>
              </a:tr>
            </a:tbl>
          </a:graphicData>
        </a:graphic>
      </p:graphicFrame>
      <p:graphicFrame>
        <p:nvGraphicFramePr>
          <p:cNvPr id="11" name="Table 10">
            <a:extLst>
              <a:ext uri="{FF2B5EF4-FFF2-40B4-BE49-F238E27FC236}">
                <a16:creationId xmlns:a16="http://schemas.microsoft.com/office/drawing/2014/main" id="{3E918996-BDCB-860B-59A1-E496F8809E83}"/>
              </a:ext>
            </a:extLst>
          </p:cNvPr>
          <p:cNvGraphicFramePr>
            <a:graphicFrameLocks noGrp="1"/>
          </p:cNvGraphicFramePr>
          <p:nvPr>
            <p:extLst>
              <p:ext uri="{D42A27DB-BD31-4B8C-83A1-F6EECF244321}">
                <p14:modId xmlns:p14="http://schemas.microsoft.com/office/powerpoint/2010/main" val="1541715271"/>
              </p:ext>
            </p:extLst>
          </p:nvPr>
        </p:nvGraphicFramePr>
        <p:xfrm>
          <a:off x="547625" y="4766459"/>
          <a:ext cx="5367489" cy="1554480"/>
        </p:xfrm>
        <a:graphic>
          <a:graphicData uri="http://schemas.openxmlformats.org/drawingml/2006/table">
            <a:tbl>
              <a:tblPr firstRow="1" firstCol="1" lastRow="1" bandRow="1">
                <a:tableStyleId>{5C22544A-7EE6-4342-B048-85BDC9FD1C3A}</a:tableStyleId>
              </a:tblPr>
              <a:tblGrid>
                <a:gridCol w="1639170">
                  <a:extLst>
                    <a:ext uri="{9D8B030D-6E8A-4147-A177-3AD203B41FA5}">
                      <a16:colId xmlns:a16="http://schemas.microsoft.com/office/drawing/2014/main" val="2736662674"/>
                    </a:ext>
                  </a:extLst>
                </a:gridCol>
                <a:gridCol w="1242773">
                  <a:extLst>
                    <a:ext uri="{9D8B030D-6E8A-4147-A177-3AD203B41FA5}">
                      <a16:colId xmlns:a16="http://schemas.microsoft.com/office/drawing/2014/main" val="3960835295"/>
                    </a:ext>
                  </a:extLst>
                </a:gridCol>
                <a:gridCol w="1242773">
                  <a:extLst>
                    <a:ext uri="{9D8B030D-6E8A-4147-A177-3AD203B41FA5}">
                      <a16:colId xmlns:a16="http://schemas.microsoft.com/office/drawing/2014/main" val="3296189945"/>
                    </a:ext>
                  </a:extLst>
                </a:gridCol>
                <a:gridCol w="1242773">
                  <a:extLst>
                    <a:ext uri="{9D8B030D-6E8A-4147-A177-3AD203B41FA5}">
                      <a16:colId xmlns:a16="http://schemas.microsoft.com/office/drawing/2014/main" val="1610619648"/>
                    </a:ext>
                  </a:extLst>
                </a:gridCol>
              </a:tblGrid>
              <a:tr h="224530">
                <a:tc>
                  <a:txBody>
                    <a:bodyPr/>
                    <a:lstStyle/>
                    <a:p>
                      <a:pPr algn="ctr"/>
                      <a:endParaRPr lang="en-ZA" sz="1200" noProof="0"/>
                    </a:p>
                  </a:txBody>
                  <a:tcPr anchor="ctr"/>
                </a:tc>
                <a:tc>
                  <a:txBody>
                    <a:bodyPr/>
                    <a:lstStyle/>
                    <a:p>
                      <a:pPr algn="ctr"/>
                      <a:r>
                        <a:rPr lang="en-ZA" sz="1200" b="1" noProof="0">
                          <a:solidFill>
                            <a:schemeClr val="bg1"/>
                          </a:solidFill>
                        </a:rPr>
                        <a:t>FY 1 (R’000)</a:t>
                      </a:r>
                    </a:p>
                  </a:txBody>
                  <a:tcPr anchor="ctr"/>
                </a:tc>
                <a:tc>
                  <a:txBody>
                    <a:bodyPr/>
                    <a:lstStyle/>
                    <a:p>
                      <a:pPr algn="ctr"/>
                      <a:r>
                        <a:rPr lang="en-ZA" sz="1200" b="1" noProof="0">
                          <a:solidFill>
                            <a:schemeClr val="bg1"/>
                          </a:solidFill>
                        </a:rPr>
                        <a:t>FY 2 (R’000)</a:t>
                      </a:r>
                    </a:p>
                  </a:txBody>
                  <a:tcPr anchor="ctr"/>
                </a:tc>
                <a:tc>
                  <a:txBody>
                    <a:bodyPr/>
                    <a:lstStyle/>
                    <a:p>
                      <a:pPr algn="ctr"/>
                      <a:r>
                        <a:rPr lang="en-ZA" sz="1200" b="1" noProof="0">
                          <a:solidFill>
                            <a:schemeClr val="bg1"/>
                          </a:solidFill>
                        </a:rPr>
                        <a:t>FY 3 (R’000)</a:t>
                      </a:r>
                    </a:p>
                  </a:txBody>
                  <a:tcPr anchor="ctr"/>
                </a:tc>
                <a:extLst>
                  <a:ext uri="{0D108BD9-81ED-4DB2-BD59-A6C34878D82A}">
                    <a16:rowId xmlns:a16="http://schemas.microsoft.com/office/drawing/2014/main" val="2553915663"/>
                  </a:ext>
                </a:extLst>
              </a:tr>
              <a:tr h="224530">
                <a:tc>
                  <a:txBody>
                    <a:bodyPr/>
                    <a:lstStyle/>
                    <a:p>
                      <a:pPr algn="l"/>
                      <a:r>
                        <a:rPr lang="en-ZA" sz="1200" noProof="0"/>
                        <a:t>Infrastructure costs</a:t>
                      </a:r>
                    </a:p>
                  </a:txBody>
                  <a:tcPr anchor="ctr"/>
                </a:tc>
                <a:tc>
                  <a:txBody>
                    <a:bodyPr/>
                    <a:lstStyle/>
                    <a:p>
                      <a:pPr marL="0" algn="r" defTabSz="914400" rtl="0" eaLnBrk="1" fontAlgn="ctr" latinLnBrk="0" hangingPunct="1"/>
                      <a:r>
                        <a:rPr lang="en-ZA" sz="1200" kern="1200" noProof="0">
                          <a:solidFill>
                            <a:schemeClr val="dk1"/>
                          </a:solidFill>
                        </a:rPr>
                        <a:t>10 130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632934562"/>
                  </a:ext>
                </a:extLst>
              </a:tr>
              <a:tr h="374217">
                <a:tc>
                  <a:txBody>
                    <a:bodyPr/>
                    <a:lstStyle/>
                    <a:p>
                      <a:pPr algn="l"/>
                      <a:r>
                        <a:rPr lang="en-ZA" sz="1200" noProof="0"/>
                        <a:t>Other establishment costs</a:t>
                      </a:r>
                    </a:p>
                  </a:txBody>
                  <a:tcPr anchor="ctr"/>
                </a:tc>
                <a:tc>
                  <a:txBody>
                    <a:bodyPr/>
                    <a:lstStyle/>
                    <a:p>
                      <a:pPr marL="0" algn="r" defTabSz="914400" rtl="0" eaLnBrk="1" fontAlgn="ctr" latinLnBrk="0" hangingPunct="1"/>
                      <a:r>
                        <a:rPr lang="en-ZA" sz="1200" kern="1200" noProof="0">
                          <a:solidFill>
                            <a:schemeClr val="dk1"/>
                          </a:solidFill>
                        </a:rPr>
                        <a:t>520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80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80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3717332136"/>
                  </a:ext>
                </a:extLst>
              </a:tr>
              <a:tr h="224530">
                <a:tc>
                  <a:txBody>
                    <a:bodyPr/>
                    <a:lstStyle/>
                    <a:p>
                      <a:pPr algn="l"/>
                      <a:r>
                        <a:rPr lang="en-ZA" sz="1200" noProof="0"/>
                        <a:t>Operating costs</a:t>
                      </a:r>
                    </a:p>
                  </a:txBody>
                  <a:tcPr anchor="ctr"/>
                </a:tc>
                <a:tc>
                  <a:txBody>
                    <a:bodyPr/>
                    <a:lstStyle/>
                    <a:p>
                      <a:pPr marL="0" algn="r" defTabSz="914400" rtl="0" eaLnBrk="1" fontAlgn="ctr" latinLnBrk="0" hangingPunct="1"/>
                      <a:r>
                        <a:rPr lang="en-ZA" sz="1200" kern="1200" noProof="0">
                          <a:solidFill>
                            <a:schemeClr val="dk1"/>
                          </a:solidFill>
                        </a:rPr>
                        <a:t>4 310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4 570</a:t>
                      </a:r>
                      <a:endParaRPr lang="en-ZA" sz="1200" kern="1200" noProof="0">
                        <a:solidFill>
                          <a:schemeClr val="dk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dk1"/>
                          </a:solidFill>
                        </a:rPr>
                        <a:t>4 840</a:t>
                      </a:r>
                      <a:endParaRPr lang="en-ZA" sz="1200" kern="1200" noProof="0">
                        <a:solidFill>
                          <a:schemeClr val="dk1"/>
                        </a:solidFill>
                        <a:latin typeface="+mn-lt"/>
                        <a:ea typeface="+mn-ea"/>
                        <a:cs typeface="+mn-cs"/>
                      </a:endParaRPr>
                    </a:p>
                  </a:txBody>
                  <a:tcPr marL="6350" marR="76200" marT="6350" marB="0" anchor="ctr"/>
                </a:tc>
                <a:extLst>
                  <a:ext uri="{0D108BD9-81ED-4DB2-BD59-A6C34878D82A}">
                    <a16:rowId xmlns:a16="http://schemas.microsoft.com/office/drawing/2014/main" val="26170594"/>
                  </a:ext>
                </a:extLst>
              </a:tr>
              <a:tr h="224530">
                <a:tc>
                  <a:txBody>
                    <a:bodyPr/>
                    <a:lstStyle/>
                    <a:p>
                      <a:pPr algn="ctr"/>
                      <a:r>
                        <a:rPr lang="en-ZA" sz="1200" noProof="0"/>
                        <a:t>Total</a:t>
                      </a:r>
                    </a:p>
                  </a:txBody>
                  <a:tcPr anchor="ctr"/>
                </a:tc>
                <a:tc>
                  <a:txBody>
                    <a:bodyPr/>
                    <a:lstStyle/>
                    <a:p>
                      <a:pPr marL="0" algn="r" defTabSz="914400" rtl="0" eaLnBrk="1" fontAlgn="ctr" latinLnBrk="0" hangingPunct="1"/>
                      <a:r>
                        <a:rPr lang="en-ZA" sz="1200" kern="1200" noProof="0">
                          <a:solidFill>
                            <a:schemeClr val="bg1"/>
                          </a:solidFill>
                        </a:rPr>
                        <a:t>14 960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4 650</a:t>
                      </a:r>
                      <a:endParaRPr lang="en-ZA" sz="1200" kern="1200" noProof="0">
                        <a:solidFill>
                          <a:schemeClr val="bg1"/>
                        </a:solidFill>
                        <a:latin typeface="+mn-lt"/>
                        <a:ea typeface="+mn-ea"/>
                        <a:cs typeface="+mn-cs"/>
                      </a:endParaRPr>
                    </a:p>
                  </a:txBody>
                  <a:tcPr marL="6350" marR="76200" marT="6350" marB="0" anchor="ctr"/>
                </a:tc>
                <a:tc>
                  <a:txBody>
                    <a:bodyPr/>
                    <a:lstStyle/>
                    <a:p>
                      <a:pPr marL="0" algn="r" defTabSz="914400" rtl="0" eaLnBrk="1" fontAlgn="ctr" latinLnBrk="0" hangingPunct="1"/>
                      <a:r>
                        <a:rPr lang="en-ZA" sz="1200" kern="1200" noProof="0">
                          <a:solidFill>
                            <a:schemeClr val="bg1"/>
                          </a:solidFill>
                        </a:rPr>
                        <a:t>4 920</a:t>
                      </a:r>
                      <a:endParaRPr lang="en-ZA" sz="1200" kern="1200" noProof="0">
                        <a:solidFill>
                          <a:schemeClr val="bg1"/>
                        </a:solidFill>
                        <a:latin typeface="+mn-lt"/>
                        <a:ea typeface="+mn-ea"/>
                        <a:cs typeface="+mn-cs"/>
                      </a:endParaRPr>
                    </a:p>
                  </a:txBody>
                  <a:tcPr marL="6350" marR="76200" marT="6350" marB="0" anchor="ctr"/>
                </a:tc>
                <a:extLst>
                  <a:ext uri="{0D108BD9-81ED-4DB2-BD59-A6C34878D82A}">
                    <a16:rowId xmlns:a16="http://schemas.microsoft.com/office/drawing/2014/main" val="3579852338"/>
                  </a:ext>
                </a:extLst>
              </a:tr>
            </a:tbl>
          </a:graphicData>
        </a:graphic>
      </p:graphicFrame>
      <p:sp>
        <p:nvSpPr>
          <p:cNvPr id="20" name="Rectangle 19">
            <a:extLst>
              <a:ext uri="{FF2B5EF4-FFF2-40B4-BE49-F238E27FC236}">
                <a16:creationId xmlns:a16="http://schemas.microsoft.com/office/drawing/2014/main" id="{576CB88D-97FB-809F-1FAC-14CCCF241041}"/>
              </a:ext>
            </a:extLst>
          </p:cNvPr>
          <p:cNvSpPr/>
          <p:nvPr/>
        </p:nvSpPr>
        <p:spPr>
          <a:xfrm>
            <a:off x="6489151" y="5028195"/>
            <a:ext cx="5367489" cy="288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4" name="Rectangle 23">
            <a:extLst>
              <a:ext uri="{FF2B5EF4-FFF2-40B4-BE49-F238E27FC236}">
                <a16:creationId xmlns:a16="http://schemas.microsoft.com/office/drawing/2014/main" id="{3933033B-A635-C9F4-425B-B65CE69EB6CF}"/>
              </a:ext>
            </a:extLst>
          </p:cNvPr>
          <p:cNvSpPr/>
          <p:nvPr/>
        </p:nvSpPr>
        <p:spPr>
          <a:xfrm>
            <a:off x="6321744" y="2346442"/>
            <a:ext cx="5702301" cy="51243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tx2"/>
                </a:solidFill>
              </a:rPr>
              <a:t>Stellenbosch P&amp;R costs and infrastructure requirements</a:t>
            </a:r>
          </a:p>
        </p:txBody>
      </p:sp>
      <p:sp>
        <p:nvSpPr>
          <p:cNvPr id="29" name="Rectangle 28">
            <a:extLst>
              <a:ext uri="{FF2B5EF4-FFF2-40B4-BE49-F238E27FC236}">
                <a16:creationId xmlns:a16="http://schemas.microsoft.com/office/drawing/2014/main" id="{D7AB982A-6BFF-88A9-167D-0361012D14F3}"/>
              </a:ext>
            </a:extLst>
          </p:cNvPr>
          <p:cNvSpPr/>
          <p:nvPr/>
        </p:nvSpPr>
        <p:spPr>
          <a:xfrm>
            <a:off x="393701" y="2346444"/>
            <a:ext cx="5702301" cy="51243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tx2"/>
                </a:solidFill>
              </a:rPr>
              <a:t>Cape Town P&amp;R costs and infrastructure requirements</a:t>
            </a:r>
          </a:p>
        </p:txBody>
      </p:sp>
      <p:sp>
        <p:nvSpPr>
          <p:cNvPr id="30" name="Rectangle 29">
            <a:extLst>
              <a:ext uri="{FF2B5EF4-FFF2-40B4-BE49-F238E27FC236}">
                <a16:creationId xmlns:a16="http://schemas.microsoft.com/office/drawing/2014/main" id="{054D77D8-3D2B-3775-37BD-7AC523AD2C49}"/>
              </a:ext>
            </a:extLst>
          </p:cNvPr>
          <p:cNvSpPr/>
          <p:nvPr/>
        </p:nvSpPr>
        <p:spPr>
          <a:xfrm>
            <a:off x="547625" y="5028195"/>
            <a:ext cx="5367489" cy="28800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1" name="Rectangle 30">
            <a:extLst>
              <a:ext uri="{FF2B5EF4-FFF2-40B4-BE49-F238E27FC236}">
                <a16:creationId xmlns:a16="http://schemas.microsoft.com/office/drawing/2014/main" id="{F0531052-3A98-7776-D643-52235E838AC5}"/>
              </a:ext>
            </a:extLst>
          </p:cNvPr>
          <p:cNvSpPr/>
          <p:nvPr/>
        </p:nvSpPr>
        <p:spPr>
          <a:xfrm>
            <a:off x="393701" y="6630766"/>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2" name="Rectangle 31">
            <a:extLst>
              <a:ext uri="{FF2B5EF4-FFF2-40B4-BE49-F238E27FC236}">
                <a16:creationId xmlns:a16="http://schemas.microsoft.com/office/drawing/2014/main" id="{5DB25C59-EAA1-D5C6-D62C-09FDB5B4297E}"/>
              </a:ext>
            </a:extLst>
          </p:cNvPr>
          <p:cNvSpPr/>
          <p:nvPr/>
        </p:nvSpPr>
        <p:spPr>
          <a:xfrm>
            <a:off x="679904" y="6534149"/>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Infrastructure costs</a:t>
            </a:r>
          </a:p>
        </p:txBody>
      </p:sp>
      <p:sp>
        <p:nvSpPr>
          <p:cNvPr id="5" name="Rectangle: Diagonal Corners Rounded 4">
            <a:extLst>
              <a:ext uri="{FF2B5EF4-FFF2-40B4-BE49-F238E27FC236}">
                <a16:creationId xmlns:a16="http://schemas.microsoft.com/office/drawing/2014/main" id="{9113A2B6-312C-B16D-CB1E-2329D98E4D5D}"/>
              </a:ext>
            </a:extLst>
          </p:cNvPr>
          <p:cNvSpPr/>
          <p:nvPr/>
        </p:nvSpPr>
        <p:spPr>
          <a:xfrm>
            <a:off x="393701" y="1074258"/>
            <a:ext cx="11633282" cy="1193055"/>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ZA" sz="1600" b="1" noProof="0">
                <a:solidFill>
                  <a:schemeClr val="tx2"/>
                </a:solidFill>
              </a:rPr>
              <a:t>The Department completed a pre-feasibility study of Park and Rides (P&amp;R) to support long-term decongestion, focusing on pilot options in Cape Town and Stellenbosch. </a:t>
            </a:r>
          </a:p>
          <a:p>
            <a:pPr algn="ctr">
              <a:spcAft>
                <a:spcPts val="600"/>
              </a:spcAft>
            </a:pPr>
            <a:r>
              <a:rPr lang="en-ZA" sz="1600" b="1" noProof="0">
                <a:solidFill>
                  <a:schemeClr val="tx2"/>
                </a:solidFill>
              </a:rPr>
              <a:t>A further investigation into the ideal business model and operational planning is currently underway for the Stellenbosch pilot, in partnership with Stellenbosch Municipality. Funding is required for implementation</a:t>
            </a:r>
            <a:r>
              <a:rPr lang="en-ZA" sz="1400" noProof="0">
                <a:solidFill>
                  <a:schemeClr val="tx2"/>
                </a:solidFill>
              </a:rPr>
              <a:t>.</a:t>
            </a:r>
          </a:p>
        </p:txBody>
      </p:sp>
    </p:spTree>
    <p:extLst>
      <p:ext uri="{BB962C8B-B14F-4D97-AF65-F5344CB8AC3E}">
        <p14:creationId xmlns:p14="http://schemas.microsoft.com/office/powerpoint/2010/main" val="3423119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2EADE-7DBC-4F09-34D2-95C11A3D6BC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E64899-7E00-FFDA-3C56-93F81C19D4FD}"/>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B4627B1B-C3DA-C8FB-E8CB-BC6CA1FFDC9D}"/>
              </a:ext>
            </a:extLst>
          </p:cNvPr>
          <p:cNvGraphicFramePr>
            <a:graphicFrameLocks noGrp="1"/>
          </p:cNvGraphicFramePr>
          <p:nvPr>
            <p:extLst>
              <p:ext uri="{D42A27DB-BD31-4B8C-83A1-F6EECF244321}">
                <p14:modId xmlns:p14="http://schemas.microsoft.com/office/powerpoint/2010/main" val="4250058435"/>
              </p:ext>
            </p:extLst>
          </p:nvPr>
        </p:nvGraphicFramePr>
        <p:xfrm>
          <a:off x="216408" y="1196753"/>
          <a:ext cx="11759184" cy="31972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This will be the</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first P&amp;R initiative in Stellenbosch.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Public transport options are extremely lacking in Stellenbosch; P&amp;Rs will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introduce a new travel option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this region.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WCMD would work together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with </a:t>
                      </a:r>
                      <a:r>
                        <a:rPr kumimoji="0" lang="en-ZA" sz="1000" b="1" i="0" u="none" strike="noStrike" kern="1200" cap="none" spc="0" normalizeH="0" baseline="0" noProof="0" err="1">
                          <a:ln>
                            <a:noFill/>
                          </a:ln>
                          <a:solidFill>
                            <a:prstClr val="black"/>
                          </a:solidFill>
                          <a:effectLst/>
                          <a:uLnTx/>
                          <a:uFillTx/>
                          <a:latin typeface="Century Gothic"/>
                          <a:ea typeface="+mn-ea"/>
                          <a:cs typeface="Arial" panose="020B0604020202020204" pitchFamily="34" charset="0"/>
                        </a:rPr>
                        <a:t>CoCT</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Stellenbosch and PRASA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implement P&amp;R upgrades / expansions –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 first in implementation.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All infrastructure will comply with WCIF and SABS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Both Cape Town and Stellenbosch services will offer the ability for users to check parking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availability online and remotely.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 Stellenbosch, users will be able to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pre-book seats on the shuttle and buy tickets online.</a:t>
                      </a: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523150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8C4B4-3481-685B-2E9B-3020ABB07A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33557C-A21C-92F7-FD20-3942A21BDB87}"/>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CDB11B83-B955-F314-FC98-66BC60F49C6B}"/>
              </a:ext>
            </a:extLst>
          </p:cNvPr>
          <p:cNvGraphicFramePr>
            <a:graphicFrameLocks noGrp="1"/>
          </p:cNvGraphicFramePr>
          <p:nvPr>
            <p:extLst>
              <p:ext uri="{D42A27DB-BD31-4B8C-83A1-F6EECF244321}">
                <p14:modId xmlns:p14="http://schemas.microsoft.com/office/powerpoint/2010/main" val="1223705771"/>
              </p:ext>
            </p:extLst>
          </p:nvPr>
        </p:nvGraphicFramePr>
        <p:xfrm>
          <a:off x="216408" y="1196753"/>
          <a:ext cx="11759184" cy="50210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PT has lower emissions per person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than private vehicles because they carry many more people in one vehicle.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PT also supports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reduced private vehicle use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further lowering emissions and congestion.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Lower levels of congestion mean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less pressure on the road network</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thus lowering road maintenance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Should rollout continue, integration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facilities for electric vehicle charging</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will be included at PnR parking lots, and the Stellenbosch shuttle fleet is proposed as an electric fleet. </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Improved PT supports improved connections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to employment and services, which supports spatial integration. It also supports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more compact, sustainable development patterns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by reducing the need for private vehicles.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Introducing </a:t>
                      </a:r>
                      <a:r>
                        <a:rPr kumimoji="0" lang="en-ZA" sz="1000" b="0" i="0" u="none" strike="noStrike" kern="1200" cap="none" spc="0" normalizeH="0" baseline="0" noProof="0" err="1">
                          <a:ln>
                            <a:noFill/>
                          </a:ln>
                          <a:solidFill>
                            <a:prstClr val="black"/>
                          </a:solidFill>
                          <a:effectLst/>
                          <a:uLnTx/>
                          <a:uFillTx/>
                          <a:latin typeface="Century Gothic"/>
                          <a:ea typeface="+mn-ea"/>
                          <a:cs typeface="Arial" panose="020B0604020202020204" pitchFamily="34" charset="0"/>
                        </a:rPr>
                        <a:t>PnR</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is part of the work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proposed in both COCT and the Stellenbosch municipality’s CITPs</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kern="1200" noProof="0">
                          <a:solidFill>
                            <a:schemeClr val="tx1"/>
                          </a:solidFill>
                          <a:latin typeface="+mj-lt"/>
                          <a:ea typeface="+mn-ea"/>
                          <a:cs typeface="Arial" panose="020B0604020202020204" pitchFamily="34" charset="0"/>
                        </a:rPr>
                        <a:t>Materials and labour </a:t>
                      </a:r>
                      <a:r>
                        <a:rPr lang="en-ZA" sz="1000" kern="1200" noProof="0">
                          <a:solidFill>
                            <a:schemeClr val="tx1"/>
                          </a:solidFill>
                          <a:latin typeface="+mj-lt"/>
                          <a:ea typeface="+mn-ea"/>
                          <a:cs typeface="Arial" panose="020B0604020202020204" pitchFamily="34" charset="0"/>
                        </a:rPr>
                        <a:t>to be sourced locally, minimising resource transportation needs.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7757303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1140F-9F8D-368D-A980-AA264FAF9B4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3BCB30-9360-C7FC-8FDF-6E36EE6A707F}"/>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604DC8ED-D1F5-8B91-82E9-00BEF2493652}"/>
              </a:ext>
            </a:extLst>
          </p:cNvPr>
          <p:cNvGraphicFramePr>
            <a:graphicFrameLocks noGrp="1"/>
          </p:cNvGraphicFramePr>
          <p:nvPr>
            <p:extLst>
              <p:ext uri="{D42A27DB-BD31-4B8C-83A1-F6EECF244321}">
                <p14:modId xmlns:p14="http://schemas.microsoft.com/office/powerpoint/2010/main" val="532064659"/>
              </p:ext>
            </p:extLst>
          </p:nvPr>
        </p:nvGraphicFramePr>
        <p:xfrm>
          <a:off x="216408" y="1086888"/>
          <a:ext cx="11759184" cy="56577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426668">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8086">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35849">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In Stellenbosch a new public transport service is proposed, </a:t>
                      </a:r>
                      <a:r>
                        <a:rPr lang="en-ZA" sz="1000" b="1" noProof="0">
                          <a:solidFill>
                            <a:schemeClr val="tx1"/>
                          </a:solidFill>
                          <a:latin typeface="+mn-lt"/>
                          <a:cs typeface="Arial" panose="020B0604020202020204" pitchFamily="34" charset="0"/>
                        </a:rPr>
                        <a:t>connecting commuters between nodes </a:t>
                      </a:r>
                      <a:r>
                        <a:rPr lang="en-ZA" sz="1000" b="0" noProof="0">
                          <a:solidFill>
                            <a:schemeClr val="tx1"/>
                          </a:solidFill>
                          <a:latin typeface="+mn-lt"/>
                          <a:cs typeface="Arial" panose="020B0604020202020204" pitchFamily="34" charset="0"/>
                        </a:rPr>
                        <a:t>in line with the Stellenbosch municipality’s CITP and seeking to decongest the highly congested CBD</a:t>
                      </a:r>
                      <a:r>
                        <a:rPr lang="en-ZA" sz="1000" b="1" noProof="0">
                          <a:solidFill>
                            <a:schemeClr val="tx1"/>
                          </a:solidFill>
                          <a:latin typeface="+mn-lt"/>
                          <a:cs typeface="Arial" panose="020B0604020202020204" pitchFamily="34" charset="0"/>
                        </a:rPr>
                        <a:t>.</a:t>
                      </a:r>
                    </a:p>
                    <a:p>
                      <a:endParaRPr lang="en-ZA" sz="1000" b="1" noProof="0">
                        <a:solidFill>
                          <a:schemeClr val="tx1"/>
                        </a:solidFill>
                        <a:latin typeface="+mn-lt"/>
                        <a:cs typeface="Arial" panose="020B0604020202020204" pitchFamily="34" charset="0"/>
                      </a:endParaRPr>
                    </a:p>
                    <a:p>
                      <a:r>
                        <a:rPr lang="en-ZA" sz="1000" b="0" noProof="0">
                          <a:solidFill>
                            <a:schemeClr val="tx1"/>
                          </a:solidFill>
                          <a:latin typeface="+mn-lt"/>
                          <a:cs typeface="Arial" panose="020B0604020202020204" pitchFamily="34" charset="0"/>
                        </a:rPr>
                        <a:t>In Cape Town, improved P&amp;R facilities will </a:t>
                      </a:r>
                      <a:r>
                        <a:rPr lang="en-ZA" sz="1000" b="1" noProof="0">
                          <a:solidFill>
                            <a:schemeClr val="tx1"/>
                          </a:solidFill>
                          <a:latin typeface="+mn-lt"/>
                          <a:cs typeface="Arial" panose="020B0604020202020204" pitchFamily="34" charset="0"/>
                        </a:rPr>
                        <a:t>increase access to rail services and infrastructure</a:t>
                      </a:r>
                      <a:r>
                        <a:rPr lang="en-ZA" sz="1000" b="0" noProof="0">
                          <a:solidFill>
                            <a:schemeClr val="tx1"/>
                          </a:solidFill>
                          <a:latin typeface="+mn-lt"/>
                          <a:cs typeface="Arial" panose="020B0604020202020204" pitchFamily="34" charset="0"/>
                        </a:rPr>
                        <a:t>, </a:t>
                      </a:r>
                      <a:r>
                        <a:rPr lang="en-ZA" sz="1000" b="1" noProof="0">
                          <a:solidFill>
                            <a:schemeClr val="tx1"/>
                          </a:solidFill>
                          <a:latin typeface="+mn-lt"/>
                          <a:cs typeface="Arial" panose="020B0604020202020204" pitchFamily="34" charset="0"/>
                        </a:rPr>
                        <a:t>and support greater use of passenger rail </a:t>
                      </a:r>
                      <a:r>
                        <a:rPr lang="en-ZA" sz="1000" b="0" noProof="0">
                          <a:solidFill>
                            <a:schemeClr val="tx1"/>
                          </a:solidFill>
                          <a:latin typeface="+mn-lt"/>
                          <a:cs typeface="Arial" panose="020B0604020202020204" pitchFamily="34" charset="0"/>
                        </a:rPr>
                        <a:t>which should be restored as the backbone of public transport in the province</a:t>
                      </a:r>
                    </a:p>
                  </a:txBody>
                  <a:tcPr marT="72000" marB="72000"/>
                </a:tc>
                <a:extLst>
                  <a:ext uri="{0D108BD9-81ED-4DB2-BD59-A6C34878D82A}">
                    <a16:rowId xmlns:a16="http://schemas.microsoft.com/office/drawing/2014/main" val="2838567438"/>
                  </a:ext>
                </a:extLst>
              </a:tr>
              <a:tr h="1533592">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Park and Rides will </a:t>
                      </a:r>
                      <a:r>
                        <a:rPr lang="en-ZA" sz="1000" b="1" noProof="0">
                          <a:solidFill>
                            <a:schemeClr val="tx1"/>
                          </a:solidFill>
                          <a:latin typeface="+mn-lt"/>
                          <a:cs typeface="Arial" panose="020B0604020202020204" pitchFamily="34" charset="0"/>
                        </a:rPr>
                        <a:t>aid decongestion</a:t>
                      </a:r>
                      <a:r>
                        <a:rPr lang="en-ZA" sz="1000" noProof="0">
                          <a:solidFill>
                            <a:schemeClr val="tx1"/>
                          </a:solidFill>
                          <a:latin typeface="+mn-lt"/>
                          <a:cs typeface="Arial" panose="020B0604020202020204" pitchFamily="34" charset="0"/>
                        </a:rPr>
                        <a:t>, which will </a:t>
                      </a:r>
                      <a:r>
                        <a:rPr lang="en-ZA" sz="1000" b="1" noProof="0">
                          <a:solidFill>
                            <a:schemeClr val="tx1"/>
                          </a:solidFill>
                          <a:latin typeface="+mn-lt"/>
                          <a:cs typeface="Arial" panose="020B0604020202020204" pitchFamily="34" charset="0"/>
                        </a:rPr>
                        <a:t>save taxpayer money </a:t>
                      </a:r>
                      <a:r>
                        <a:rPr lang="en-ZA" sz="1000" noProof="0">
                          <a:solidFill>
                            <a:schemeClr val="tx1"/>
                          </a:solidFill>
                          <a:latin typeface="+mn-lt"/>
                          <a:cs typeface="Arial" panose="020B0604020202020204" pitchFamily="34" charset="0"/>
                        </a:rPr>
                        <a:t>spent on road maintenance.</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Reduced congestion also makes </a:t>
                      </a:r>
                      <a:r>
                        <a:rPr lang="en-ZA" sz="1000" b="1" noProof="0">
                          <a:solidFill>
                            <a:schemeClr val="tx1"/>
                          </a:solidFill>
                          <a:latin typeface="+mn-lt"/>
                          <a:cs typeface="Arial" panose="020B0604020202020204" pitchFamily="34" charset="0"/>
                        </a:rPr>
                        <a:t>transport networks more efficient and accessible for all</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P&amp;Rs </a:t>
                      </a:r>
                      <a:r>
                        <a:rPr lang="en-ZA" sz="1000" b="1" noProof="0">
                          <a:solidFill>
                            <a:schemeClr val="tx1"/>
                          </a:solidFill>
                          <a:latin typeface="+mn-lt"/>
                          <a:cs typeface="Arial" panose="020B0604020202020204" pitchFamily="34" charset="0"/>
                        </a:rPr>
                        <a:t>reduce car dependency </a:t>
                      </a:r>
                      <a:r>
                        <a:rPr lang="en-ZA" sz="1000" noProof="0">
                          <a:solidFill>
                            <a:schemeClr val="tx1"/>
                          </a:solidFill>
                          <a:latin typeface="+mn-lt"/>
                          <a:cs typeface="Arial" panose="020B0604020202020204" pitchFamily="34" charset="0"/>
                        </a:rPr>
                        <a:t>and </a:t>
                      </a:r>
                      <a:r>
                        <a:rPr lang="en-ZA" sz="1000" b="1" noProof="0">
                          <a:solidFill>
                            <a:schemeClr val="tx1"/>
                          </a:solidFill>
                          <a:latin typeface="+mn-lt"/>
                          <a:cs typeface="Arial" panose="020B0604020202020204" pitchFamily="34" charset="0"/>
                        </a:rPr>
                        <a:t>encourage mixed land-use development </a:t>
                      </a:r>
                      <a:r>
                        <a:rPr lang="en-ZA" sz="1000" noProof="0">
                          <a:solidFill>
                            <a:schemeClr val="tx1"/>
                          </a:solidFill>
                          <a:latin typeface="+mn-lt"/>
                          <a:cs typeface="Arial" panose="020B0604020202020204" pitchFamily="34" charset="0"/>
                        </a:rPr>
                        <a:t>around transport hubs – countering spatial inequality</a:t>
                      </a:r>
                      <a:endParaRPr lang="en-ZA" sz="1000" b="1" noProof="0">
                        <a:solidFill>
                          <a:schemeClr val="tx1"/>
                        </a:solidFill>
                        <a:latin typeface="+mn-lt"/>
                        <a:cs typeface="Arial" panose="020B0604020202020204" pitchFamily="34" charset="0"/>
                      </a:endParaRP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Reduced carbon emissions </a:t>
                      </a:r>
                      <a:r>
                        <a:rPr lang="en-ZA" sz="1000" noProof="0">
                          <a:solidFill>
                            <a:schemeClr val="tx1"/>
                          </a:solidFill>
                          <a:latin typeface="+mn-lt"/>
                          <a:cs typeface="Arial" panose="020B0604020202020204" pitchFamily="34" charset="0"/>
                        </a:rPr>
                        <a:t>from fewer vehicles will also </a:t>
                      </a:r>
                      <a:r>
                        <a:rPr lang="en-ZA" sz="1000" b="1" noProof="0">
                          <a:solidFill>
                            <a:schemeClr val="tx1"/>
                          </a:solidFill>
                          <a:latin typeface="+mn-lt"/>
                          <a:cs typeface="Arial" panose="020B0604020202020204" pitchFamily="34" charset="0"/>
                        </a:rPr>
                        <a:t>support preservation of natural capital</a:t>
                      </a:r>
                      <a:r>
                        <a:rPr lang="en-ZA" sz="1000"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3638500200"/>
                  </a:ext>
                </a:extLst>
              </a:tr>
              <a:tr h="126855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Partnerships</a:t>
                      </a:r>
                      <a:r>
                        <a:rPr lang="en-ZA" sz="1000" noProof="0">
                          <a:solidFill>
                            <a:schemeClr val="tx1"/>
                          </a:solidFill>
                          <a:latin typeface="+mn-lt"/>
                          <a:cs typeface="Arial" panose="020B0604020202020204" pitchFamily="34" charset="0"/>
                        </a:rPr>
                        <a:t> with CoCT, PRASA, and  Stellenbosch Municipality, and integration of the MBT industry where possible, enabling the long-term </a:t>
                      </a:r>
                      <a:r>
                        <a:rPr lang="en-ZA" sz="1000" b="1" noProof="0">
                          <a:solidFill>
                            <a:schemeClr val="tx1"/>
                          </a:solidFill>
                          <a:latin typeface="+mn-lt"/>
                          <a:cs typeface="Arial" panose="020B0604020202020204" pitchFamily="34" charset="0"/>
                        </a:rPr>
                        <a:t>collaboration needed to restore rail </a:t>
                      </a:r>
                      <a:r>
                        <a:rPr lang="en-ZA" sz="1000" noProof="0">
                          <a:solidFill>
                            <a:schemeClr val="tx1"/>
                          </a:solidFill>
                          <a:latin typeface="+mn-lt"/>
                          <a:cs typeface="Arial" panose="020B0604020202020204" pitchFamily="34" charset="0"/>
                        </a:rPr>
                        <a:t>in the Western Cape – a key provincial transport priority – and </a:t>
                      </a:r>
                      <a:r>
                        <a:rPr lang="en-ZA" sz="1000" b="1" noProof="0">
                          <a:solidFill>
                            <a:schemeClr val="tx1"/>
                          </a:solidFill>
                          <a:latin typeface="+mn-lt"/>
                          <a:cs typeface="Arial" panose="020B0604020202020204" pitchFamily="34" charset="0"/>
                        </a:rPr>
                        <a:t>support the formalisation of the MBT industry</a:t>
                      </a:r>
                      <a:r>
                        <a:rPr lang="en-ZA" sz="1000" noProof="0">
                          <a:solidFill>
                            <a:schemeClr val="tx1"/>
                          </a:solidFill>
                          <a:latin typeface="+mn-lt"/>
                          <a:cs typeface="Arial" panose="020B0604020202020204" pitchFamily="34" charset="0"/>
                        </a:rPr>
                        <a:t>.</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An </a:t>
                      </a:r>
                      <a:r>
                        <a:rPr lang="en-ZA" sz="1000" b="1" noProof="0">
                          <a:solidFill>
                            <a:schemeClr val="tx1"/>
                          </a:solidFill>
                          <a:latin typeface="+mn-lt"/>
                          <a:cs typeface="Arial" panose="020B0604020202020204" pitchFamily="34" charset="0"/>
                        </a:rPr>
                        <a:t>MOU with PRASA and the MD </a:t>
                      </a:r>
                      <a:r>
                        <a:rPr lang="en-ZA" sz="1000" noProof="0">
                          <a:solidFill>
                            <a:schemeClr val="tx1"/>
                          </a:solidFill>
                          <a:latin typeface="+mn-lt"/>
                          <a:cs typeface="Arial" panose="020B0604020202020204" pitchFamily="34" charset="0"/>
                        </a:rPr>
                        <a:t>is in draft as is the MOU between Stellenbosch Municipality and the MD, and </a:t>
                      </a:r>
                      <a:r>
                        <a:rPr lang="en-ZA" sz="1000" b="1" noProof="0">
                          <a:solidFill>
                            <a:schemeClr val="tx1"/>
                          </a:solidFill>
                          <a:latin typeface="+mn-lt"/>
                          <a:cs typeface="Arial" panose="020B0604020202020204" pitchFamily="34" charset="0"/>
                        </a:rPr>
                        <a:t>IGAs will be concluded for the implementation </a:t>
                      </a:r>
                      <a:r>
                        <a:rPr lang="en-ZA" sz="1000" noProof="0">
                          <a:solidFill>
                            <a:schemeClr val="tx1"/>
                          </a:solidFill>
                          <a:latin typeface="+mn-lt"/>
                          <a:cs typeface="Arial" panose="020B0604020202020204" pitchFamily="34" charset="0"/>
                        </a:rPr>
                        <a:t>of the projects.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831674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9CAFC-CCDA-FCA6-93B1-732A37E61D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3B90E26-89F9-8C26-A553-787E85408E13}"/>
              </a:ext>
            </a:extLst>
          </p:cNvPr>
          <p:cNvSpPr>
            <a:spLocks noGrp="1"/>
          </p:cNvSpPr>
          <p:nvPr>
            <p:ph type="title"/>
          </p:nvPr>
        </p:nvSpPr>
        <p:spPr/>
        <p:txBody>
          <a:bodyPr/>
          <a:lstStyle/>
          <a:p>
            <a:r>
              <a:rPr lang="en-ZA" noProof="0"/>
              <a:t>Park and Ride</a:t>
            </a:r>
            <a:r>
              <a:rPr lang="en-ZA" b="0" noProof="0"/>
              <a:t>| Social infrastructure</a:t>
            </a:r>
            <a:endParaRPr lang="en-ZA" b="0" i="1" noProof="0"/>
          </a:p>
        </p:txBody>
      </p:sp>
      <p:graphicFrame>
        <p:nvGraphicFramePr>
          <p:cNvPr id="6" name="Table 5">
            <a:extLst>
              <a:ext uri="{FF2B5EF4-FFF2-40B4-BE49-F238E27FC236}">
                <a16:creationId xmlns:a16="http://schemas.microsoft.com/office/drawing/2014/main" id="{0A1B60B9-ADB6-F924-7297-384A7B9E0C91}"/>
              </a:ext>
            </a:extLst>
          </p:cNvPr>
          <p:cNvGraphicFramePr>
            <a:graphicFrameLocks noGrp="1"/>
          </p:cNvGraphicFramePr>
          <p:nvPr>
            <p:extLst>
              <p:ext uri="{D42A27DB-BD31-4B8C-83A1-F6EECF244321}">
                <p14:modId xmlns:p14="http://schemas.microsoft.com/office/powerpoint/2010/main" val="2227318396"/>
              </p:ext>
            </p:extLst>
          </p:nvPr>
        </p:nvGraphicFramePr>
        <p:xfrm>
          <a:off x="216408" y="1196753"/>
          <a:ext cx="11759184" cy="3890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Transversal coordination </a:t>
                      </a:r>
                      <a:r>
                        <a:rPr lang="en-ZA" sz="1000" noProof="0">
                          <a:solidFill>
                            <a:schemeClr val="tx1"/>
                          </a:solidFill>
                          <a:latin typeface="+mn-lt"/>
                          <a:cs typeface="Arial" panose="020B0604020202020204" pitchFamily="34" charset="0"/>
                        </a:rPr>
                        <a:t>with PRASA, </a:t>
                      </a:r>
                      <a:r>
                        <a:rPr lang="en-ZA" sz="1000" noProof="0" err="1">
                          <a:solidFill>
                            <a:schemeClr val="tx1"/>
                          </a:solidFill>
                          <a:latin typeface="+mn-lt"/>
                          <a:cs typeface="Arial" panose="020B0604020202020204" pitchFamily="34" charset="0"/>
                        </a:rPr>
                        <a:t>CoCT</a:t>
                      </a:r>
                      <a:r>
                        <a:rPr lang="en-ZA" sz="1000" noProof="0">
                          <a:solidFill>
                            <a:schemeClr val="tx1"/>
                          </a:solidFill>
                          <a:latin typeface="+mn-lt"/>
                          <a:cs typeface="Arial" panose="020B0604020202020204" pitchFamily="34" charset="0"/>
                        </a:rPr>
                        <a:t> and Stellenbosch Municipality will be core to this project to minimise duplication while maximising value for money.</a:t>
                      </a:r>
                    </a:p>
                    <a:p>
                      <a:endParaRPr lang="en-ZA" sz="100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kern="1200" noProof="0">
                          <a:solidFill>
                            <a:schemeClr val="tx1"/>
                          </a:solidFill>
                          <a:latin typeface="+mn-lt"/>
                          <a:ea typeface="+mn-ea"/>
                          <a:cs typeface="Arial" panose="020B0604020202020204" pitchFamily="34" charset="0"/>
                        </a:rPr>
                        <a:t>Projects are designed to be </a:t>
                      </a:r>
                      <a:r>
                        <a:rPr lang="en-ZA" sz="1000" b="1" kern="1200" noProof="0">
                          <a:solidFill>
                            <a:schemeClr val="tx1"/>
                          </a:solidFill>
                          <a:latin typeface="+mn-lt"/>
                          <a:ea typeface="+mn-ea"/>
                          <a:cs typeface="Arial" panose="020B0604020202020204" pitchFamily="34" charset="0"/>
                        </a:rPr>
                        <a:t>fully compliant with relevant legislation, including the PFMA and, where relevant, the MFMA. </a:t>
                      </a:r>
                      <a:r>
                        <a:rPr lang="en-ZA" sz="1000" b="0" kern="1200" noProof="0">
                          <a:solidFill>
                            <a:schemeClr val="tx1"/>
                          </a:solidFill>
                          <a:latin typeface="+mn-lt"/>
                          <a:ea typeface="+mn-ea"/>
                          <a:cs typeface="Arial" panose="020B0604020202020204" pitchFamily="34" charset="0"/>
                        </a:rPr>
                        <a:t>Projects have been developed to-date in compliance with this legislation. For projects reaching implementation and operation, requirements of the PFMA and MFMA have been incorporated into the project design including financial, institutional and legal arrangements underpinning the projects.</a:t>
                      </a:r>
                    </a:p>
                    <a:p>
                      <a:endParaRPr lang="en-ZA" sz="1000"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noProof="0">
                          <a:solidFill>
                            <a:schemeClr val="tx1"/>
                          </a:solidFill>
                          <a:latin typeface="+mn-lt"/>
                          <a:cs typeface="Arial" panose="020B0604020202020204" pitchFamily="34" charset="0"/>
                        </a:rPr>
                        <a:t>Supports reduced congestion, which enables </a:t>
                      </a:r>
                      <a:r>
                        <a:rPr lang="en-ZA" sz="1000" b="1" noProof="0">
                          <a:solidFill>
                            <a:schemeClr val="tx1"/>
                          </a:solidFill>
                          <a:latin typeface="+mn-lt"/>
                          <a:cs typeface="Arial" panose="020B0604020202020204" pitchFamily="34" charset="0"/>
                        </a:rPr>
                        <a:t>more productive economies</a:t>
                      </a:r>
                      <a:r>
                        <a:rPr lang="en-ZA" sz="1000" noProof="0">
                          <a:solidFill>
                            <a:schemeClr val="tx1"/>
                          </a:solidFill>
                          <a:latin typeface="+mn-lt"/>
                          <a:cs typeface="Arial" panose="020B0604020202020204" pitchFamily="34" charset="0"/>
                        </a:rPr>
                        <a:t>.</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Supports reduced carbon emissions, which enables a </a:t>
                      </a:r>
                      <a:r>
                        <a:rPr lang="en-ZA" sz="1000" b="1" noProof="0">
                          <a:solidFill>
                            <a:schemeClr val="tx1"/>
                          </a:solidFill>
                          <a:latin typeface="+mn-lt"/>
                          <a:cs typeface="Arial" panose="020B0604020202020204" pitchFamily="34" charset="0"/>
                        </a:rPr>
                        <a:t>more liveable environment.</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617060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0BDA-AAA8-74B1-6B09-6C7DD424426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6255C3F-9BA4-0620-465F-E35B495E8108}"/>
              </a:ext>
            </a:extLst>
          </p:cNvPr>
          <p:cNvSpPr>
            <a:spLocks noGrp="1"/>
          </p:cNvSpPr>
          <p:nvPr>
            <p:ph type="body" sz="quarter" idx="12"/>
          </p:nvPr>
        </p:nvSpPr>
        <p:spPr/>
        <p:txBody>
          <a:bodyPr/>
          <a:lstStyle/>
          <a:p>
            <a:r>
              <a:rPr lang="en-ZA" noProof="0"/>
              <a:t>Electric minibus taxi (eMBT) pilot</a:t>
            </a:r>
          </a:p>
        </p:txBody>
      </p:sp>
    </p:spTree>
    <p:extLst>
      <p:ext uri="{BB962C8B-B14F-4D97-AF65-F5344CB8AC3E}">
        <p14:creationId xmlns:p14="http://schemas.microsoft.com/office/powerpoint/2010/main" val="381475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59CC3-2B81-F6A2-63E6-E49BD7DE5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7A523-A580-A56A-B7F0-AF673B0F709E}"/>
              </a:ext>
            </a:extLst>
          </p:cNvPr>
          <p:cNvSpPr>
            <a:spLocks noGrp="1"/>
          </p:cNvSpPr>
          <p:nvPr>
            <p:ph type="title"/>
          </p:nvPr>
        </p:nvSpPr>
        <p:spPr/>
        <p:txBody>
          <a:bodyPr/>
          <a:lstStyle/>
          <a:p>
            <a:r>
              <a:rPr lang="en-ZA" noProof="0"/>
              <a:t>eMBT Pilot</a:t>
            </a:r>
          </a:p>
        </p:txBody>
      </p:sp>
      <p:sp>
        <p:nvSpPr>
          <p:cNvPr id="7" name="Rectangle: Diagonal Corners Rounded 6">
            <a:extLst>
              <a:ext uri="{FF2B5EF4-FFF2-40B4-BE49-F238E27FC236}">
                <a16:creationId xmlns:a16="http://schemas.microsoft.com/office/drawing/2014/main" id="{A66B977A-2A7A-57E8-1AC4-F17EF037ECAD}"/>
              </a:ext>
            </a:extLst>
          </p:cNvPr>
          <p:cNvSpPr/>
          <p:nvPr/>
        </p:nvSpPr>
        <p:spPr>
          <a:xfrm>
            <a:off x="367436" y="1155917"/>
            <a:ext cx="11609471" cy="1386735"/>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spcAft>
                <a:spcPts val="1200"/>
              </a:spcAft>
            </a:pPr>
            <a:r>
              <a:rPr lang="en-ZA" sz="1600" b="1" noProof="0">
                <a:solidFill>
                  <a:schemeClr val="tx2"/>
                </a:solidFill>
              </a:rPr>
              <a:t>The Department aims to implement an electric MBT pilot to assess the compatibility of EVs with local MBT operations and to inform a future transition at scale within the industry.</a:t>
            </a:r>
          </a:p>
          <a:p>
            <a:pPr algn="ctr">
              <a:spcAft>
                <a:spcPts val="300"/>
              </a:spcAft>
            </a:pPr>
            <a:r>
              <a:rPr lang="en-ZA" sz="1400" noProof="0">
                <a:solidFill>
                  <a:schemeClr val="tx2"/>
                </a:solidFill>
              </a:rPr>
              <a:t>A feasibility study has been completed, and the pilot has been designed. The Department is in search of a suitable vehicle to implement the pilot, as no e-MBTs are available in SA </a:t>
            </a:r>
            <a:r>
              <a:rPr lang="en-ZA" sz="1400" i="1" noProof="0">
                <a:solidFill>
                  <a:schemeClr val="tx2"/>
                </a:solidFill>
              </a:rPr>
              <a:t>(though they do exist internationally).</a:t>
            </a:r>
            <a:r>
              <a:rPr lang="en-ZA" sz="1600" b="1" noProof="0">
                <a:solidFill>
                  <a:schemeClr val="tx2"/>
                </a:solidFill>
              </a:rPr>
              <a:t> </a:t>
            </a:r>
          </a:p>
        </p:txBody>
      </p:sp>
      <p:sp>
        <p:nvSpPr>
          <p:cNvPr id="12" name="TextBox 11">
            <a:extLst>
              <a:ext uri="{FF2B5EF4-FFF2-40B4-BE49-F238E27FC236}">
                <a16:creationId xmlns:a16="http://schemas.microsoft.com/office/drawing/2014/main" id="{E4C01E35-DC11-5C3C-C0C6-696F645B78C1}"/>
              </a:ext>
            </a:extLst>
          </p:cNvPr>
          <p:cNvSpPr txBox="1"/>
          <p:nvPr/>
        </p:nvSpPr>
        <p:spPr>
          <a:xfrm>
            <a:off x="342280" y="2639269"/>
            <a:ext cx="11581729" cy="420625"/>
          </a:xfrm>
          <a:prstGeom prst="rect">
            <a:avLst/>
          </a:prstGeom>
          <a:noFill/>
        </p:spPr>
        <p:txBody>
          <a:bodyPr wrap="square" lIns="108000" tIns="108000" rIns="108000" bIns="108000" anchor="ctr" anchorCtr="0">
            <a:noAutofit/>
          </a:bodyPr>
          <a:lstStyle/>
          <a:p>
            <a:pPr marL="0" lvl="1">
              <a:spcBef>
                <a:spcPts val="300"/>
              </a:spcBef>
              <a:buClr>
                <a:srgbClr val="002060"/>
              </a:buClr>
              <a:defRPr/>
            </a:pPr>
            <a:r>
              <a:rPr kumimoji="0" lang="en-ZA" sz="1400" b="1" i="0" u="none" strike="noStrike" kern="1200" cap="none" spc="0" normalizeH="0" baseline="0" noProof="0">
                <a:ln>
                  <a:noFill/>
                </a:ln>
                <a:solidFill>
                  <a:schemeClr val="tx2"/>
                </a:solidFill>
                <a:effectLst/>
                <a:uLnTx/>
                <a:uFillTx/>
                <a:latin typeface="Century Gothic"/>
                <a:ea typeface="+mn-ea"/>
                <a:cs typeface="+mn-cs"/>
              </a:rPr>
              <a:t>The </a:t>
            </a:r>
            <a:r>
              <a:rPr lang="en-ZA" sz="1400" b="1" noProof="0">
                <a:solidFill>
                  <a:schemeClr val="tx2"/>
                </a:solidFill>
              </a:rPr>
              <a:t>eMBT Pilot would be implemented in 3 phases over 3 years:</a:t>
            </a:r>
          </a:p>
        </p:txBody>
      </p:sp>
      <p:graphicFrame>
        <p:nvGraphicFramePr>
          <p:cNvPr id="9" name="Table 8">
            <a:extLst>
              <a:ext uri="{FF2B5EF4-FFF2-40B4-BE49-F238E27FC236}">
                <a16:creationId xmlns:a16="http://schemas.microsoft.com/office/drawing/2014/main" id="{B9B41D20-0149-9F4E-393E-6800AB05E2C3}"/>
              </a:ext>
            </a:extLst>
          </p:cNvPr>
          <p:cNvGraphicFramePr>
            <a:graphicFrameLocks noGrp="1"/>
          </p:cNvGraphicFramePr>
          <p:nvPr>
            <p:extLst>
              <p:ext uri="{D42A27DB-BD31-4B8C-83A1-F6EECF244321}">
                <p14:modId xmlns:p14="http://schemas.microsoft.com/office/powerpoint/2010/main" val="2875242879"/>
              </p:ext>
            </p:extLst>
          </p:nvPr>
        </p:nvGraphicFramePr>
        <p:xfrm>
          <a:off x="374232" y="4447349"/>
          <a:ext cx="5978787" cy="1296320"/>
        </p:xfrm>
        <a:graphic>
          <a:graphicData uri="http://schemas.openxmlformats.org/drawingml/2006/table">
            <a:tbl>
              <a:tblPr firstRow="1" firstCol="1" lastRow="1" bandRow="1">
                <a:tableStyleId>{5C22544A-7EE6-4342-B048-85BDC9FD1C3A}</a:tableStyleId>
              </a:tblPr>
              <a:tblGrid>
                <a:gridCol w="2004000">
                  <a:extLst>
                    <a:ext uri="{9D8B030D-6E8A-4147-A177-3AD203B41FA5}">
                      <a16:colId xmlns:a16="http://schemas.microsoft.com/office/drawing/2014/main" val="2736662674"/>
                    </a:ext>
                  </a:extLst>
                </a:gridCol>
                <a:gridCol w="1328620">
                  <a:extLst>
                    <a:ext uri="{9D8B030D-6E8A-4147-A177-3AD203B41FA5}">
                      <a16:colId xmlns:a16="http://schemas.microsoft.com/office/drawing/2014/main" val="3960835295"/>
                    </a:ext>
                  </a:extLst>
                </a:gridCol>
                <a:gridCol w="1317547">
                  <a:extLst>
                    <a:ext uri="{9D8B030D-6E8A-4147-A177-3AD203B41FA5}">
                      <a16:colId xmlns:a16="http://schemas.microsoft.com/office/drawing/2014/main" val="3296189945"/>
                    </a:ext>
                  </a:extLst>
                </a:gridCol>
                <a:gridCol w="1328620">
                  <a:extLst>
                    <a:ext uri="{9D8B030D-6E8A-4147-A177-3AD203B41FA5}">
                      <a16:colId xmlns:a16="http://schemas.microsoft.com/office/drawing/2014/main" val="3494005412"/>
                    </a:ext>
                  </a:extLst>
                </a:gridCol>
              </a:tblGrid>
              <a:tr h="324080">
                <a:tc>
                  <a:txBody>
                    <a:bodyPr/>
                    <a:lstStyle/>
                    <a:p>
                      <a:endParaRPr lang="en-ZA" sz="1400" noProof="0"/>
                    </a:p>
                  </a:txBody>
                  <a:tcPr anchor="ctr"/>
                </a:tc>
                <a:tc>
                  <a:txBody>
                    <a:bodyPr/>
                    <a:lstStyle/>
                    <a:p>
                      <a:pPr algn="ctr"/>
                      <a:r>
                        <a:rPr lang="en-ZA" sz="1400" b="1" noProof="0">
                          <a:solidFill>
                            <a:schemeClr val="bg1"/>
                          </a:solidFill>
                        </a:rPr>
                        <a:t>FY 1 (R’000)</a:t>
                      </a:r>
                    </a:p>
                  </a:txBody>
                  <a:tcPr anchor="ctr">
                    <a:solidFill>
                      <a:srgbClr val="4A66AC"/>
                    </a:solidFill>
                  </a:tcPr>
                </a:tc>
                <a:tc>
                  <a:txBody>
                    <a:bodyPr/>
                    <a:lstStyle/>
                    <a:p>
                      <a:pPr algn="ctr"/>
                      <a:r>
                        <a:rPr lang="en-ZA" sz="1400" b="1" noProof="0">
                          <a:solidFill>
                            <a:schemeClr val="bg1"/>
                          </a:solidFill>
                        </a:rPr>
                        <a:t>FY 2 (R’000)</a:t>
                      </a:r>
                    </a:p>
                  </a:txBody>
                  <a:tcPr anchor="ctr">
                    <a:solidFill>
                      <a:srgbClr val="4A66A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400" b="1" noProof="0">
                          <a:solidFill>
                            <a:schemeClr val="bg1"/>
                          </a:solidFill>
                        </a:rPr>
                        <a:t>FY 3 (R’000)</a:t>
                      </a:r>
                    </a:p>
                  </a:txBody>
                  <a:tcPr anchor="ctr">
                    <a:solidFill>
                      <a:srgbClr val="4A66AC"/>
                    </a:solidFill>
                  </a:tcPr>
                </a:tc>
                <a:extLst>
                  <a:ext uri="{0D108BD9-81ED-4DB2-BD59-A6C34878D82A}">
                    <a16:rowId xmlns:a16="http://schemas.microsoft.com/office/drawing/2014/main" val="2553915663"/>
                  </a:ext>
                </a:extLst>
              </a:tr>
              <a:tr h="324080">
                <a:tc>
                  <a:txBody>
                    <a:bodyPr/>
                    <a:lstStyle/>
                    <a:p>
                      <a:r>
                        <a:rPr lang="en-ZA" sz="1400" noProof="0"/>
                        <a:t>Capital costs</a:t>
                      </a:r>
                    </a:p>
                  </a:txBody>
                  <a:tcPr anchor="ctr"/>
                </a:tc>
                <a:tc>
                  <a:txBody>
                    <a:bodyPr/>
                    <a:lstStyle/>
                    <a:p>
                      <a:pPr algn="r"/>
                      <a:r>
                        <a:rPr lang="en-ZA" sz="1400" noProof="0"/>
                        <a:t>8 791</a:t>
                      </a:r>
                    </a:p>
                  </a:txBody>
                  <a:tcPr anchor="ctr"/>
                </a:tc>
                <a:tc>
                  <a:txBody>
                    <a:bodyPr/>
                    <a:lstStyle/>
                    <a:p>
                      <a:pPr algn="r"/>
                      <a:r>
                        <a:rPr lang="en-ZA" sz="1400" noProof="0"/>
                        <a:t>612</a:t>
                      </a:r>
                    </a:p>
                  </a:txBody>
                  <a:tcPr anchor="ctr"/>
                </a:tc>
                <a:tc>
                  <a:txBody>
                    <a:bodyPr/>
                    <a:lstStyle/>
                    <a:p>
                      <a:pPr algn="r"/>
                      <a:r>
                        <a:rPr lang="en-ZA" sz="1400" noProof="0"/>
                        <a:t>27 382</a:t>
                      </a:r>
                    </a:p>
                  </a:txBody>
                  <a:tcPr anchor="ctr"/>
                </a:tc>
                <a:extLst>
                  <a:ext uri="{0D108BD9-81ED-4DB2-BD59-A6C34878D82A}">
                    <a16:rowId xmlns:a16="http://schemas.microsoft.com/office/drawing/2014/main" val="3717332136"/>
                  </a:ext>
                </a:extLst>
              </a:tr>
              <a:tr h="324080">
                <a:tc>
                  <a:txBody>
                    <a:bodyPr/>
                    <a:lstStyle/>
                    <a:p>
                      <a:r>
                        <a:rPr lang="en-ZA" sz="1400" noProof="0"/>
                        <a:t>Operational costs</a:t>
                      </a:r>
                    </a:p>
                  </a:txBody>
                  <a:tcPr anchor="ctr"/>
                </a:tc>
                <a:tc>
                  <a:txBody>
                    <a:bodyPr/>
                    <a:lstStyle/>
                    <a:p>
                      <a:pPr algn="r"/>
                      <a:r>
                        <a:rPr lang="en-ZA" sz="1400" noProof="0"/>
                        <a:t>1 978</a:t>
                      </a:r>
                    </a:p>
                  </a:txBody>
                  <a:tcPr anchor="ctr"/>
                </a:tc>
                <a:tc>
                  <a:txBody>
                    <a:bodyPr/>
                    <a:lstStyle/>
                    <a:p>
                      <a:pPr algn="r"/>
                      <a:r>
                        <a:rPr lang="en-ZA" sz="1400" noProof="0"/>
                        <a:t>578</a:t>
                      </a:r>
                    </a:p>
                  </a:txBody>
                  <a:tcPr anchor="ctr"/>
                </a:tc>
                <a:tc>
                  <a:txBody>
                    <a:bodyPr/>
                    <a:lstStyle/>
                    <a:p>
                      <a:pPr algn="r"/>
                      <a:r>
                        <a:rPr lang="en-ZA" sz="1400" noProof="0"/>
                        <a:t>9 136</a:t>
                      </a:r>
                    </a:p>
                  </a:txBody>
                  <a:tcPr anchor="ctr"/>
                </a:tc>
                <a:extLst>
                  <a:ext uri="{0D108BD9-81ED-4DB2-BD59-A6C34878D82A}">
                    <a16:rowId xmlns:a16="http://schemas.microsoft.com/office/drawing/2014/main" val="258426826"/>
                  </a:ext>
                </a:extLst>
              </a:tr>
              <a:tr h="324080">
                <a:tc>
                  <a:txBody>
                    <a:bodyPr/>
                    <a:lstStyle/>
                    <a:p>
                      <a:r>
                        <a:rPr lang="en-ZA" sz="1400" noProof="0"/>
                        <a:t>Total</a:t>
                      </a:r>
                    </a:p>
                  </a:txBody>
                  <a:tcPr anchor="ctr"/>
                </a:tc>
                <a:tc>
                  <a:txBody>
                    <a:bodyPr/>
                    <a:lstStyle/>
                    <a:p>
                      <a:pPr algn="r"/>
                      <a:r>
                        <a:rPr lang="en-ZA" sz="1400" noProof="0"/>
                        <a:t>10 769</a:t>
                      </a:r>
                    </a:p>
                  </a:txBody>
                  <a:tcPr anchor="ctr"/>
                </a:tc>
                <a:tc>
                  <a:txBody>
                    <a:bodyPr/>
                    <a:lstStyle/>
                    <a:p>
                      <a:pPr algn="r"/>
                      <a:r>
                        <a:rPr lang="en-ZA" sz="1400" noProof="0"/>
                        <a:t>1 190</a:t>
                      </a:r>
                    </a:p>
                  </a:txBody>
                  <a:tcPr anchor="ctr"/>
                </a:tc>
                <a:tc>
                  <a:txBody>
                    <a:bodyPr/>
                    <a:lstStyle/>
                    <a:p>
                      <a:pPr algn="r"/>
                      <a:r>
                        <a:rPr lang="en-ZA" sz="1400" noProof="0"/>
                        <a:t>36 518</a:t>
                      </a:r>
                    </a:p>
                  </a:txBody>
                  <a:tcPr anchor="ctr"/>
                </a:tc>
                <a:extLst>
                  <a:ext uri="{0D108BD9-81ED-4DB2-BD59-A6C34878D82A}">
                    <a16:rowId xmlns:a16="http://schemas.microsoft.com/office/drawing/2014/main" val="3579852338"/>
                  </a:ext>
                </a:extLst>
              </a:tr>
            </a:tbl>
          </a:graphicData>
        </a:graphic>
      </p:graphicFrame>
      <p:sp>
        <p:nvSpPr>
          <p:cNvPr id="22" name="Rectangle 21">
            <a:extLst>
              <a:ext uri="{FF2B5EF4-FFF2-40B4-BE49-F238E27FC236}">
                <a16:creationId xmlns:a16="http://schemas.microsoft.com/office/drawing/2014/main" id="{02DDBB67-E7C7-6A70-7F06-AD356882C825}"/>
              </a:ext>
            </a:extLst>
          </p:cNvPr>
          <p:cNvSpPr/>
          <p:nvPr/>
        </p:nvSpPr>
        <p:spPr>
          <a:xfrm>
            <a:off x="6650966" y="4182279"/>
            <a:ext cx="5318989" cy="35548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bg1"/>
                </a:solidFill>
              </a:rPr>
              <a:t>Infrastructure requirements &amp; costs</a:t>
            </a:r>
          </a:p>
        </p:txBody>
      </p:sp>
      <p:sp>
        <p:nvSpPr>
          <p:cNvPr id="23" name="Rectangle 22">
            <a:extLst>
              <a:ext uri="{FF2B5EF4-FFF2-40B4-BE49-F238E27FC236}">
                <a16:creationId xmlns:a16="http://schemas.microsoft.com/office/drawing/2014/main" id="{C176A596-9582-89EB-295C-9BF7436FE6A1}"/>
              </a:ext>
            </a:extLst>
          </p:cNvPr>
          <p:cNvSpPr/>
          <p:nvPr/>
        </p:nvSpPr>
        <p:spPr>
          <a:xfrm>
            <a:off x="6650966" y="4537765"/>
            <a:ext cx="5318989" cy="216121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marL="285750" lvl="1" indent="-285750">
              <a:buFont typeface="Arial" panose="020B0604020202020204" pitchFamily="34" charset="0"/>
              <a:buChar char="•"/>
            </a:pPr>
            <a:r>
              <a:rPr lang="en-ZA" sz="1400" noProof="0">
                <a:solidFill>
                  <a:schemeClr val="tx2"/>
                </a:solidFill>
              </a:rPr>
              <a:t>To implement the pilot, the following infrastructure elements are required:</a:t>
            </a:r>
          </a:p>
          <a:p>
            <a:pPr marL="627063" lvl="2" indent="-285750">
              <a:spcAft>
                <a:spcPts val="1200"/>
              </a:spcAft>
              <a:buFont typeface="Arial" panose="020B0604020202020204" pitchFamily="34" charset="0"/>
              <a:buChar char="•"/>
            </a:pPr>
            <a:r>
              <a:rPr lang="en-ZA" sz="1400" noProof="0">
                <a:solidFill>
                  <a:schemeClr val="tx2"/>
                </a:solidFill>
              </a:rPr>
              <a:t>Charging equipment and PTI upgrades (12 PTIs)</a:t>
            </a:r>
          </a:p>
          <a:p>
            <a:pPr marL="285750" indent="-285750">
              <a:buFont typeface="Arial" panose="020B0604020202020204" pitchFamily="34" charset="0"/>
              <a:buChar char="•"/>
            </a:pPr>
            <a:r>
              <a:rPr lang="en-ZA" sz="1400" b="1" noProof="0">
                <a:solidFill>
                  <a:schemeClr val="tx2"/>
                </a:solidFill>
              </a:rPr>
              <a:t>The total infrastructure cost for the pilot is</a:t>
            </a:r>
            <a:r>
              <a:rPr lang="en-ZA" sz="1400" noProof="0">
                <a:solidFill>
                  <a:schemeClr val="tx2"/>
                </a:solidFill>
              </a:rPr>
              <a:t> </a:t>
            </a:r>
            <a:r>
              <a:rPr lang="en-ZA" sz="1400" b="1" noProof="0">
                <a:solidFill>
                  <a:schemeClr val="tx2"/>
                </a:solidFill>
              </a:rPr>
              <a:t>~R8.5 million </a:t>
            </a:r>
            <a:r>
              <a:rPr lang="en-ZA" sz="1400" noProof="0">
                <a:solidFill>
                  <a:schemeClr val="tx2"/>
                </a:solidFill>
              </a:rPr>
              <a:t>over the first 3 financial years:</a:t>
            </a:r>
          </a:p>
          <a:p>
            <a:endParaRPr lang="en-ZA" sz="1400" noProof="0">
              <a:solidFill>
                <a:schemeClr val="tx2"/>
              </a:solidFill>
            </a:endParaRPr>
          </a:p>
          <a:p>
            <a:endParaRPr lang="en-ZA" sz="1400" noProof="0">
              <a:solidFill>
                <a:schemeClr val="tx2"/>
              </a:solidFill>
            </a:endParaRPr>
          </a:p>
        </p:txBody>
      </p:sp>
      <p:sp>
        <p:nvSpPr>
          <p:cNvPr id="25" name="TextBox 24">
            <a:extLst>
              <a:ext uri="{FF2B5EF4-FFF2-40B4-BE49-F238E27FC236}">
                <a16:creationId xmlns:a16="http://schemas.microsoft.com/office/drawing/2014/main" id="{4803E02E-0BE6-15DC-39F3-FD7C08860E00}"/>
              </a:ext>
            </a:extLst>
          </p:cNvPr>
          <p:cNvSpPr txBox="1"/>
          <p:nvPr/>
        </p:nvSpPr>
        <p:spPr>
          <a:xfrm>
            <a:off x="384176" y="6068624"/>
            <a:ext cx="5978788" cy="677108"/>
          </a:xfrm>
          <a:prstGeom prst="rect">
            <a:avLst/>
          </a:prstGeom>
          <a:solidFill>
            <a:schemeClr val="bg1"/>
          </a:solidFill>
        </p:spPr>
        <p:txBody>
          <a:bodyPr wrap="square">
            <a:spAutoFit/>
          </a:bodyPr>
          <a:lstStyle/>
          <a:p>
            <a:pPr marL="0" lvl="1">
              <a:spcBef>
                <a:spcPts val="300"/>
              </a:spcBef>
              <a:buClr>
                <a:srgbClr val="002060"/>
              </a:buClr>
            </a:pPr>
            <a:r>
              <a:rPr lang="en-ZA" sz="1050" u="sng" noProof="0"/>
              <a:t>Assumptions:</a:t>
            </a:r>
          </a:p>
          <a:p>
            <a:pPr marL="171450" lvl="1" indent="-171450">
              <a:spcBef>
                <a:spcPts val="300"/>
              </a:spcBef>
              <a:buClr>
                <a:srgbClr val="002060"/>
              </a:buClr>
              <a:buFont typeface="Arial" panose="020B0604020202020204" pitchFamily="34" charset="0"/>
              <a:buChar char="•"/>
            </a:pPr>
            <a:r>
              <a:rPr lang="en-ZA" sz="1050" noProof="0"/>
              <a:t>Costs estimated for 8 vehicles </a:t>
            </a:r>
          </a:p>
          <a:p>
            <a:pPr marL="171450" lvl="1" indent="-171450">
              <a:spcBef>
                <a:spcPts val="300"/>
              </a:spcBef>
              <a:buClr>
                <a:srgbClr val="002060"/>
              </a:buClr>
              <a:buFont typeface="Arial" panose="020B0604020202020204" pitchFamily="34" charset="0"/>
              <a:buChar char="•"/>
            </a:pPr>
            <a:r>
              <a:rPr lang="en-ZA" sz="1050" noProof="0">
                <a:latin typeface="Century Gothic" pitchFamily="34" charset="0"/>
              </a:rPr>
              <a:t>Operational costs include e</a:t>
            </a:r>
            <a:r>
              <a:rPr lang="en-ZA" sz="1000" noProof="0">
                <a:latin typeface="Century Gothic" pitchFamily="34" charset="0"/>
              </a:rPr>
              <a:t>nergy, insurance, vehicle maintenance, and security</a:t>
            </a:r>
          </a:p>
        </p:txBody>
      </p:sp>
      <p:graphicFrame>
        <p:nvGraphicFramePr>
          <p:cNvPr id="28" name="Table 27">
            <a:extLst>
              <a:ext uri="{FF2B5EF4-FFF2-40B4-BE49-F238E27FC236}">
                <a16:creationId xmlns:a16="http://schemas.microsoft.com/office/drawing/2014/main" id="{0B4D6D1A-9151-D36C-C6AD-754879631343}"/>
              </a:ext>
            </a:extLst>
          </p:cNvPr>
          <p:cNvGraphicFramePr>
            <a:graphicFrameLocks noGrp="1"/>
          </p:cNvGraphicFramePr>
          <p:nvPr>
            <p:extLst>
              <p:ext uri="{D42A27DB-BD31-4B8C-83A1-F6EECF244321}">
                <p14:modId xmlns:p14="http://schemas.microsoft.com/office/powerpoint/2010/main" val="1814424270"/>
              </p:ext>
            </p:extLst>
          </p:nvPr>
        </p:nvGraphicFramePr>
        <p:xfrm>
          <a:off x="6754126" y="5985607"/>
          <a:ext cx="5121564" cy="609600"/>
        </p:xfrm>
        <a:graphic>
          <a:graphicData uri="http://schemas.openxmlformats.org/drawingml/2006/table">
            <a:tbl>
              <a:tblPr firstRow="1" bandRow="1">
                <a:tableStyleId>{5C22544A-7EE6-4342-B048-85BDC9FD1C3A}</a:tableStyleId>
              </a:tblPr>
              <a:tblGrid>
                <a:gridCol w="1707188">
                  <a:extLst>
                    <a:ext uri="{9D8B030D-6E8A-4147-A177-3AD203B41FA5}">
                      <a16:colId xmlns:a16="http://schemas.microsoft.com/office/drawing/2014/main" val="4206095014"/>
                    </a:ext>
                  </a:extLst>
                </a:gridCol>
                <a:gridCol w="1707188">
                  <a:extLst>
                    <a:ext uri="{9D8B030D-6E8A-4147-A177-3AD203B41FA5}">
                      <a16:colId xmlns:a16="http://schemas.microsoft.com/office/drawing/2014/main" val="2574268725"/>
                    </a:ext>
                  </a:extLst>
                </a:gridCol>
                <a:gridCol w="1707188">
                  <a:extLst>
                    <a:ext uri="{9D8B030D-6E8A-4147-A177-3AD203B41FA5}">
                      <a16:colId xmlns:a16="http://schemas.microsoft.com/office/drawing/2014/main" val="4098360818"/>
                    </a:ext>
                  </a:extLst>
                </a:gridCol>
              </a:tblGrid>
              <a:tr h="278050">
                <a:tc>
                  <a:txBody>
                    <a:bodyPr/>
                    <a:lstStyle/>
                    <a:p>
                      <a:pPr algn="ctr"/>
                      <a:r>
                        <a:rPr lang="en-ZA" sz="1400" noProof="0"/>
                        <a:t>FY 1 (R’000)</a:t>
                      </a:r>
                    </a:p>
                  </a:txBody>
                  <a:tcPr/>
                </a:tc>
                <a:tc>
                  <a:txBody>
                    <a:bodyPr/>
                    <a:lstStyle/>
                    <a:p>
                      <a:pPr algn="ctr"/>
                      <a:r>
                        <a:rPr lang="en-ZA" sz="1400" noProof="0"/>
                        <a:t>FY 2 (R’000)</a:t>
                      </a:r>
                    </a:p>
                  </a:txBody>
                  <a:tcPr/>
                </a:tc>
                <a:tc>
                  <a:txBody>
                    <a:bodyPr/>
                    <a:lstStyle/>
                    <a:p>
                      <a:pPr algn="ctr"/>
                      <a:r>
                        <a:rPr lang="en-ZA" sz="1400" noProof="0"/>
                        <a:t>FY 3 (R’000)</a:t>
                      </a:r>
                    </a:p>
                  </a:txBody>
                  <a:tcPr/>
                </a:tc>
                <a:extLst>
                  <a:ext uri="{0D108BD9-81ED-4DB2-BD59-A6C34878D82A}">
                    <a16:rowId xmlns:a16="http://schemas.microsoft.com/office/drawing/2014/main" val="2177892049"/>
                  </a:ext>
                </a:extLst>
              </a:tr>
              <a:tr h="278050">
                <a:tc>
                  <a:txBody>
                    <a:bodyPr/>
                    <a:lstStyle/>
                    <a:p>
                      <a:pPr algn="r"/>
                      <a:r>
                        <a:rPr lang="en-ZA" sz="1400" noProof="0"/>
                        <a:t>600</a:t>
                      </a:r>
                    </a:p>
                  </a:txBody>
                  <a:tcPr/>
                </a:tc>
                <a:tc>
                  <a:txBody>
                    <a:bodyPr/>
                    <a:lstStyle/>
                    <a:p>
                      <a:pPr algn="r"/>
                      <a:r>
                        <a:rPr lang="en-ZA" sz="1400" noProof="0"/>
                        <a:t>300</a:t>
                      </a:r>
                    </a:p>
                  </a:txBody>
                  <a:tcPr/>
                </a:tc>
                <a:tc>
                  <a:txBody>
                    <a:bodyPr/>
                    <a:lstStyle/>
                    <a:p>
                      <a:pPr algn="r"/>
                      <a:r>
                        <a:rPr lang="en-ZA" sz="1400" noProof="0"/>
                        <a:t>7 600</a:t>
                      </a:r>
                    </a:p>
                  </a:txBody>
                  <a:tcPr/>
                </a:tc>
                <a:extLst>
                  <a:ext uri="{0D108BD9-81ED-4DB2-BD59-A6C34878D82A}">
                    <a16:rowId xmlns:a16="http://schemas.microsoft.com/office/drawing/2014/main" val="940420240"/>
                  </a:ext>
                </a:extLst>
              </a:tr>
            </a:tbl>
          </a:graphicData>
        </a:graphic>
      </p:graphicFrame>
      <p:sp>
        <p:nvSpPr>
          <p:cNvPr id="31" name="Rectangle: Rounded Corners 30">
            <a:extLst>
              <a:ext uri="{FF2B5EF4-FFF2-40B4-BE49-F238E27FC236}">
                <a16:creationId xmlns:a16="http://schemas.microsoft.com/office/drawing/2014/main" id="{94569066-101C-3AC0-68D7-118C08DEDB65}"/>
              </a:ext>
            </a:extLst>
          </p:cNvPr>
          <p:cNvSpPr/>
          <p:nvPr/>
        </p:nvSpPr>
        <p:spPr>
          <a:xfrm>
            <a:off x="834031" y="3096908"/>
            <a:ext cx="3080138" cy="745872"/>
          </a:xfrm>
          <a:prstGeom prst="roundRect">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marL="180000" lvl="2" algn="ctr">
              <a:lnSpc>
                <a:spcPct val="90000"/>
              </a:lnSpc>
              <a:spcBef>
                <a:spcPts val="300"/>
              </a:spcBef>
              <a:buClr>
                <a:schemeClr val="accent3"/>
              </a:buClr>
              <a:defRPr/>
            </a:pPr>
            <a:r>
              <a:rPr lang="en-ZA" sz="1200" b="1" noProof="0">
                <a:solidFill>
                  <a:schemeClr val="accent3"/>
                </a:solidFill>
              </a:rPr>
              <a:t>Phase 1 (months 1 to 18)</a:t>
            </a:r>
          </a:p>
          <a:p>
            <a:pPr marL="0" lvl="2" algn="ctr">
              <a:lnSpc>
                <a:spcPct val="90000"/>
              </a:lnSpc>
              <a:spcBef>
                <a:spcPts val="300"/>
              </a:spcBef>
              <a:spcAft>
                <a:spcPts val="600"/>
              </a:spcAft>
              <a:buClr>
                <a:schemeClr val="accent3"/>
              </a:buClr>
              <a:defRPr/>
            </a:pPr>
            <a:r>
              <a:rPr lang="en-ZA" sz="1200" noProof="0">
                <a:solidFill>
                  <a:schemeClr val="accent3">
                    <a:lumMod val="50000"/>
                  </a:schemeClr>
                </a:solidFill>
              </a:rPr>
              <a:t>2-vehicle pilot across Cape Metro</a:t>
            </a:r>
          </a:p>
        </p:txBody>
      </p:sp>
      <p:sp>
        <p:nvSpPr>
          <p:cNvPr id="32" name="Rectangle: Rounded Corners 31">
            <a:extLst>
              <a:ext uri="{FF2B5EF4-FFF2-40B4-BE49-F238E27FC236}">
                <a16:creationId xmlns:a16="http://schemas.microsoft.com/office/drawing/2014/main" id="{6EB4F39A-8AE5-2389-CBA7-523F67F24912}"/>
              </a:ext>
            </a:extLst>
          </p:cNvPr>
          <p:cNvSpPr/>
          <p:nvPr/>
        </p:nvSpPr>
        <p:spPr>
          <a:xfrm>
            <a:off x="4625372" y="3096908"/>
            <a:ext cx="3080138" cy="745872"/>
          </a:xfrm>
          <a:prstGeom prst="roundRect">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marL="180000" lvl="2" algn="ctr">
              <a:lnSpc>
                <a:spcPct val="90000"/>
              </a:lnSpc>
              <a:spcBef>
                <a:spcPts val="300"/>
              </a:spcBef>
              <a:buClr>
                <a:schemeClr val="accent3"/>
              </a:buClr>
              <a:defRPr/>
            </a:pPr>
            <a:r>
              <a:rPr lang="en-ZA" sz="1200" b="1" noProof="0">
                <a:solidFill>
                  <a:schemeClr val="accent3"/>
                </a:solidFill>
              </a:rPr>
              <a:t>Phase 2 (months 19 to 24)</a:t>
            </a:r>
          </a:p>
          <a:p>
            <a:pPr marL="180000" lvl="2" algn="ctr">
              <a:lnSpc>
                <a:spcPct val="90000"/>
              </a:lnSpc>
              <a:spcBef>
                <a:spcPts val="300"/>
              </a:spcBef>
              <a:spcAft>
                <a:spcPts val="600"/>
              </a:spcAft>
              <a:buClr>
                <a:schemeClr val="accent3"/>
              </a:buClr>
              <a:defRPr/>
            </a:pPr>
            <a:r>
              <a:rPr lang="en-ZA" sz="1200" noProof="0">
                <a:solidFill>
                  <a:schemeClr val="accent3">
                    <a:lumMod val="50000"/>
                  </a:schemeClr>
                </a:solidFill>
              </a:rPr>
              <a:t>2-vehicle pilot across Garden Route District Municipality</a:t>
            </a:r>
          </a:p>
        </p:txBody>
      </p:sp>
      <p:sp>
        <p:nvSpPr>
          <p:cNvPr id="33" name="Rectangle: Rounded Corners 32">
            <a:extLst>
              <a:ext uri="{FF2B5EF4-FFF2-40B4-BE49-F238E27FC236}">
                <a16:creationId xmlns:a16="http://schemas.microsoft.com/office/drawing/2014/main" id="{FB16F8E5-7A80-3081-A6F7-7A7A5DB315E4}"/>
              </a:ext>
            </a:extLst>
          </p:cNvPr>
          <p:cNvSpPr/>
          <p:nvPr/>
        </p:nvSpPr>
        <p:spPr>
          <a:xfrm>
            <a:off x="8416713" y="3096908"/>
            <a:ext cx="3080138" cy="745872"/>
          </a:xfrm>
          <a:prstGeom prst="roundRect">
            <a:avLst/>
          </a:prstGeom>
          <a:solidFill>
            <a:schemeClr val="bg1">
              <a:lumMod val="9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rtlCol="0" anchor="ctr"/>
          <a:lstStyle/>
          <a:p>
            <a:pPr marL="180000" lvl="2" algn="ctr">
              <a:lnSpc>
                <a:spcPct val="90000"/>
              </a:lnSpc>
              <a:spcBef>
                <a:spcPts val="300"/>
              </a:spcBef>
              <a:buClr>
                <a:schemeClr val="accent3"/>
              </a:buClr>
              <a:defRPr/>
            </a:pPr>
            <a:r>
              <a:rPr lang="en-ZA" sz="1200" b="1" noProof="0">
                <a:solidFill>
                  <a:schemeClr val="accent3"/>
                </a:solidFill>
              </a:rPr>
              <a:t>Phase 3 (month 25 to 36)</a:t>
            </a:r>
          </a:p>
          <a:p>
            <a:pPr marL="180000" lvl="2" algn="ctr">
              <a:lnSpc>
                <a:spcPct val="90000"/>
              </a:lnSpc>
              <a:spcBef>
                <a:spcPts val="300"/>
              </a:spcBef>
              <a:spcAft>
                <a:spcPts val="600"/>
              </a:spcAft>
              <a:buClr>
                <a:schemeClr val="accent3"/>
              </a:buClr>
              <a:defRPr/>
            </a:pPr>
            <a:r>
              <a:rPr lang="en-ZA" sz="1200" noProof="0">
                <a:solidFill>
                  <a:schemeClr val="accent3">
                    <a:lumMod val="50000"/>
                  </a:schemeClr>
                </a:solidFill>
              </a:rPr>
              <a:t>8-vehicle pilot across all 8 SANTACO WC regions</a:t>
            </a:r>
          </a:p>
        </p:txBody>
      </p:sp>
      <p:sp>
        <p:nvSpPr>
          <p:cNvPr id="6" name="Arrow: Right 5">
            <a:extLst>
              <a:ext uri="{FF2B5EF4-FFF2-40B4-BE49-F238E27FC236}">
                <a16:creationId xmlns:a16="http://schemas.microsoft.com/office/drawing/2014/main" id="{A180C201-CA33-998E-A9D3-C4F2F0AF15A6}"/>
              </a:ext>
            </a:extLst>
          </p:cNvPr>
          <p:cNvSpPr/>
          <p:nvPr/>
        </p:nvSpPr>
        <p:spPr>
          <a:xfrm>
            <a:off x="4188413" y="3285056"/>
            <a:ext cx="162715" cy="248622"/>
          </a:xfrm>
          <a:prstGeom prst="rightArrow">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8" name="Arrow: Right 7">
            <a:extLst>
              <a:ext uri="{FF2B5EF4-FFF2-40B4-BE49-F238E27FC236}">
                <a16:creationId xmlns:a16="http://schemas.microsoft.com/office/drawing/2014/main" id="{927EA4E0-A6DF-FF74-6CDE-97E5530C4E99}"/>
              </a:ext>
            </a:extLst>
          </p:cNvPr>
          <p:cNvSpPr/>
          <p:nvPr/>
        </p:nvSpPr>
        <p:spPr>
          <a:xfrm>
            <a:off x="7979754" y="3285056"/>
            <a:ext cx="162715" cy="248622"/>
          </a:xfrm>
          <a:prstGeom prst="rightArrow">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5" name="Rectangle 4">
            <a:extLst>
              <a:ext uri="{FF2B5EF4-FFF2-40B4-BE49-F238E27FC236}">
                <a16:creationId xmlns:a16="http://schemas.microsoft.com/office/drawing/2014/main" id="{807AC4E9-8672-8887-A24C-8650D3AF8C84}"/>
              </a:ext>
            </a:extLst>
          </p:cNvPr>
          <p:cNvSpPr/>
          <p:nvPr/>
        </p:nvSpPr>
        <p:spPr>
          <a:xfrm>
            <a:off x="384176" y="4759870"/>
            <a:ext cx="5958898" cy="324000"/>
          </a:xfrm>
          <a:prstGeom prst="rect">
            <a:avLst/>
          </a:prstGeom>
          <a:noFill/>
          <a:ln>
            <a:solidFill>
              <a:srgbClr val="297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cxnSp>
        <p:nvCxnSpPr>
          <p:cNvPr id="30" name="Connector: Elbow 29">
            <a:extLst>
              <a:ext uri="{FF2B5EF4-FFF2-40B4-BE49-F238E27FC236}">
                <a16:creationId xmlns:a16="http://schemas.microsoft.com/office/drawing/2014/main" id="{EC6E65B1-FC40-8BC2-1A38-92B627CF0EE4}"/>
              </a:ext>
            </a:extLst>
          </p:cNvPr>
          <p:cNvCxnSpPr>
            <a:cxnSpLocks/>
            <a:stCxn id="5" idx="3"/>
            <a:endCxn id="22" idx="1"/>
          </p:cNvCxnSpPr>
          <p:nvPr/>
        </p:nvCxnSpPr>
        <p:spPr>
          <a:xfrm flipV="1">
            <a:off x="6343074" y="4360022"/>
            <a:ext cx="307892" cy="561848"/>
          </a:xfrm>
          <a:prstGeom prst="bentConnector3">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6C83329A-F28A-B48E-C81A-F86CDFE8A292}"/>
              </a:ext>
            </a:extLst>
          </p:cNvPr>
          <p:cNvSpPr/>
          <p:nvPr/>
        </p:nvSpPr>
        <p:spPr>
          <a:xfrm>
            <a:off x="367436" y="5856166"/>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5" name="Rectangle 34">
            <a:extLst>
              <a:ext uri="{FF2B5EF4-FFF2-40B4-BE49-F238E27FC236}">
                <a16:creationId xmlns:a16="http://schemas.microsoft.com/office/drawing/2014/main" id="{AC76B651-D713-A5A5-E812-44BF4D155C9D}"/>
              </a:ext>
            </a:extLst>
          </p:cNvPr>
          <p:cNvSpPr/>
          <p:nvPr/>
        </p:nvSpPr>
        <p:spPr>
          <a:xfrm>
            <a:off x="653639" y="5759549"/>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sp>
        <p:nvSpPr>
          <p:cNvPr id="39" name="TextBox 38">
            <a:extLst>
              <a:ext uri="{FF2B5EF4-FFF2-40B4-BE49-F238E27FC236}">
                <a16:creationId xmlns:a16="http://schemas.microsoft.com/office/drawing/2014/main" id="{1813D69F-9C90-6162-8480-1B89C772625E}"/>
              </a:ext>
            </a:extLst>
          </p:cNvPr>
          <p:cNvSpPr txBox="1"/>
          <p:nvPr/>
        </p:nvSpPr>
        <p:spPr>
          <a:xfrm>
            <a:off x="342280" y="4036960"/>
            <a:ext cx="5978787" cy="420625"/>
          </a:xfrm>
          <a:prstGeom prst="rect">
            <a:avLst/>
          </a:prstGeom>
          <a:noFill/>
        </p:spPr>
        <p:txBody>
          <a:bodyPr wrap="square" lIns="108000" tIns="108000" rIns="108000" bIns="108000" anchor="ctr" anchorCtr="0">
            <a:noAutofit/>
          </a:bodyPr>
          <a:lstStyle/>
          <a:p>
            <a:pPr marL="0" lvl="1">
              <a:spcBef>
                <a:spcPts val="300"/>
              </a:spcBef>
              <a:buClr>
                <a:srgbClr val="002060"/>
              </a:buClr>
              <a:defRPr/>
            </a:pPr>
            <a:r>
              <a:rPr kumimoji="0" lang="en-ZA" sz="1400" b="1" i="0" u="none" strike="noStrike" kern="1200" cap="none" spc="0" normalizeH="0" baseline="0" noProof="0">
                <a:ln>
                  <a:noFill/>
                </a:ln>
                <a:solidFill>
                  <a:schemeClr val="tx2"/>
                </a:solidFill>
                <a:effectLst/>
                <a:uLnTx/>
                <a:uFillTx/>
                <a:latin typeface="Century Gothic"/>
                <a:ea typeface="+mn-ea"/>
                <a:cs typeface="+mn-cs"/>
              </a:rPr>
              <a:t>The </a:t>
            </a:r>
            <a:r>
              <a:rPr lang="en-ZA" sz="1400" b="1" noProof="0">
                <a:solidFill>
                  <a:schemeClr val="tx2"/>
                </a:solidFill>
              </a:rPr>
              <a:t>total programme costs are as follows:</a:t>
            </a:r>
          </a:p>
        </p:txBody>
      </p:sp>
    </p:spTree>
    <p:extLst>
      <p:ext uri="{BB962C8B-B14F-4D97-AF65-F5344CB8AC3E}">
        <p14:creationId xmlns:p14="http://schemas.microsoft.com/office/powerpoint/2010/main" val="2077319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693A3-5903-1996-05D4-CE323BF09C7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98A5EE-757A-A13D-24F1-75C5B1A8F837}"/>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EC6A9270-1C58-EE3B-5FCE-984E7A4BB137}"/>
              </a:ext>
            </a:extLst>
          </p:cNvPr>
          <p:cNvGraphicFramePr>
            <a:graphicFrameLocks noGrp="1"/>
          </p:cNvGraphicFramePr>
          <p:nvPr>
            <p:extLst>
              <p:ext uri="{D42A27DB-BD31-4B8C-83A1-F6EECF244321}">
                <p14:modId xmlns:p14="http://schemas.microsoft.com/office/powerpoint/2010/main" val="299905303"/>
              </p:ext>
            </p:extLst>
          </p:nvPr>
        </p:nvGraphicFramePr>
        <p:xfrm>
          <a:off x="216408" y="1196753"/>
          <a:ext cx="11759184" cy="2994068"/>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Charging stations: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Introducing new electric vehicle charging infrastructure to key public transport interchanges for the Minibus Taxi industry, which will support the piloting of BEVs (battery electric vehicles) for MBT sector.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First real-world commercial service eMBT pilot</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 South Africa.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endParaRP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Vehicle tracking and monitoring equipment</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will be installed in the eMBTs, along with the setting up of monitoring systems, to measure performance metrics.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250806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00FEB8F-608D-D3E7-813F-76793C8369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55552-DCBC-18C6-B705-64B0BCB2C3FD}"/>
              </a:ext>
            </a:extLst>
          </p:cNvPr>
          <p:cNvSpPr>
            <a:spLocks noGrp="1"/>
          </p:cNvSpPr>
          <p:nvPr>
            <p:ph type="title"/>
          </p:nvPr>
        </p:nvSpPr>
        <p:spPr/>
        <p:txBody>
          <a:bodyPr/>
          <a:lstStyle/>
          <a:p>
            <a:r>
              <a:rPr lang="en-ZA" noProof="0">
                <a:solidFill>
                  <a:srgbClr val="001489"/>
                </a:solidFill>
              </a:rPr>
              <a:t>WCIIP 2050 | Project Pipeline Evaluation</a:t>
            </a:r>
          </a:p>
        </p:txBody>
      </p:sp>
      <p:sp>
        <p:nvSpPr>
          <p:cNvPr id="3" name="Text Placeholder 2">
            <a:extLst>
              <a:ext uri="{FF2B5EF4-FFF2-40B4-BE49-F238E27FC236}">
                <a16:creationId xmlns:a16="http://schemas.microsoft.com/office/drawing/2014/main" id="{AB31D4C1-F543-B92E-19A8-9B0543C38759}"/>
              </a:ext>
            </a:extLst>
          </p:cNvPr>
          <p:cNvSpPr>
            <a:spLocks noGrp="1"/>
          </p:cNvSpPr>
          <p:nvPr>
            <p:ph type="body" sz="quarter" idx="13"/>
          </p:nvPr>
        </p:nvSpPr>
        <p:spPr/>
        <p:txBody>
          <a:bodyPr/>
          <a:lstStyle/>
          <a:p>
            <a:r>
              <a:rPr lang="en-ZA" noProof="0"/>
              <a:t>Panoptic Scoring Model</a:t>
            </a:r>
          </a:p>
        </p:txBody>
      </p:sp>
      <p:pic>
        <p:nvPicPr>
          <p:cNvPr id="4" name="Picture 3">
            <a:extLst>
              <a:ext uri="{FF2B5EF4-FFF2-40B4-BE49-F238E27FC236}">
                <a16:creationId xmlns:a16="http://schemas.microsoft.com/office/drawing/2014/main" id="{9910AA23-E654-F2EB-7E64-122D0BDFEE1F}"/>
              </a:ext>
            </a:extLst>
          </p:cNvPr>
          <p:cNvPicPr>
            <a:picLocks noChangeAspect="1"/>
          </p:cNvPicPr>
          <p:nvPr/>
        </p:nvPicPr>
        <p:blipFill>
          <a:blip r:embed="rId3"/>
          <a:stretch>
            <a:fillRect/>
          </a:stretch>
        </p:blipFill>
        <p:spPr>
          <a:xfrm>
            <a:off x="393701" y="1398525"/>
            <a:ext cx="11168379" cy="4060949"/>
          </a:xfrm>
          <a:prstGeom prst="rect">
            <a:avLst/>
          </a:prstGeom>
        </p:spPr>
      </p:pic>
    </p:spTree>
    <p:extLst>
      <p:ext uri="{BB962C8B-B14F-4D97-AF65-F5344CB8AC3E}">
        <p14:creationId xmlns:p14="http://schemas.microsoft.com/office/powerpoint/2010/main" val="433025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C3CE-7A14-C837-09A4-1765B46B63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47A028-E104-6FAB-2512-FF16EC896543}"/>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2FFB5F55-2227-3F6F-8D6C-40AA3B58181D}"/>
              </a:ext>
            </a:extLst>
          </p:cNvPr>
          <p:cNvGraphicFramePr>
            <a:graphicFrameLocks noGrp="1"/>
          </p:cNvGraphicFramePr>
          <p:nvPr>
            <p:extLst>
              <p:ext uri="{D42A27DB-BD31-4B8C-83A1-F6EECF244321}">
                <p14:modId xmlns:p14="http://schemas.microsoft.com/office/powerpoint/2010/main" val="1375791090"/>
              </p:ext>
            </p:extLst>
          </p:nvPr>
        </p:nvGraphicFramePr>
        <p:xfrm>
          <a:off x="216408" y="1196753"/>
          <a:ext cx="11759184" cy="45638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Replacing ICE vehicles with zero emissions (tailpipe) vehicles will </a:t>
                      </a:r>
                      <a:r>
                        <a:rPr lang="en-ZA" sz="1000" b="1" noProof="0">
                          <a:solidFill>
                            <a:schemeClr val="tx1"/>
                          </a:solidFill>
                          <a:latin typeface="+mn-lt"/>
                          <a:cs typeface="Arial" panose="020B0604020202020204" pitchFamily="34" charset="0"/>
                        </a:rPr>
                        <a:t>lower carbon emissions</a:t>
                      </a:r>
                      <a:r>
                        <a:rPr lang="en-ZA" sz="1000" b="0" noProof="0">
                          <a:solidFill>
                            <a:schemeClr val="tx1"/>
                          </a:solidFill>
                          <a:latin typeface="+mn-lt"/>
                          <a:cs typeface="Arial" panose="020B0604020202020204" pitchFamily="34" charset="0"/>
                        </a:rPr>
                        <a:t>, thereby reducing the impact of the MBT industry on climate change</a:t>
                      </a:r>
                      <a:r>
                        <a:rPr lang="en-ZA" sz="1000" b="1"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p>
                      <a:r>
                        <a:rPr lang="en-ZA" sz="1000" noProof="0">
                          <a:solidFill>
                            <a:schemeClr val="tx1"/>
                          </a:solidFill>
                          <a:latin typeface="+mn-lt"/>
                          <a:cs typeface="Arial" panose="020B0604020202020204" pitchFamily="34" charset="0"/>
                        </a:rPr>
                        <a:t>Supporting transition to</a:t>
                      </a:r>
                      <a:r>
                        <a:rPr lang="en-ZA" sz="1000" b="1" noProof="0">
                          <a:solidFill>
                            <a:schemeClr val="tx1"/>
                          </a:solidFill>
                          <a:latin typeface="+mn-lt"/>
                          <a:cs typeface="Arial" panose="020B0604020202020204" pitchFamily="34" charset="0"/>
                        </a:rPr>
                        <a:t> clean energy sources.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Integrated planning with stakeholders (Eskom, </a:t>
                      </a:r>
                      <a:r>
                        <a:rPr lang="en-ZA" sz="1000" b="1" noProof="0" err="1">
                          <a:solidFill>
                            <a:schemeClr val="tx1"/>
                          </a:solidFill>
                          <a:latin typeface="+mn-lt"/>
                          <a:cs typeface="Arial" panose="020B0604020202020204" pitchFamily="34" charset="0"/>
                        </a:rPr>
                        <a:t>CoCT</a:t>
                      </a:r>
                      <a:r>
                        <a:rPr lang="en-ZA" sz="1000" b="1" noProof="0">
                          <a:solidFill>
                            <a:schemeClr val="tx1"/>
                          </a:solidFill>
                          <a:latin typeface="+mn-lt"/>
                          <a:cs typeface="Arial" panose="020B0604020202020204" pitchFamily="34" charset="0"/>
                        </a:rPr>
                        <a:t>, private sector and others) </a:t>
                      </a:r>
                      <a:r>
                        <a:rPr lang="en-ZA" sz="1000" noProof="0">
                          <a:solidFill>
                            <a:schemeClr val="tx1"/>
                          </a:solidFill>
                          <a:latin typeface="+mn-lt"/>
                          <a:cs typeface="Arial" panose="020B0604020202020204" pitchFamily="34" charset="0"/>
                        </a:rPr>
                        <a:t>to roll out charging network.</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1" noProof="0">
                          <a:solidFill>
                            <a:schemeClr val="tx1"/>
                          </a:solidFill>
                          <a:latin typeface="+mn-lt"/>
                          <a:cs typeface="Arial" panose="020B0604020202020204" pitchFamily="34" charset="0"/>
                        </a:rPr>
                        <a:t>Vehicle charging equipment, solar panels, and battery storage</a:t>
                      </a:r>
                      <a:r>
                        <a:rPr lang="en-ZA" sz="1000" b="0" noProof="0">
                          <a:solidFill>
                            <a:schemeClr val="tx1"/>
                          </a:solidFill>
                          <a:latin typeface="+mn-lt"/>
                          <a:cs typeface="Arial" panose="020B0604020202020204" pitchFamily="34" charset="0"/>
                        </a:rPr>
                        <a:t> are all assembled in South Africa, and </a:t>
                      </a:r>
                      <a:r>
                        <a:rPr lang="en-ZA" sz="1000" b="1" noProof="0">
                          <a:solidFill>
                            <a:schemeClr val="tx1"/>
                          </a:solidFill>
                          <a:latin typeface="+mn-lt"/>
                          <a:cs typeface="Arial" panose="020B0604020202020204" pitchFamily="34" charset="0"/>
                        </a:rPr>
                        <a:t>will be sourced locally</a:t>
                      </a:r>
                      <a:r>
                        <a:rPr lang="en-ZA" sz="1000" b="0" noProof="0">
                          <a:solidFill>
                            <a:schemeClr val="tx1"/>
                          </a:solidFill>
                          <a:latin typeface="+mn-lt"/>
                          <a:cs typeface="Arial" panose="020B0604020202020204" pitchFamily="34" charset="0"/>
                        </a:rPr>
                        <a:t>.</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987098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5B82E-718A-29EF-EDA9-E92BFB3BB5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B8B76B-8B4A-19FC-5177-624939EC9C68}"/>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14188CF0-FF23-0BE5-8D57-A42909CFD4CE}"/>
              </a:ext>
            </a:extLst>
          </p:cNvPr>
          <p:cNvGraphicFramePr>
            <a:graphicFrameLocks noGrp="1"/>
          </p:cNvGraphicFramePr>
          <p:nvPr>
            <p:extLst>
              <p:ext uri="{D42A27DB-BD31-4B8C-83A1-F6EECF244321}">
                <p14:modId xmlns:p14="http://schemas.microsoft.com/office/powerpoint/2010/main" val="23869412"/>
              </p:ext>
            </p:extLst>
          </p:nvPr>
        </p:nvGraphicFramePr>
        <p:xfrm>
          <a:off x="216408" y="1196753"/>
          <a:ext cx="11759184" cy="52005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Supports the transition of the MBT industry towards BEV technology.</a:t>
                      </a:r>
                      <a:r>
                        <a:rPr lang="en-ZA" sz="1000" b="0" noProof="0">
                          <a:solidFill>
                            <a:schemeClr val="tx1"/>
                          </a:solidFill>
                          <a:latin typeface="+mn-lt"/>
                          <a:cs typeface="Arial" panose="020B0604020202020204" pitchFamily="34" charset="0"/>
                        </a:rPr>
                        <a:t> The MBT industry supports 75% of public transport trips across the Western Cape, and as such, serves a critical role in supporting more equitable access to opportunities, especially among captive public transport users who are unable to afford alternative modes.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The MBT industry performs a </a:t>
                      </a:r>
                      <a:r>
                        <a:rPr lang="en-ZA" sz="1000" b="1" noProof="0">
                          <a:solidFill>
                            <a:schemeClr val="tx1"/>
                          </a:solidFill>
                          <a:latin typeface="+mn-lt"/>
                          <a:cs typeface="Arial" panose="020B0604020202020204" pitchFamily="34" charset="0"/>
                        </a:rPr>
                        <a:t>critical role in supporting access to opportunities, especially among poorer communities </a:t>
                      </a:r>
                      <a:r>
                        <a:rPr lang="en-ZA" sz="1000" b="0" noProof="0">
                          <a:solidFill>
                            <a:schemeClr val="tx1"/>
                          </a:solidFill>
                          <a:latin typeface="+mn-lt"/>
                          <a:cs typeface="Arial" panose="020B0604020202020204" pitchFamily="34" charset="0"/>
                        </a:rPr>
                        <a:t>who have limited or no alternative transport modes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000" b="0" noProof="0">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A </a:t>
                      </a:r>
                      <a:r>
                        <a:rPr lang="en-ZA" sz="1000" b="1" noProof="0">
                          <a:solidFill>
                            <a:schemeClr val="tx1"/>
                          </a:solidFill>
                          <a:latin typeface="+mn-lt"/>
                          <a:cs typeface="Arial" panose="020B0604020202020204" pitchFamily="34" charset="0"/>
                        </a:rPr>
                        <a:t>large-scale MBT transition to BEV technology will support job creation and stimulate the local economy</a:t>
                      </a:r>
                      <a:r>
                        <a:rPr lang="en-ZA" sz="1000" b="0" noProof="0">
                          <a:solidFill>
                            <a:schemeClr val="tx1"/>
                          </a:solidFill>
                          <a:latin typeface="+mn-lt"/>
                          <a:cs typeface="Arial" panose="020B0604020202020204" pitchFamily="34" charset="0"/>
                        </a:rPr>
                        <a:t>, combatting unemployment, poverty and inequality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000" b="0" noProof="0">
                        <a:solidFill>
                          <a:schemeClr val="tx1"/>
                        </a:solidFill>
                        <a:latin typeface="+mn-lt"/>
                        <a:cs typeface="Arial" panose="020B0604020202020204" pitchFamily="34" charset="0"/>
                      </a:endParaRP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WCMD will </a:t>
                      </a:r>
                      <a:r>
                        <a:rPr lang="en-ZA" sz="1000" b="1" noProof="0">
                          <a:solidFill>
                            <a:schemeClr val="tx1"/>
                          </a:solidFill>
                          <a:latin typeface="+mn-lt"/>
                          <a:cs typeface="Arial" panose="020B0604020202020204" pitchFamily="34" charset="0"/>
                        </a:rPr>
                        <a:t>partner</a:t>
                      </a:r>
                      <a:r>
                        <a:rPr lang="en-ZA" sz="1000" b="0" noProof="0">
                          <a:solidFill>
                            <a:schemeClr val="tx1"/>
                          </a:solidFill>
                          <a:latin typeface="+mn-lt"/>
                          <a:cs typeface="Arial" panose="020B0604020202020204" pitchFamily="34" charset="0"/>
                        </a:rPr>
                        <a:t> with the MBT industry to test the eMBT.</a:t>
                      </a:r>
                    </a:p>
                    <a:p>
                      <a:endParaRPr lang="en-ZA" sz="1000" noProof="0">
                        <a:solidFill>
                          <a:schemeClr val="tx1"/>
                        </a:solidFill>
                        <a:latin typeface="+mn-lt"/>
                        <a:cs typeface="Arial" panose="020B0604020202020204" pitchFamily="34" charset="0"/>
                      </a:endParaRPr>
                    </a:p>
                    <a:p>
                      <a:r>
                        <a:rPr lang="en-ZA" sz="1000" noProof="0">
                          <a:solidFill>
                            <a:schemeClr val="tx1"/>
                          </a:solidFill>
                          <a:latin typeface="+mn-lt"/>
                          <a:cs typeface="Arial" panose="020B0604020202020204" pitchFamily="34" charset="0"/>
                        </a:rPr>
                        <a:t>Supports the transition of MBT fleets to BEVs, which will help stimulate the demand necessary to </a:t>
                      </a:r>
                      <a:r>
                        <a:rPr lang="en-ZA" sz="1000" b="1" noProof="0">
                          <a:solidFill>
                            <a:schemeClr val="tx1"/>
                          </a:solidFill>
                          <a:latin typeface="+mn-lt"/>
                          <a:cs typeface="Arial" panose="020B0604020202020204" pitchFamily="34" charset="0"/>
                        </a:rPr>
                        <a:t>support local vehicle manufacturers </a:t>
                      </a:r>
                      <a:r>
                        <a:rPr lang="en-ZA" sz="1000" noProof="0">
                          <a:solidFill>
                            <a:schemeClr val="tx1"/>
                          </a:solidFill>
                          <a:latin typeface="+mn-lt"/>
                          <a:cs typeface="Arial" panose="020B0604020202020204" pitchFamily="34" charset="0"/>
                        </a:rPr>
                        <a:t>to transition from ICE minibuses to electric minibuses.</a:t>
                      </a:r>
                    </a:p>
                    <a:p>
                      <a:endParaRPr lang="en-ZA" sz="1000" b="1" noProof="0">
                        <a:solidFill>
                          <a:schemeClr val="tx1"/>
                        </a:solidFill>
                        <a:latin typeface="+mn-lt"/>
                        <a:cs typeface="Arial" panose="020B0604020202020204" pitchFamily="34" charset="0"/>
                      </a:endParaRPr>
                    </a:p>
                    <a:p>
                      <a:r>
                        <a:rPr lang="en-ZA" sz="1000" b="1" noProof="0">
                          <a:solidFill>
                            <a:schemeClr val="tx1"/>
                          </a:solidFill>
                          <a:latin typeface="+mn-lt"/>
                          <a:cs typeface="Arial" panose="020B0604020202020204" pitchFamily="34" charset="0"/>
                        </a:rPr>
                        <a:t>Locally developed and manufactured vehicle charging equipment </a:t>
                      </a:r>
                      <a:r>
                        <a:rPr lang="en-ZA" sz="1000" noProof="0">
                          <a:solidFill>
                            <a:schemeClr val="tx1"/>
                          </a:solidFill>
                          <a:latin typeface="+mn-lt"/>
                          <a:cs typeface="Arial" panose="020B0604020202020204" pitchFamily="34" charset="0"/>
                        </a:rPr>
                        <a:t>will be used, as well as </a:t>
                      </a:r>
                      <a:r>
                        <a:rPr lang="en-ZA" sz="1000" b="1" noProof="0">
                          <a:solidFill>
                            <a:schemeClr val="tx1"/>
                          </a:solidFill>
                          <a:latin typeface="+mn-lt"/>
                          <a:cs typeface="Arial" panose="020B0604020202020204" pitchFamily="34" charset="0"/>
                        </a:rPr>
                        <a:t>locally produced solar panels </a:t>
                      </a:r>
                      <a:r>
                        <a:rPr lang="en-ZA" sz="1000" b="0" noProof="0">
                          <a:solidFill>
                            <a:schemeClr val="tx1"/>
                          </a:solidFill>
                          <a:latin typeface="+mn-lt"/>
                          <a:cs typeface="Arial" panose="020B0604020202020204" pitchFamily="34" charset="0"/>
                        </a:rPr>
                        <a:t>(</a:t>
                      </a:r>
                      <a:r>
                        <a:rPr lang="en-ZA" sz="1000" noProof="0">
                          <a:solidFill>
                            <a:schemeClr val="tx1"/>
                          </a:solidFill>
                          <a:latin typeface="+mn-lt"/>
                          <a:cs typeface="Arial" panose="020B0604020202020204" pitchFamily="34" charset="0"/>
                        </a:rPr>
                        <a:t>to supplement energy demands).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1052436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EEB3D-FC7D-B1A7-B95A-86D1274FA6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3C86E9E-4F7E-8CC0-C518-0A6BB7B9C5F5}"/>
              </a:ext>
            </a:extLst>
          </p:cNvPr>
          <p:cNvSpPr>
            <a:spLocks noGrp="1"/>
          </p:cNvSpPr>
          <p:nvPr>
            <p:ph type="title"/>
          </p:nvPr>
        </p:nvSpPr>
        <p:spPr/>
        <p:txBody>
          <a:bodyPr/>
          <a:lstStyle/>
          <a:p>
            <a:r>
              <a:rPr lang="en-ZA" noProof="0"/>
              <a:t>eMBT pilot</a:t>
            </a:r>
            <a:r>
              <a:rPr lang="en-ZA" b="0" noProof="0"/>
              <a:t>| Energy infrastructure</a:t>
            </a:r>
            <a:endParaRPr lang="en-ZA" b="0" i="1" noProof="0"/>
          </a:p>
        </p:txBody>
      </p:sp>
      <p:graphicFrame>
        <p:nvGraphicFramePr>
          <p:cNvPr id="6" name="Table 5">
            <a:extLst>
              <a:ext uri="{FF2B5EF4-FFF2-40B4-BE49-F238E27FC236}">
                <a16:creationId xmlns:a16="http://schemas.microsoft.com/office/drawing/2014/main" id="{3BC47331-CF29-DBFD-1282-EF769188DFB8}"/>
              </a:ext>
            </a:extLst>
          </p:cNvPr>
          <p:cNvGraphicFramePr>
            <a:graphicFrameLocks noGrp="1"/>
          </p:cNvGraphicFramePr>
          <p:nvPr>
            <p:extLst>
              <p:ext uri="{D42A27DB-BD31-4B8C-83A1-F6EECF244321}">
                <p14:modId xmlns:p14="http://schemas.microsoft.com/office/powerpoint/2010/main" val="865499930"/>
              </p:ext>
            </p:extLst>
          </p:nvPr>
        </p:nvGraphicFramePr>
        <p:xfrm>
          <a:off x="216408" y="1196753"/>
          <a:ext cx="11759184" cy="30566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p>
                      <a:r>
                        <a:rPr lang="en-ZA" sz="1000" noProof="0">
                          <a:solidFill>
                            <a:schemeClr val="tx1"/>
                          </a:solidFill>
                          <a:latin typeface="+mn-lt"/>
                          <a:cs typeface="Arial" panose="020B0604020202020204" pitchFamily="34" charset="0"/>
                        </a:rPr>
                        <a:t>This project has been designed to be fully compliant with relevant legislation, including the PFMA. For implementation and operation, requirements of the PFMA have been incorporated into the project design including financial, institutional and legal arrangements underpinning the projects.</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Supports reduced carbon emissions and reduced operating costs, which enables a </a:t>
                      </a:r>
                      <a:r>
                        <a:rPr kumimoji="0" lang="en-ZA" sz="1000" b="1" i="0" u="none" strike="noStrike" kern="1200" cap="none" spc="0" normalizeH="0" baseline="0" noProof="0">
                          <a:ln>
                            <a:noFill/>
                          </a:ln>
                          <a:solidFill>
                            <a:prstClr val="black"/>
                          </a:solidFill>
                          <a:effectLst/>
                          <a:uLnTx/>
                          <a:uFillTx/>
                          <a:latin typeface="+mn-lt"/>
                          <a:ea typeface="+mn-ea"/>
                          <a:cs typeface="Arial" panose="020B0604020202020204" pitchFamily="34" charset="0"/>
                        </a:rPr>
                        <a:t>more liveable environment </a:t>
                      </a: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and in the longer term, </a:t>
                      </a:r>
                      <a:r>
                        <a:rPr kumimoji="0" lang="en-ZA" sz="1000" b="1" i="0" u="none" strike="noStrike" kern="1200" cap="none" spc="0" normalizeH="0" baseline="0" noProof="0">
                          <a:ln>
                            <a:noFill/>
                          </a:ln>
                          <a:solidFill>
                            <a:prstClr val="black"/>
                          </a:solidFill>
                          <a:effectLst/>
                          <a:uLnTx/>
                          <a:uFillTx/>
                          <a:latin typeface="+mn-lt"/>
                          <a:ea typeface="+mn-ea"/>
                          <a:cs typeface="Arial" panose="020B0604020202020204" pitchFamily="34" charset="0"/>
                        </a:rPr>
                        <a:t>more affordable transport due to reduced capital and operating costs.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484925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7E53638-7942-1027-9A85-4BCBAFD055AF}"/>
              </a:ext>
            </a:extLst>
          </p:cNvPr>
          <p:cNvSpPr>
            <a:spLocks noGrp="1"/>
          </p:cNvSpPr>
          <p:nvPr>
            <p:ph type="body" sz="quarter" idx="12"/>
          </p:nvPr>
        </p:nvSpPr>
        <p:spPr/>
        <p:txBody>
          <a:bodyPr/>
          <a:lstStyle/>
          <a:p>
            <a:r>
              <a:rPr lang="en-ZA" noProof="0"/>
              <a:t>Freight Rail Revitalisation Framework</a:t>
            </a:r>
          </a:p>
        </p:txBody>
      </p:sp>
    </p:spTree>
    <p:extLst>
      <p:ext uri="{BB962C8B-B14F-4D97-AF65-F5344CB8AC3E}">
        <p14:creationId xmlns:p14="http://schemas.microsoft.com/office/powerpoint/2010/main" val="29038140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351DE9-C483-9435-B327-CC9FC4402F14}"/>
              </a:ext>
            </a:extLst>
          </p:cNvPr>
          <p:cNvSpPr>
            <a:spLocks noGrp="1"/>
          </p:cNvSpPr>
          <p:nvPr>
            <p:ph type="title"/>
          </p:nvPr>
        </p:nvSpPr>
        <p:spPr/>
        <p:txBody>
          <a:bodyPr/>
          <a:lstStyle/>
          <a:p>
            <a:r>
              <a:rPr lang="en-ZA" noProof="0"/>
              <a:t> </a:t>
            </a:r>
          </a:p>
        </p:txBody>
      </p:sp>
      <p:pic>
        <p:nvPicPr>
          <p:cNvPr id="7" name="Picture 6">
            <a:extLst>
              <a:ext uri="{FF2B5EF4-FFF2-40B4-BE49-F238E27FC236}">
                <a16:creationId xmlns:a16="http://schemas.microsoft.com/office/drawing/2014/main" id="{CF4BB479-9E3B-A896-E984-70FF0ED2F1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75" y="2547953"/>
            <a:ext cx="6072414" cy="3881438"/>
          </a:xfrm>
          <a:prstGeom prst="rect">
            <a:avLst/>
          </a:prstGeom>
          <a:noFill/>
          <a:ln w="12700">
            <a:noFill/>
          </a:ln>
        </p:spPr>
      </p:pic>
      <p:sp>
        <p:nvSpPr>
          <p:cNvPr id="9" name="Rectangle: Rounded Corners 8">
            <a:extLst>
              <a:ext uri="{FF2B5EF4-FFF2-40B4-BE49-F238E27FC236}">
                <a16:creationId xmlns:a16="http://schemas.microsoft.com/office/drawing/2014/main" id="{ED08A6BC-3062-5AD6-1F07-477231B9BEEE}"/>
              </a:ext>
            </a:extLst>
          </p:cNvPr>
          <p:cNvSpPr/>
          <p:nvPr/>
        </p:nvSpPr>
        <p:spPr>
          <a:xfrm>
            <a:off x="393700" y="1053449"/>
            <a:ext cx="11518899" cy="138436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Arial" panose="020B0604020202020204" pitchFamily="34" charset="0"/>
              <a:buChar char="•"/>
            </a:pPr>
            <a:r>
              <a:rPr lang="en-ZA" sz="1600" noProof="0">
                <a:solidFill>
                  <a:schemeClr val="tx2"/>
                </a:solidFill>
              </a:rPr>
              <a:t>Branch lines across the province (e.g., Overberg, Ceres, Saldanha) face </a:t>
            </a:r>
            <a:r>
              <a:rPr lang="en-ZA" sz="1600" b="1" noProof="0">
                <a:solidFill>
                  <a:schemeClr val="tx2"/>
                </a:solidFill>
              </a:rPr>
              <a:t>severe maintenance backlogs</a:t>
            </a:r>
            <a:r>
              <a:rPr lang="en-ZA" sz="1600" noProof="0">
                <a:solidFill>
                  <a:schemeClr val="tx2"/>
                </a:solidFill>
              </a:rPr>
              <a:t>.</a:t>
            </a:r>
          </a:p>
          <a:p>
            <a:pPr marL="285750" indent="-285750">
              <a:spcAft>
                <a:spcPts val="300"/>
              </a:spcAft>
              <a:buFont typeface="Arial" panose="020B0604020202020204" pitchFamily="34" charset="0"/>
              <a:buChar char="•"/>
            </a:pPr>
            <a:r>
              <a:rPr lang="en-ZA" sz="1600" noProof="0">
                <a:solidFill>
                  <a:schemeClr val="tx2"/>
                </a:solidFill>
              </a:rPr>
              <a:t>Transnet Rail Infrastructure Manager (TRIM) is responsible for upgrades; </a:t>
            </a:r>
            <a:r>
              <a:rPr lang="en-ZA" sz="1600" b="1" noProof="0">
                <a:solidFill>
                  <a:schemeClr val="tx2"/>
                </a:solidFill>
              </a:rPr>
              <a:t>cost and condition data remain unclear</a:t>
            </a:r>
            <a:r>
              <a:rPr lang="en-ZA" sz="1600" noProof="0">
                <a:solidFill>
                  <a:schemeClr val="tx2"/>
                </a:solidFill>
              </a:rPr>
              <a:t>.</a:t>
            </a:r>
          </a:p>
          <a:p>
            <a:pPr marL="285750" indent="-285750">
              <a:spcAft>
                <a:spcPts val="300"/>
              </a:spcAft>
              <a:buFont typeface="Arial" panose="020B0604020202020204" pitchFamily="34" charset="0"/>
              <a:buChar char="•"/>
            </a:pPr>
            <a:r>
              <a:rPr lang="en-ZA" sz="1600" noProof="0">
                <a:solidFill>
                  <a:schemeClr val="tx2"/>
                </a:solidFill>
              </a:rPr>
              <a:t>WCMD is engaging TRIM to clarify priorities, costs, and possible support models.</a:t>
            </a:r>
          </a:p>
          <a:p>
            <a:pPr marL="285750" indent="-285750">
              <a:spcAft>
                <a:spcPts val="300"/>
              </a:spcAft>
              <a:buFont typeface="Arial" panose="020B0604020202020204" pitchFamily="34" charset="0"/>
              <a:buChar char="•"/>
            </a:pPr>
            <a:r>
              <a:rPr lang="en-US" sz="1600" b="1" noProof="0">
                <a:solidFill>
                  <a:schemeClr val="tx2"/>
                </a:solidFill>
              </a:rPr>
              <a:t>Mechanism for investment in rail infrastructure and terminal network </a:t>
            </a:r>
            <a:r>
              <a:rPr lang="en-US" sz="1600" noProof="0">
                <a:solidFill>
                  <a:schemeClr val="tx2"/>
                </a:solidFill>
              </a:rPr>
              <a:t>by other spheres of government and private sector must still be clarified</a:t>
            </a:r>
            <a:r>
              <a:rPr lang="en-ZA" sz="1600" noProof="0">
                <a:solidFill>
                  <a:schemeClr val="tx2"/>
                </a:solidFill>
              </a:rPr>
              <a:t>.</a:t>
            </a:r>
          </a:p>
        </p:txBody>
      </p:sp>
      <p:sp>
        <p:nvSpPr>
          <p:cNvPr id="10" name="Rectangle 9">
            <a:extLst>
              <a:ext uri="{FF2B5EF4-FFF2-40B4-BE49-F238E27FC236}">
                <a16:creationId xmlns:a16="http://schemas.microsoft.com/office/drawing/2014/main" id="{A501F3ED-F0D7-238D-382F-82851F87C346}"/>
              </a:ext>
            </a:extLst>
          </p:cNvPr>
          <p:cNvSpPr/>
          <p:nvPr/>
        </p:nvSpPr>
        <p:spPr>
          <a:xfrm>
            <a:off x="7811515" y="2547953"/>
            <a:ext cx="1123950" cy="110577"/>
          </a:xfrm>
          <a:prstGeom prst="rect">
            <a:avLst/>
          </a:prstGeom>
          <a:solidFill>
            <a:srgbClr val="47E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1" name="Rectangle 10">
            <a:extLst>
              <a:ext uri="{FF2B5EF4-FFF2-40B4-BE49-F238E27FC236}">
                <a16:creationId xmlns:a16="http://schemas.microsoft.com/office/drawing/2014/main" id="{8723BB04-1962-3ADF-3E1A-D0213DE6ED39}"/>
              </a:ext>
            </a:extLst>
          </p:cNvPr>
          <p:cNvSpPr/>
          <p:nvPr/>
        </p:nvSpPr>
        <p:spPr>
          <a:xfrm>
            <a:off x="7811515" y="3184602"/>
            <a:ext cx="1123950" cy="110577"/>
          </a:xfrm>
          <a:prstGeom prst="rect">
            <a:avLst/>
          </a:prstGeom>
          <a:solidFill>
            <a:srgbClr val="F6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2" name="Rectangle 11">
            <a:extLst>
              <a:ext uri="{FF2B5EF4-FFF2-40B4-BE49-F238E27FC236}">
                <a16:creationId xmlns:a16="http://schemas.microsoft.com/office/drawing/2014/main" id="{EF4E333E-6557-F179-40E3-BF4A56D0151C}"/>
              </a:ext>
            </a:extLst>
          </p:cNvPr>
          <p:cNvSpPr/>
          <p:nvPr/>
        </p:nvSpPr>
        <p:spPr>
          <a:xfrm>
            <a:off x="7811515" y="3821251"/>
            <a:ext cx="1123950" cy="110577"/>
          </a:xfrm>
          <a:prstGeom prst="rect">
            <a:avLst/>
          </a:prstGeom>
          <a:solidFill>
            <a:srgbClr val="CB13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3" name="TextBox 12">
            <a:extLst>
              <a:ext uri="{FF2B5EF4-FFF2-40B4-BE49-F238E27FC236}">
                <a16:creationId xmlns:a16="http://schemas.microsoft.com/office/drawing/2014/main" id="{14F8D774-D4EF-97A9-840B-3DAD45C8D736}"/>
              </a:ext>
            </a:extLst>
          </p:cNvPr>
          <p:cNvSpPr txBox="1"/>
          <p:nvPr/>
        </p:nvSpPr>
        <p:spPr>
          <a:xfrm>
            <a:off x="9064625" y="2414150"/>
            <a:ext cx="2927350" cy="1600438"/>
          </a:xfrm>
          <a:prstGeom prst="rect">
            <a:avLst/>
          </a:prstGeom>
          <a:noFill/>
        </p:spPr>
        <p:txBody>
          <a:bodyPr wrap="square" rtlCol="0">
            <a:spAutoFit/>
          </a:bodyPr>
          <a:lstStyle/>
          <a:p>
            <a:r>
              <a:rPr lang="en-ZA" sz="1400" noProof="0"/>
              <a:t>Bitterfontein (380 km)</a:t>
            </a:r>
          </a:p>
          <a:p>
            <a:endParaRPr lang="en-ZA" sz="1400" noProof="0"/>
          </a:p>
          <a:p>
            <a:endParaRPr lang="en-ZA" sz="1400" noProof="0"/>
          </a:p>
          <a:p>
            <a:r>
              <a:rPr lang="en-ZA" sz="1400" noProof="0"/>
              <a:t>Saldanha (143 km)</a:t>
            </a:r>
          </a:p>
          <a:p>
            <a:endParaRPr lang="en-ZA" sz="1400" noProof="0"/>
          </a:p>
          <a:p>
            <a:endParaRPr lang="en-ZA" sz="1400" noProof="0"/>
          </a:p>
          <a:p>
            <a:r>
              <a:rPr lang="en-ZA" sz="1400" noProof="0"/>
              <a:t>Worcester to George (357 km)</a:t>
            </a:r>
          </a:p>
        </p:txBody>
      </p:sp>
      <p:sp>
        <p:nvSpPr>
          <p:cNvPr id="14" name="Rectangle 13">
            <a:extLst>
              <a:ext uri="{FF2B5EF4-FFF2-40B4-BE49-F238E27FC236}">
                <a16:creationId xmlns:a16="http://schemas.microsoft.com/office/drawing/2014/main" id="{60A58068-B231-A6E0-B94E-39A20E026475}"/>
              </a:ext>
            </a:extLst>
          </p:cNvPr>
          <p:cNvSpPr/>
          <p:nvPr/>
        </p:nvSpPr>
        <p:spPr>
          <a:xfrm>
            <a:off x="7811516" y="4332134"/>
            <a:ext cx="1123950" cy="110577"/>
          </a:xfrm>
          <a:prstGeom prst="rect">
            <a:avLst/>
          </a:prstGeom>
          <a:solidFill>
            <a:srgbClr val="924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5" name="Rectangle 14">
            <a:extLst>
              <a:ext uri="{FF2B5EF4-FFF2-40B4-BE49-F238E27FC236}">
                <a16:creationId xmlns:a16="http://schemas.microsoft.com/office/drawing/2014/main" id="{7DCB179D-82DE-E92E-108C-268270F68FA3}"/>
              </a:ext>
            </a:extLst>
          </p:cNvPr>
          <p:cNvSpPr/>
          <p:nvPr/>
        </p:nvSpPr>
        <p:spPr>
          <a:xfrm>
            <a:off x="7811516" y="4968783"/>
            <a:ext cx="1123950" cy="110577"/>
          </a:xfrm>
          <a:prstGeom prst="rect">
            <a:avLst/>
          </a:prstGeom>
          <a:solidFill>
            <a:srgbClr val="FE69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6" name="Rectangle 15">
            <a:extLst>
              <a:ext uri="{FF2B5EF4-FFF2-40B4-BE49-F238E27FC236}">
                <a16:creationId xmlns:a16="http://schemas.microsoft.com/office/drawing/2014/main" id="{2EC5DCD9-1B28-09EB-35B1-8BC8EC57CEF0}"/>
              </a:ext>
            </a:extLst>
          </p:cNvPr>
          <p:cNvSpPr/>
          <p:nvPr/>
        </p:nvSpPr>
        <p:spPr>
          <a:xfrm>
            <a:off x="7811516" y="6242081"/>
            <a:ext cx="1123950" cy="110577"/>
          </a:xfrm>
          <a:prstGeom prst="rect">
            <a:avLst/>
          </a:prstGeom>
          <a:solidFill>
            <a:srgbClr val="2681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17" name="TextBox 16">
            <a:extLst>
              <a:ext uri="{FF2B5EF4-FFF2-40B4-BE49-F238E27FC236}">
                <a16:creationId xmlns:a16="http://schemas.microsoft.com/office/drawing/2014/main" id="{1A250EAB-3A00-438D-8D9C-52AA4EC0F1DC}"/>
              </a:ext>
            </a:extLst>
          </p:cNvPr>
          <p:cNvSpPr txBox="1"/>
          <p:nvPr/>
        </p:nvSpPr>
        <p:spPr>
          <a:xfrm>
            <a:off x="9064625" y="4198331"/>
            <a:ext cx="2647949" cy="2246769"/>
          </a:xfrm>
          <a:prstGeom prst="rect">
            <a:avLst/>
          </a:prstGeom>
          <a:noFill/>
        </p:spPr>
        <p:txBody>
          <a:bodyPr wrap="square" rtlCol="0">
            <a:spAutoFit/>
          </a:bodyPr>
          <a:lstStyle/>
          <a:p>
            <a:r>
              <a:rPr lang="en-ZA" sz="1400" noProof="0"/>
              <a:t>Overberg (211 km)</a:t>
            </a:r>
          </a:p>
          <a:p>
            <a:endParaRPr lang="en-ZA" sz="1400" noProof="0"/>
          </a:p>
          <a:p>
            <a:endParaRPr lang="en-ZA" sz="1400" noProof="0"/>
          </a:p>
          <a:p>
            <a:r>
              <a:rPr lang="en-ZA" sz="1400" noProof="0"/>
              <a:t>Riebeek West (60 km)</a:t>
            </a:r>
          </a:p>
          <a:p>
            <a:endParaRPr lang="en-ZA" sz="1400" noProof="0"/>
          </a:p>
          <a:p>
            <a:endParaRPr lang="en-ZA" sz="1400" noProof="0"/>
          </a:p>
          <a:p>
            <a:r>
              <a:rPr lang="en-ZA" sz="1400" noProof="0"/>
              <a:t>Ceres (25 km)</a:t>
            </a:r>
          </a:p>
          <a:p>
            <a:endParaRPr lang="en-ZA" sz="1400" noProof="0"/>
          </a:p>
          <a:p>
            <a:endParaRPr lang="en-ZA" sz="1400" noProof="0"/>
          </a:p>
          <a:p>
            <a:r>
              <a:rPr lang="en-ZA" sz="1400" noProof="0"/>
              <a:t>Atlantis (24 km)</a:t>
            </a:r>
          </a:p>
        </p:txBody>
      </p:sp>
      <p:sp>
        <p:nvSpPr>
          <p:cNvPr id="18" name="Rectangle 17">
            <a:extLst>
              <a:ext uri="{FF2B5EF4-FFF2-40B4-BE49-F238E27FC236}">
                <a16:creationId xmlns:a16="http://schemas.microsoft.com/office/drawing/2014/main" id="{554AE9C3-D3BD-8F27-0717-9F0F494D17A2}"/>
              </a:ext>
            </a:extLst>
          </p:cNvPr>
          <p:cNvSpPr/>
          <p:nvPr/>
        </p:nvSpPr>
        <p:spPr>
          <a:xfrm>
            <a:off x="7811516" y="5605432"/>
            <a:ext cx="1123950" cy="110577"/>
          </a:xfrm>
          <a:prstGeom prst="rect">
            <a:avLst/>
          </a:prstGeom>
          <a:solidFill>
            <a:srgbClr val="DE89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pic>
        <p:nvPicPr>
          <p:cNvPr id="19" name="Picture 18">
            <a:extLst>
              <a:ext uri="{FF2B5EF4-FFF2-40B4-BE49-F238E27FC236}">
                <a16:creationId xmlns:a16="http://schemas.microsoft.com/office/drawing/2014/main" id="{96EB967E-3552-0552-9556-F25305CC9F93}"/>
              </a:ext>
            </a:extLst>
          </p:cNvPr>
          <p:cNvPicPr>
            <a:picLocks noChangeAspect="1"/>
          </p:cNvPicPr>
          <p:nvPr/>
        </p:nvPicPr>
        <p:blipFill>
          <a:blip r:embed="rId3"/>
          <a:stretch>
            <a:fillRect/>
          </a:stretch>
        </p:blipFill>
        <p:spPr>
          <a:xfrm>
            <a:off x="1412875" y="5729361"/>
            <a:ext cx="701039" cy="701039"/>
          </a:xfrm>
          <a:prstGeom prst="rect">
            <a:avLst/>
          </a:prstGeom>
        </p:spPr>
      </p:pic>
      <p:sp>
        <p:nvSpPr>
          <p:cNvPr id="32" name="Title 1">
            <a:extLst>
              <a:ext uri="{FF2B5EF4-FFF2-40B4-BE49-F238E27FC236}">
                <a16:creationId xmlns:a16="http://schemas.microsoft.com/office/drawing/2014/main" id="{FC772DA2-101F-F2D6-7071-964773841718}"/>
              </a:ext>
            </a:extLst>
          </p:cNvPr>
          <p:cNvSpPr txBox="1">
            <a:spLocks/>
          </p:cNvSpPr>
          <p:nvPr/>
        </p:nvSpPr>
        <p:spPr>
          <a:xfrm>
            <a:off x="393701" y="257176"/>
            <a:ext cx="11462940" cy="643053"/>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Autofit/>
          </a:bodyPr>
          <a:lst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a:lstStyle>
          <a:p>
            <a:r>
              <a:rPr lang="en-ZA" noProof="0"/>
              <a:t>Freight Rail Revitalisation</a:t>
            </a:r>
          </a:p>
          <a:p>
            <a:r>
              <a:rPr lang="en-ZA" sz="1600" b="0" i="1" noProof="0">
                <a:solidFill>
                  <a:schemeClr val="accent3"/>
                </a:solidFill>
              </a:rPr>
              <a:t>Overview</a:t>
            </a:r>
          </a:p>
        </p:txBody>
      </p:sp>
      <p:sp>
        <p:nvSpPr>
          <p:cNvPr id="26" name="Slide Number Placeholder 25">
            <a:extLst>
              <a:ext uri="{FF2B5EF4-FFF2-40B4-BE49-F238E27FC236}">
                <a16:creationId xmlns:a16="http://schemas.microsoft.com/office/drawing/2014/main" id="{81F58F25-6437-03EE-F3DF-6DAF294006D8}"/>
              </a:ext>
            </a:extLst>
          </p:cNvPr>
          <p:cNvSpPr>
            <a:spLocks noGrp="1"/>
          </p:cNvSpPr>
          <p:nvPr>
            <p:ph type="sldNum" sz="quarter" idx="4"/>
          </p:nvPr>
        </p:nvSpPr>
        <p:spPr/>
        <p:txBody>
          <a:bodyPr/>
          <a:lstStyle/>
          <a:p>
            <a:fld id="{8406839F-D7A4-4E5D-B93D-768AD4D1DB36}" type="slidenum">
              <a:rPr lang="en-ZA" noProof="0" smtClean="0">
                <a:solidFill>
                  <a:srgbClr val="003399"/>
                </a:solidFill>
              </a:rPr>
              <a:pPr/>
              <a:t>44</a:t>
            </a:fld>
            <a:endParaRPr lang="en-ZA" noProof="0">
              <a:solidFill>
                <a:srgbClr val="003399"/>
              </a:solidFill>
            </a:endParaRPr>
          </a:p>
        </p:txBody>
      </p:sp>
    </p:spTree>
    <p:extLst>
      <p:ext uri="{BB962C8B-B14F-4D97-AF65-F5344CB8AC3E}">
        <p14:creationId xmlns:p14="http://schemas.microsoft.com/office/powerpoint/2010/main" val="1932290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70922-680F-AD6D-D578-69553D758C0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EDF7E73-7DD0-4A46-BECE-67B33AE9B20E}"/>
              </a:ext>
            </a:extLst>
          </p:cNvPr>
          <p:cNvSpPr>
            <a:spLocks noGrp="1"/>
          </p:cNvSpPr>
          <p:nvPr>
            <p:ph type="title"/>
          </p:nvPr>
        </p:nvSpPr>
        <p:spPr>
          <a:xfrm>
            <a:off x="393701" y="180976"/>
            <a:ext cx="11462940" cy="559256"/>
          </a:xfrm>
        </p:spPr>
        <p:txBody>
          <a:bodyPr/>
          <a:lstStyle/>
          <a:p>
            <a:r>
              <a:rPr lang="en-ZA" noProof="0"/>
              <a:t> </a:t>
            </a:r>
          </a:p>
        </p:txBody>
      </p:sp>
      <p:sp>
        <p:nvSpPr>
          <p:cNvPr id="6" name="Title 1">
            <a:extLst>
              <a:ext uri="{FF2B5EF4-FFF2-40B4-BE49-F238E27FC236}">
                <a16:creationId xmlns:a16="http://schemas.microsoft.com/office/drawing/2014/main" id="{517A49BF-E494-7892-2F9F-7801F698FCA8}"/>
              </a:ext>
            </a:extLst>
          </p:cNvPr>
          <p:cNvSpPr txBox="1">
            <a:spLocks/>
          </p:cNvSpPr>
          <p:nvPr/>
        </p:nvSpPr>
        <p:spPr>
          <a:xfrm>
            <a:off x="393701" y="257176"/>
            <a:ext cx="11462940" cy="643053"/>
          </a:xfrm>
          <a:prstGeom prst="rect">
            <a:avLst/>
          </a:prstGeom>
          <a:noFill/>
          <a:extLst>
            <a:ext uri="{909E8E84-426E-40DD-AFC4-6F175D3DCCD1}">
              <a14:hiddenFill xmlns:a14="http://schemas.microsoft.com/office/drawing/2010/main">
                <a:solidFill>
                  <a:srgbClr val="00329B"/>
                </a:solidFill>
              </a14:hiddenFill>
            </a:ext>
          </a:extLst>
        </p:spPr>
        <p:txBody>
          <a:bodyPr vert="horz" wrap="none" lIns="72000" tIns="72000" rIns="72000" bIns="72000" rtlCol="0" anchor="ctr">
            <a:noAutofit/>
          </a:bodyPr>
          <a:lstStyle>
            <a:lvl1pPr algn="l" defTabSz="914400" rtl="0" eaLnBrk="1" latinLnBrk="0" hangingPunct="1">
              <a:spcBef>
                <a:spcPct val="0"/>
              </a:spcBef>
              <a:buNone/>
              <a:defRPr sz="2400" b="1" kern="1200">
                <a:solidFill>
                  <a:schemeClr val="tx2"/>
                </a:solidFill>
                <a:latin typeface="Century Gothic" pitchFamily="34" charset="0"/>
                <a:ea typeface="+mj-ea"/>
                <a:cs typeface="+mj-cs"/>
              </a:defRPr>
            </a:lvl1pPr>
          </a:lstStyle>
          <a:p>
            <a:r>
              <a:rPr lang="en-ZA" noProof="0"/>
              <a:t>Freight Rail Revitalisation</a:t>
            </a:r>
          </a:p>
          <a:p>
            <a:r>
              <a:rPr lang="en-ZA" sz="1600" b="0" i="1" noProof="0">
                <a:solidFill>
                  <a:schemeClr val="accent3"/>
                </a:solidFill>
              </a:rPr>
              <a:t>Infrastructure opportunities</a:t>
            </a:r>
          </a:p>
        </p:txBody>
      </p:sp>
      <p:sp>
        <p:nvSpPr>
          <p:cNvPr id="9" name="Rectangle: Rounded Corners 8">
            <a:extLst>
              <a:ext uri="{FF2B5EF4-FFF2-40B4-BE49-F238E27FC236}">
                <a16:creationId xmlns:a16="http://schemas.microsoft.com/office/drawing/2014/main" id="{FC1CB587-73E9-6168-AB8F-5F4B7060E55C}"/>
              </a:ext>
            </a:extLst>
          </p:cNvPr>
          <p:cNvSpPr/>
          <p:nvPr/>
        </p:nvSpPr>
        <p:spPr>
          <a:xfrm>
            <a:off x="393701" y="1095374"/>
            <a:ext cx="11455397" cy="128587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Arial" panose="020B0604020202020204" pitchFamily="34" charset="0"/>
              <a:buChar char="•"/>
            </a:pPr>
            <a:r>
              <a:rPr lang="en-ZA" sz="1600" noProof="0">
                <a:solidFill>
                  <a:schemeClr val="tx2"/>
                </a:solidFill>
              </a:rPr>
              <a:t>A </a:t>
            </a:r>
            <a:r>
              <a:rPr lang="en-ZA" sz="1600" b="1" noProof="0">
                <a:solidFill>
                  <a:schemeClr val="tx2"/>
                </a:solidFill>
              </a:rPr>
              <a:t>terminal network</a:t>
            </a:r>
            <a:r>
              <a:rPr lang="en-ZA" sz="1600" noProof="0">
                <a:solidFill>
                  <a:schemeClr val="tx2"/>
                </a:solidFill>
              </a:rPr>
              <a:t> is needed to drive integration and support rail viability, i.e., rail </a:t>
            </a:r>
            <a:r>
              <a:rPr lang="en-ZA" sz="1600" b="1" noProof="0">
                <a:solidFill>
                  <a:schemeClr val="tx2"/>
                </a:solidFill>
              </a:rPr>
              <a:t>supporting infrastructure</a:t>
            </a:r>
            <a:endParaRPr lang="en-ZA" sz="1600" noProof="0">
              <a:solidFill>
                <a:schemeClr val="tx2"/>
              </a:solidFill>
            </a:endParaRPr>
          </a:p>
          <a:p>
            <a:pPr marL="285750" indent="-285750">
              <a:spcAft>
                <a:spcPts val="300"/>
              </a:spcAft>
              <a:buFont typeface="Arial" panose="020B0604020202020204" pitchFamily="34" charset="0"/>
              <a:buChar char="•"/>
            </a:pPr>
            <a:r>
              <a:rPr lang="en-ZA" sz="1600" b="1" noProof="0">
                <a:solidFill>
                  <a:schemeClr val="tx2"/>
                </a:solidFill>
              </a:rPr>
              <a:t>Potential for WCMD, DOI (&amp; municipalities) to provide land for facility/terminal development </a:t>
            </a:r>
            <a:r>
              <a:rPr lang="en-ZA" sz="1600" noProof="0">
                <a:solidFill>
                  <a:schemeClr val="tx2"/>
                </a:solidFill>
              </a:rPr>
              <a:t>and collaborate with private sector to fund and develop the terminals</a:t>
            </a:r>
          </a:p>
          <a:p>
            <a:pPr marL="742950" lvl="1" indent="-285750">
              <a:spcAft>
                <a:spcPts val="300"/>
              </a:spcAft>
              <a:buFont typeface="Century Gothic" panose="020B0502020202020204" pitchFamily="34" charset="0"/>
              <a:buChar char="–"/>
            </a:pPr>
            <a:r>
              <a:rPr lang="en-ZA" sz="1400" i="1" noProof="0">
                <a:solidFill>
                  <a:schemeClr val="tx2"/>
                </a:solidFill>
              </a:rPr>
              <a:t>Costs and funding models for terminals require further development</a:t>
            </a:r>
          </a:p>
          <a:p>
            <a:pPr marL="742950" lvl="1" indent="-285750">
              <a:spcAft>
                <a:spcPts val="300"/>
              </a:spcAft>
              <a:buFont typeface="Century Gothic" panose="020B0502020202020204" pitchFamily="34" charset="0"/>
              <a:buChar char="–"/>
            </a:pPr>
            <a:r>
              <a:rPr lang="en-US" sz="1400" i="1" noProof="0">
                <a:solidFill>
                  <a:schemeClr val="tx2"/>
                </a:solidFill>
              </a:rPr>
              <a:t>Investment in rail network e.g., Bredasdorp/Protem and Swellendam)</a:t>
            </a:r>
            <a:endParaRPr lang="en-ZA" sz="1400" i="1" noProof="0">
              <a:solidFill>
                <a:schemeClr val="tx2"/>
              </a:solidFill>
            </a:endParaRPr>
          </a:p>
        </p:txBody>
      </p:sp>
      <p:pic>
        <p:nvPicPr>
          <p:cNvPr id="2" name="Picture 1">
            <a:extLst>
              <a:ext uri="{FF2B5EF4-FFF2-40B4-BE49-F238E27FC236}">
                <a16:creationId xmlns:a16="http://schemas.microsoft.com/office/drawing/2014/main" id="{038B355A-9DA3-A1A9-0735-8FC75AEBAF76}"/>
              </a:ext>
            </a:extLst>
          </p:cNvPr>
          <p:cNvPicPr>
            <a:picLocks noChangeAspect="1"/>
          </p:cNvPicPr>
          <p:nvPr/>
        </p:nvPicPr>
        <p:blipFill>
          <a:blip r:embed="rId2"/>
          <a:srcRect t="5510" b="3879"/>
          <a:stretch>
            <a:fillRect/>
          </a:stretch>
        </p:blipFill>
        <p:spPr>
          <a:xfrm>
            <a:off x="393701" y="2456682"/>
            <a:ext cx="6532781" cy="4277670"/>
          </a:xfrm>
          <a:prstGeom prst="rect">
            <a:avLst/>
          </a:prstGeom>
        </p:spPr>
      </p:pic>
      <p:graphicFrame>
        <p:nvGraphicFramePr>
          <p:cNvPr id="4" name="Table 3">
            <a:extLst>
              <a:ext uri="{FF2B5EF4-FFF2-40B4-BE49-F238E27FC236}">
                <a16:creationId xmlns:a16="http://schemas.microsoft.com/office/drawing/2014/main" id="{9093B5FF-DCB7-C555-F1AD-FCA6A1D0A925}"/>
              </a:ext>
            </a:extLst>
          </p:cNvPr>
          <p:cNvGraphicFramePr>
            <a:graphicFrameLocks noGrp="1"/>
          </p:cNvGraphicFramePr>
          <p:nvPr>
            <p:extLst>
              <p:ext uri="{D42A27DB-BD31-4B8C-83A1-F6EECF244321}">
                <p14:modId xmlns:p14="http://schemas.microsoft.com/office/powerpoint/2010/main" val="112278650"/>
              </p:ext>
            </p:extLst>
          </p:nvPr>
        </p:nvGraphicFramePr>
        <p:xfrm>
          <a:off x="7057641" y="2806237"/>
          <a:ext cx="4791457" cy="3893805"/>
        </p:xfrm>
        <a:graphic>
          <a:graphicData uri="http://schemas.openxmlformats.org/drawingml/2006/table">
            <a:tbl>
              <a:tblPr firstRow="1" bandRow="1">
                <a:tableStyleId>{5940675A-B579-460E-94D1-54222C63F5DA}</a:tableStyleId>
              </a:tblPr>
              <a:tblGrid>
                <a:gridCol w="1638303">
                  <a:extLst>
                    <a:ext uri="{9D8B030D-6E8A-4147-A177-3AD203B41FA5}">
                      <a16:colId xmlns:a16="http://schemas.microsoft.com/office/drawing/2014/main" val="1705442783"/>
                    </a:ext>
                  </a:extLst>
                </a:gridCol>
                <a:gridCol w="1233202">
                  <a:extLst>
                    <a:ext uri="{9D8B030D-6E8A-4147-A177-3AD203B41FA5}">
                      <a16:colId xmlns:a16="http://schemas.microsoft.com/office/drawing/2014/main" val="2520177926"/>
                    </a:ext>
                  </a:extLst>
                </a:gridCol>
                <a:gridCol w="1919952">
                  <a:extLst>
                    <a:ext uri="{9D8B030D-6E8A-4147-A177-3AD203B41FA5}">
                      <a16:colId xmlns:a16="http://schemas.microsoft.com/office/drawing/2014/main" val="3926024997"/>
                    </a:ext>
                  </a:extLst>
                </a:gridCol>
              </a:tblGrid>
              <a:tr h="523278">
                <a:tc>
                  <a:txBody>
                    <a:bodyPr/>
                    <a:lstStyle/>
                    <a:p>
                      <a:pPr algn="ctr"/>
                      <a:r>
                        <a:rPr lang="en-ZA" sz="1400" b="1" noProof="0">
                          <a:solidFill>
                            <a:schemeClr val="bg1"/>
                          </a:solidFill>
                        </a:rPr>
                        <a:t>Terminal Type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tc>
                  <a:txBody>
                    <a:bodyPr/>
                    <a:lstStyle/>
                    <a:p>
                      <a:pPr algn="ctr"/>
                      <a:r>
                        <a:rPr lang="en-ZA" sz="1400" b="1" noProof="0">
                          <a:solidFill>
                            <a:schemeClr val="bg1"/>
                          </a:solidFill>
                        </a:rPr>
                        <a:t>Location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tc>
                  <a:txBody>
                    <a:bodyPr/>
                    <a:lstStyle/>
                    <a:p>
                      <a:pPr algn="ctr"/>
                      <a:r>
                        <a:rPr lang="en-ZA" sz="1400" b="1" noProof="0">
                          <a:solidFill>
                            <a:schemeClr val="bg1"/>
                          </a:solidFill>
                        </a:rPr>
                        <a:t>Annual Potential Volume (tonnes)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1484"/>
                    </a:solidFill>
                  </a:tcPr>
                </a:tc>
                <a:extLst>
                  <a:ext uri="{0D108BD9-81ED-4DB2-BD59-A6C34878D82A}">
                    <a16:rowId xmlns:a16="http://schemas.microsoft.com/office/drawing/2014/main" val="2820731046"/>
                  </a:ext>
                </a:extLst>
              </a:tr>
              <a:tr h="374503">
                <a:tc>
                  <a:txBody>
                    <a:bodyPr/>
                    <a:lstStyle/>
                    <a:p>
                      <a:r>
                        <a:rPr lang="en-ZA" sz="1400" noProof="0"/>
                        <a:t>Super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err="1"/>
                        <a:t>Kraaicon</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4 000 000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7279103"/>
                  </a:ext>
                </a:extLst>
              </a:tr>
              <a:tr h="374503">
                <a:tc rowSpan="2">
                  <a:txBody>
                    <a:bodyPr/>
                    <a:lstStyle/>
                    <a:p>
                      <a:pPr marL="0" algn="l" defTabSz="914400" rtl="0" eaLnBrk="1" latinLnBrk="0" hangingPunct="1"/>
                      <a:r>
                        <a:rPr lang="en-ZA" sz="1400" kern="1200" noProof="0">
                          <a:solidFill>
                            <a:schemeClr val="tx1"/>
                          </a:solidFill>
                          <a:latin typeface="+mn-lt"/>
                          <a:ea typeface="+mn-ea"/>
                          <a:cs typeface="+mn-cs"/>
                        </a:rPr>
                        <a:t>Container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George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170 000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45043852"/>
                  </a:ext>
                </a:extLst>
              </a:tr>
              <a:tr h="374503">
                <a:tc vMerge="1">
                  <a:txBody>
                    <a:bodyPr/>
                    <a:lstStyle/>
                    <a:p>
                      <a:endParaRPr lang="en-ZA"/>
                    </a:p>
                  </a:txBody>
                  <a:tcPr/>
                </a:tc>
                <a:tc>
                  <a:txBody>
                    <a:bodyPr/>
                    <a:lstStyle/>
                    <a:p>
                      <a:r>
                        <a:rPr lang="en-ZA" sz="1400" noProof="0" err="1"/>
                        <a:t>Bitterfontein</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170 000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8138359"/>
                  </a:ext>
                </a:extLst>
              </a:tr>
              <a:tr h="374503">
                <a:tc rowSpan="3">
                  <a:txBody>
                    <a:bodyPr/>
                    <a:lstStyle/>
                    <a:p>
                      <a:r>
                        <a:rPr lang="en-ZA" sz="1400" noProof="0"/>
                        <a:t>Fruit Terminal</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Ceres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731302"/>
                  </a:ext>
                </a:extLst>
              </a:tr>
              <a:tr h="374503">
                <a:tc vMerge="1">
                  <a:txBody>
                    <a:bodyPr/>
                    <a:lstStyle/>
                    <a:p>
                      <a:endParaRPr lang="en-ZA"/>
                    </a:p>
                  </a:txBody>
                  <a:tcPr/>
                </a:tc>
                <a:tc>
                  <a:txBody>
                    <a:bodyPr/>
                    <a:lstStyle/>
                    <a:p>
                      <a:r>
                        <a:rPr lang="en-ZA" sz="1400" noProof="0"/>
                        <a:t>Caledon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7619636"/>
                  </a:ext>
                </a:extLst>
              </a:tr>
              <a:tr h="374503">
                <a:tc vMerge="1">
                  <a:txBody>
                    <a:bodyPr/>
                    <a:lstStyle/>
                    <a:p>
                      <a:endParaRPr lang="en-ZA"/>
                    </a:p>
                  </a:txBody>
                  <a:tcPr/>
                </a:tc>
                <a:tc>
                  <a:txBody>
                    <a:bodyPr/>
                    <a:lstStyle/>
                    <a:p>
                      <a:r>
                        <a:rPr lang="en-ZA" sz="1400" noProof="0" err="1"/>
                        <a:t>Vredendal</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260 000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33817"/>
                  </a:ext>
                </a:extLst>
              </a:tr>
              <a:tr h="374503">
                <a:tc rowSpan="3">
                  <a:txBody>
                    <a:bodyPr/>
                    <a:lstStyle/>
                    <a:p>
                      <a:r>
                        <a:rPr lang="en-ZA" sz="1400" noProof="0"/>
                        <a:t>Processed Food Terminals</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err="1"/>
                        <a:t>Malmesbury</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400 000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5948543"/>
                  </a:ext>
                </a:extLst>
              </a:tr>
              <a:tr h="374503">
                <a:tc vMerge="1">
                  <a:txBody>
                    <a:bodyPr/>
                    <a:lstStyle/>
                    <a:p>
                      <a:endParaRPr lang="en-ZA"/>
                    </a:p>
                  </a:txBody>
                  <a:tcPr/>
                </a:tc>
                <a:tc>
                  <a:txBody>
                    <a:bodyPr/>
                    <a:lstStyle/>
                    <a:p>
                      <a:r>
                        <a:rPr lang="en-ZA" sz="1400" noProof="0"/>
                        <a:t>George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240 000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0348819"/>
                  </a:ext>
                </a:extLst>
              </a:tr>
              <a:tr h="374503">
                <a:tc vMerge="1">
                  <a:txBody>
                    <a:bodyPr/>
                    <a:lstStyle/>
                    <a:p>
                      <a:endParaRPr lang="en-ZA"/>
                    </a:p>
                  </a:txBody>
                  <a:tcPr/>
                </a:tc>
                <a:tc>
                  <a:txBody>
                    <a:bodyPr/>
                    <a:lstStyle/>
                    <a:p>
                      <a:r>
                        <a:rPr lang="en-ZA" sz="1400" noProof="0" err="1"/>
                        <a:t>Lainsburg</a:t>
                      </a:r>
                      <a:endParaRPr lang="en-ZA" sz="1400" noProof="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400" noProof="0"/>
                        <a:t>   100 000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2115711"/>
                  </a:ext>
                </a:extLst>
              </a:tr>
            </a:tbl>
          </a:graphicData>
        </a:graphic>
      </p:graphicFrame>
      <p:sp>
        <p:nvSpPr>
          <p:cNvPr id="7" name="Rectangle 6">
            <a:extLst>
              <a:ext uri="{FF2B5EF4-FFF2-40B4-BE49-F238E27FC236}">
                <a16:creationId xmlns:a16="http://schemas.microsoft.com/office/drawing/2014/main" id="{4EEFA2DC-5894-EE88-7DF9-1C43315C4F41}"/>
              </a:ext>
            </a:extLst>
          </p:cNvPr>
          <p:cNvSpPr/>
          <p:nvPr/>
        </p:nvSpPr>
        <p:spPr>
          <a:xfrm>
            <a:off x="7057642" y="2456682"/>
            <a:ext cx="4791456" cy="349556"/>
          </a:xfrm>
          <a:prstGeom prst="rect">
            <a:avLst/>
          </a:prstGeom>
          <a:solidFill>
            <a:srgbClr val="001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400" b="1" noProof="0"/>
              <a:t>Potential Western Cape Terminal Network:</a:t>
            </a:r>
          </a:p>
        </p:txBody>
      </p:sp>
    </p:spTree>
    <p:extLst>
      <p:ext uri="{BB962C8B-B14F-4D97-AF65-F5344CB8AC3E}">
        <p14:creationId xmlns:p14="http://schemas.microsoft.com/office/powerpoint/2010/main" val="3774103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A0A4E-6D7E-AEDC-5884-15A8282C5C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61941D-6ED0-53FF-2D94-20B44AB5698E}"/>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E4127A44-2C7B-ABAC-7159-15CEA17DC406}"/>
              </a:ext>
            </a:extLst>
          </p:cNvPr>
          <p:cNvGraphicFramePr>
            <a:graphicFrameLocks noGrp="1"/>
          </p:cNvGraphicFramePr>
          <p:nvPr>
            <p:extLst>
              <p:ext uri="{D42A27DB-BD31-4B8C-83A1-F6EECF244321}">
                <p14:modId xmlns:p14="http://schemas.microsoft.com/office/powerpoint/2010/main" val="3261529850"/>
              </p:ext>
            </p:extLst>
          </p:nvPr>
        </p:nvGraphicFramePr>
        <p:xfrm>
          <a:off x="216408" y="1196753"/>
          <a:ext cx="11759184" cy="2994068"/>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Rehabilitation work will comply with national standards set by Transnet and DOT, ensuring infrastructure design aligns with mandated frameworks. This includes use of standardised track, signalling, and structural materials specified by Transnet and DOT.</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Innovation is envisaged through private sector participation and PPPs in rail revitalisation and terminal development opportunities. These partnerships are expected to bring in digital solutions for operations (e.g. wagon tracking, terminal automation), investment platforms, and integration with the other systems.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4433772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A3BF-8C7C-B7C3-32DE-1E3A16C612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315FE1-6861-2C98-7594-C2D45CE883B8}"/>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5AF0A81B-494B-CC36-3386-DB41CDCC7A29}"/>
              </a:ext>
            </a:extLst>
          </p:cNvPr>
          <p:cNvGraphicFramePr>
            <a:graphicFrameLocks noGrp="1"/>
          </p:cNvGraphicFramePr>
          <p:nvPr>
            <p:extLst>
              <p:ext uri="{D42A27DB-BD31-4B8C-83A1-F6EECF244321}">
                <p14:modId xmlns:p14="http://schemas.microsoft.com/office/powerpoint/2010/main" val="1752340848"/>
              </p:ext>
            </p:extLst>
          </p:nvPr>
        </p:nvGraphicFramePr>
        <p:xfrm>
          <a:off x="216408" y="1196753"/>
          <a:ext cx="11759184" cy="45638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Panoptic Principle 2 (PP2): Innovative infrastructure value chains / ecosystems contribute to building resilient, sustainable, and regenerative systems</a:t>
                      </a:r>
                    </a:p>
                  </a:txBody>
                  <a:tcPr marT="72000" marB="72000">
                    <a:solidFill>
                      <a:schemeClr val="accent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PP2.1 Resilient Infra. Design and Risk Mitigation</a:t>
                      </a:r>
                    </a:p>
                    <a:p>
                      <a:r>
                        <a:rPr lang="en-ZA" sz="1000" noProof="0">
                          <a:solidFill>
                            <a:schemeClr val="tx1"/>
                          </a:solidFill>
                          <a:latin typeface="+mn-lt"/>
                          <a:cs typeface="Arial" panose="020B0604020202020204" pitchFamily="34" charset="0"/>
                        </a:rPr>
                        <a:t>Align infrastructure design with resilience principles to address climate change, sustainability, and regenerative practices. It must also address water, energy, and disaster management through proactive risk mitigation strategies and policies.</a:t>
                      </a:r>
                    </a:p>
                  </a:txBody>
                  <a:tcPr marT="72000" marB="72000"/>
                </a:tc>
                <a:tc>
                  <a:txBody>
                    <a:bodyPr/>
                    <a:lstStyle/>
                    <a:p>
                      <a:r>
                        <a:rPr lang="en-ZA" sz="1000" b="0" noProof="0">
                          <a:solidFill>
                            <a:schemeClr val="tx1"/>
                          </a:solidFill>
                          <a:latin typeface="+mn-lt"/>
                        </a:rPr>
                        <a:t>WCIF, PLTF, NDC, CCA 2024, JTF, WCCCRS, WCEIIF, Green BCSA.</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and regenerative aspects </a:t>
                      </a:r>
                      <a:r>
                        <a:rPr lang="en-ZA" sz="1000" noProof="0">
                          <a:solidFill>
                            <a:schemeClr val="tx1"/>
                          </a:solidFill>
                          <a:latin typeface="+mn-lt"/>
                          <a:cs typeface="Arial" panose="020B0604020202020204" pitchFamily="34" charset="0"/>
                        </a:rPr>
                        <a:t>of the infrastructure value chain; and are there </a:t>
                      </a:r>
                      <a:r>
                        <a:rPr lang="en-ZA" sz="1000" b="1" noProof="0">
                          <a:solidFill>
                            <a:schemeClr val="tx1"/>
                          </a:solidFill>
                          <a:latin typeface="+mn-lt"/>
                          <a:cs typeface="Arial" panose="020B0604020202020204" pitchFamily="34" charset="0"/>
                        </a:rPr>
                        <a:t>risk mitigation strategies in place</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The project targets long-standing maintenance backlogs and supports catalytic infrastructure like terminals. Rehabilitated lines improve resilience in the rail network, promote competition and reduce risk from over-reliance on road freight, while enabling climate-resilient logistics options. For example, terminals in Worcester or Swellendam can be designed to withstand weather-related disruptions.</a:t>
                      </a: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PP2.2 Infra. Planning for Systemic Alignment </a:t>
                      </a:r>
                    </a:p>
                    <a:p>
                      <a:r>
                        <a:rPr lang="en-ZA" sz="1000" noProof="0">
                          <a:solidFill>
                            <a:schemeClr val="tx1"/>
                          </a:solidFill>
                          <a:latin typeface="+mn-lt"/>
                          <a:cs typeface="Arial" panose="020B0604020202020204" pitchFamily="34" charset="0"/>
                        </a:rPr>
                        <a:t>Integrated and collaborative planning ensures alignment across spatial, economic, and environmental systems, serving as the foundation for sustainable infrastructure value chains and ecosystems.</a:t>
                      </a:r>
                    </a:p>
                  </a:txBody>
                  <a:tcPr marT="72000" marB="72000"/>
                </a:tc>
                <a:tc>
                  <a:txBody>
                    <a:bodyPr/>
                    <a:lstStyle/>
                    <a:p>
                      <a:r>
                        <a:rPr lang="en-ZA" sz="1000" b="0" noProof="0">
                          <a:solidFill>
                            <a:schemeClr val="tx1"/>
                          </a:solidFill>
                          <a:latin typeface="+mn-lt"/>
                        </a:rPr>
                        <a:t>NT, MTEF, NDP, NIP, NSDF, NLTF, WCSDF 2035, MSDF, PTLF, PSP 2025-2030, G4J, WCIF, IUDF, IDWRP, EPWP, GPS (DEA&amp;DP 2024).</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a:t>
                      </a:r>
                      <a:r>
                        <a:rPr lang="en-ZA" sz="1000" b="1" noProof="0">
                          <a:solidFill>
                            <a:schemeClr val="tx1"/>
                          </a:solidFill>
                          <a:latin typeface="+mn-lt"/>
                          <a:cs typeface="Arial" panose="020B0604020202020204" pitchFamily="34" charset="0"/>
                        </a:rPr>
                        <a:t>alignment, integration and collaboration across the WC infrastructure ecosystem</a:t>
                      </a:r>
                      <a:r>
                        <a:rPr lang="en-ZA" sz="1000" noProof="0">
                          <a:solidFill>
                            <a:schemeClr val="tx1"/>
                          </a:solidFill>
                          <a:latin typeface="+mn-lt"/>
                          <a:cs typeface="Arial" panose="020B0604020202020204" pitchFamily="34" charset="0"/>
                        </a:rPr>
                        <a:t>?</a:t>
                      </a:r>
                    </a:p>
                  </a:txBody>
                  <a:tcPr marT="72000" marB="72000"/>
                </a:tc>
                <a:tc>
                  <a:txBody>
                    <a:bodyPr/>
                    <a:lstStyle/>
                    <a:p>
                      <a:r>
                        <a:rPr lang="en-ZA" sz="1000" noProof="0">
                          <a:solidFill>
                            <a:schemeClr val="tx1"/>
                          </a:solidFill>
                          <a:latin typeface="+mn-lt"/>
                          <a:cs typeface="Arial" panose="020B0604020202020204" pitchFamily="34" charset="0"/>
                        </a:rPr>
                        <a:t>Supports Western Cape’s vision of a multimodal system integrated with terminals, ports, and road freight networks. This includes coordination with Belcon inland terminal, Ports of Cape Town, Saldanha and Mossel Bay and alignment with the Western Cape Freight Demand Model (WCFDM), as the corridor-based planning tool.</a:t>
                      </a:r>
                    </a:p>
                  </a:txBody>
                  <a:tcPr marT="72000" marB="72000"/>
                </a:tc>
                <a:extLst>
                  <a:ext uri="{0D108BD9-81ED-4DB2-BD59-A6C34878D82A}">
                    <a16:rowId xmlns:a16="http://schemas.microsoft.com/office/drawing/2014/main" val="3638500200"/>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cs typeface="Arial" panose="020B0604020202020204" pitchFamily="34" charset="0"/>
                        </a:rPr>
                        <a:t>PP2.3 Localised Resource Utilisation</a:t>
                      </a:r>
                    </a:p>
                    <a:p>
                      <a:r>
                        <a:rPr lang="en-ZA" sz="1000" noProof="0">
                          <a:solidFill>
                            <a:schemeClr val="tx1"/>
                          </a:solidFill>
                          <a:latin typeface="+mn-lt"/>
                          <a:cs typeface="Arial" panose="020B0604020202020204" pitchFamily="34" charset="0"/>
                        </a:rPr>
                        <a:t>Reduce socio-ecological costs by sourcing inputs locally and minimising resource transportation needs </a:t>
                      </a:r>
                      <a:r>
                        <a:rPr lang="en-US" sz="1000" noProof="0">
                          <a:solidFill>
                            <a:schemeClr val="tx1"/>
                          </a:solidFill>
                          <a:latin typeface="+mn-lt"/>
                          <a:cs typeface="Arial" panose="020B0604020202020204" pitchFamily="34" charset="0"/>
                        </a:rPr>
                        <a:t>(this includes consideration of Biodiversity Offsets)</a:t>
                      </a:r>
                      <a:r>
                        <a:rPr lang="en-ZA" sz="1000" noProof="0">
                          <a:solidFill>
                            <a:schemeClr val="tx1"/>
                          </a:solidFill>
                          <a:latin typeface="+mn-lt"/>
                          <a:cs typeface="Arial" panose="020B0604020202020204" pitchFamily="34" charset="0"/>
                        </a:rPr>
                        <a:t>.</a:t>
                      </a:r>
                    </a:p>
                  </a:txBody>
                  <a:tcPr marT="72000" marB="72000"/>
                </a:tc>
                <a:tc>
                  <a:txBody>
                    <a:bodyPr/>
                    <a:lstStyle/>
                    <a:p>
                      <a:r>
                        <a:rPr lang="en-ZA" sz="1000" b="0" noProof="0">
                          <a:solidFill>
                            <a:schemeClr val="tx1"/>
                          </a:solidFill>
                          <a:latin typeface="+mn-lt"/>
                          <a:cs typeface="Arial" panose="020B0604020202020204" pitchFamily="34" charset="0"/>
                        </a:rPr>
                        <a:t>NDC, CCA 2024, JTF, Green BCSA, King IV, WCIF, WCCCRS, WCEIIF.</a:t>
                      </a:r>
                    </a:p>
                  </a:txBody>
                  <a:tcPr marT="72000" marB="72000"/>
                </a:tc>
                <a:tc>
                  <a:txBody>
                    <a:bodyPr/>
                    <a:lstStyle/>
                    <a:p>
                      <a:r>
                        <a:rPr lang="en-ZA" sz="1000" noProof="0">
                          <a:solidFill>
                            <a:schemeClr val="tx1"/>
                          </a:solidFill>
                          <a:latin typeface="+mn-lt"/>
                          <a:cs typeface="Arial" panose="020B0604020202020204" pitchFamily="34" charset="0"/>
                        </a:rPr>
                        <a:t>Does the project offer clear evidence of innovations that foster </a:t>
                      </a:r>
                      <a:r>
                        <a:rPr lang="en-ZA" sz="1000" b="1" noProof="0">
                          <a:solidFill>
                            <a:schemeClr val="tx1"/>
                          </a:solidFill>
                          <a:latin typeface="+mn-lt"/>
                          <a:cs typeface="Arial" panose="020B0604020202020204" pitchFamily="34" charset="0"/>
                        </a:rPr>
                        <a:t>resilience, sustainable and regenerative aspects of the infrastructure value chain at a local level</a:t>
                      </a:r>
                      <a:r>
                        <a:rPr lang="en-ZA" sz="1000" noProof="0">
                          <a:solidFill>
                            <a:schemeClr val="tx1"/>
                          </a:solidFill>
                          <a:latin typeface="+mn-lt"/>
                          <a:cs typeface="Arial" panose="020B0604020202020204" pitchFamily="34" charset="0"/>
                        </a:rPr>
                        <a:t>?</a:t>
                      </a:r>
                    </a:p>
                  </a:txBody>
                  <a:tcPr marT="72000" marB="72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Revitalised rail will reduce transport costs and enhance access for local industries in secondary towns. The use of local materials and contractors is envisaged for minor works such as fencing, drainage, and terminal surfacing, in alignment with relevant principles where applicable.</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532571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DAAB-F8D8-54DA-7CA7-340F225896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825EB9-32FE-805C-0232-0EE0BBC55250}"/>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92B94693-9528-34CA-C5EC-6E10171DDEEB}"/>
              </a:ext>
            </a:extLst>
          </p:cNvPr>
          <p:cNvGraphicFramePr>
            <a:graphicFrameLocks noGrp="1"/>
          </p:cNvGraphicFramePr>
          <p:nvPr>
            <p:extLst>
              <p:ext uri="{D42A27DB-BD31-4B8C-83A1-F6EECF244321}">
                <p14:modId xmlns:p14="http://schemas.microsoft.com/office/powerpoint/2010/main" val="4195622758"/>
              </p:ext>
            </p:extLst>
          </p:nvPr>
        </p:nvGraphicFramePr>
        <p:xfrm>
          <a:off x="216408" y="1196753"/>
          <a:ext cx="11759184" cy="467136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3: Sustainable stakeholder value is created by infrastructure and services that build trust, leverage spatial justice, and the six capitals (incl. value for money as defined by the IDA).</a:t>
                      </a:r>
                    </a:p>
                  </a:txBody>
                  <a:tcPr marT="72000" marB="72000">
                    <a:solidFill>
                      <a:schemeClr val="accent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PP3.1 Geolocation relative to Spatial Zones: </a:t>
                      </a:r>
                      <a:r>
                        <a:rPr lang="en-ZA" sz="1000" u="none" strike="noStrike" noProof="0">
                          <a:effectLst/>
                        </a:rPr>
                        <a:t>Align infrastructure development to counter spatial inaccessibility via equitable access, capacity building and knowledge management of spatial justice.</a:t>
                      </a:r>
                    </a:p>
                  </a:txBody>
                  <a:tcPr marL="72000" marR="72000" marT="36000" marB="36000"/>
                </a:tc>
                <a:tc>
                  <a:txBody>
                    <a:bodyPr/>
                    <a:lstStyle/>
                    <a:p>
                      <a:r>
                        <a:rPr lang="en-ZA" sz="1000" b="0" noProof="0">
                          <a:solidFill>
                            <a:schemeClr val="tx1"/>
                          </a:solidFill>
                          <a:latin typeface="+mn-lt"/>
                        </a:rPr>
                        <a:t>SDG's, NDP, NIP, SPLUMA, NSDF, WCSDF 2030, PSP 2025-2030, MSDF, WCIF, PLTF, GPS, State of Development Planning Report and Spatial Performance Report (DEA&amp;DP 2024), RPG-TWG</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sustainable stakeholder value fostering trust in context of spatial justice and improved access to infrastructure? </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0" noProof="0">
                          <a:solidFill>
                            <a:schemeClr val="tx1"/>
                          </a:solidFill>
                          <a:latin typeface="+mn-lt"/>
                          <a:cs typeface="Arial" panose="020B0604020202020204" pitchFamily="34" charset="0"/>
                        </a:rPr>
                        <a:t>Reconnects marginalised areas to markets, improves local job access, and reduces reliance on distant hubs. Regions like Overberg, Swellendam, Worcester and Elgin benefit from direct connectivity to Cape Town, reducing time and cost for producers while expanding market access.</a:t>
                      </a:r>
                    </a:p>
                  </a:txBody>
                  <a:tcPr marT="72000" marB="72000"/>
                </a:tc>
                <a:extLst>
                  <a:ext uri="{0D108BD9-81ED-4DB2-BD59-A6C34878D82A}">
                    <a16:rowId xmlns:a16="http://schemas.microsoft.com/office/drawing/2014/main" val="2838567438"/>
                  </a:ext>
                </a:extLst>
              </a:tr>
              <a:tr h="982015">
                <a:tc>
                  <a:txBody>
                    <a:bodyPr/>
                    <a:lstStyle/>
                    <a:p>
                      <a:pPr algn="l"/>
                      <a:r>
                        <a:rPr lang="en-ZA" sz="1000" b="1" u="none" strike="noStrike" noProof="0">
                          <a:effectLst/>
                        </a:rPr>
                        <a:t>PP3.2 Public Value and Spatial Justice Innovations: </a:t>
                      </a:r>
                      <a:r>
                        <a:rPr lang="en-ZA" sz="1000" u="none" strike="noStrike" noProof="0">
                          <a:effectLst/>
                        </a:rPr>
                        <a:t>Deliver equitable public value while addressing spatial inequities through innovative projects, fostering inclusive planning &amp; development, </a:t>
                      </a:r>
                      <a:r>
                        <a:rPr lang="en-US" sz="1000" u="none" strike="noStrike" noProof="0">
                          <a:effectLst/>
                        </a:rPr>
                        <a:t>with a focus on WYPD</a:t>
                      </a:r>
                      <a:r>
                        <a:rPr lang="en-ZA" sz="1000" u="none" strike="noStrike" noProof="0">
                          <a:effectLst/>
                        </a:rPr>
                        <a:t>.</a:t>
                      </a:r>
                      <a:endParaRPr lang="en-ZA" noProof="0"/>
                    </a:p>
                  </a:txBody>
                  <a:tcPr marL="72000" marR="72000" marT="36000" marB="36000"/>
                </a:tc>
                <a:tc>
                  <a:txBody>
                    <a:bodyPr/>
                    <a:lstStyle/>
                    <a:p>
                      <a:r>
                        <a:rPr lang="en-ZA" sz="1000" b="0" noProof="0">
                          <a:solidFill>
                            <a:schemeClr val="tx1"/>
                          </a:solidFill>
                          <a:latin typeface="+mn-lt"/>
                        </a:rPr>
                        <a:t>NSDF, WCSDF 2030, MSDF, WCIF (MOIP), PLTF, GPS, State of Development Planning Report and Spatial Performance Report (DEA&amp;DP 2024)</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innovations to counter spatial inequalities, to promote inclusive planning and development?</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0" noProof="0">
                          <a:solidFill>
                            <a:schemeClr val="tx1"/>
                          </a:solidFill>
                          <a:latin typeface="+mn-lt"/>
                          <a:cs typeface="Arial" panose="020B0604020202020204" pitchFamily="34" charset="0"/>
                        </a:rPr>
                        <a:t>Promotes inclusive access to logistics and economic opportunities in under-served regions. Freight rail will support more equitable access to export logistics, benefiting small-scale farmers and </a:t>
                      </a:r>
                      <a:r>
                        <a:rPr lang="en-ZA" sz="1000" b="0" noProof="0" err="1">
                          <a:solidFill>
                            <a:schemeClr val="tx1"/>
                          </a:solidFill>
                          <a:latin typeface="+mn-lt"/>
                          <a:cs typeface="Arial" panose="020B0604020202020204" pitchFamily="34" charset="0"/>
                        </a:rPr>
                        <a:t>agri</a:t>
                      </a:r>
                      <a:r>
                        <a:rPr lang="en-ZA" sz="1000" b="0" noProof="0">
                          <a:solidFill>
                            <a:schemeClr val="tx1"/>
                          </a:solidFill>
                          <a:latin typeface="+mn-lt"/>
                          <a:cs typeface="Arial" panose="020B0604020202020204" pitchFamily="34" charset="0"/>
                        </a:rPr>
                        <a:t>-processors, especially in rural municipalities.</a:t>
                      </a:r>
                    </a:p>
                  </a:txBody>
                  <a:tcPr marT="72000" marB="72000"/>
                </a:tc>
                <a:extLst>
                  <a:ext uri="{0D108BD9-81ED-4DB2-BD59-A6C34878D82A}">
                    <a16:rowId xmlns:a16="http://schemas.microsoft.com/office/drawing/2014/main" val="3638500200"/>
                  </a:ext>
                </a:extLst>
              </a:tr>
              <a:tr h="982015">
                <a:tc>
                  <a:txBody>
                    <a:bodyPr/>
                    <a:lstStyle/>
                    <a:p>
                      <a:pPr algn="l"/>
                      <a:r>
                        <a:rPr lang="en-ZA" sz="1000" b="1" u="none" strike="noStrike" noProof="0">
                          <a:effectLst/>
                        </a:rPr>
                        <a:t>PP3.3 Partnerships and Localisation Compliance: </a:t>
                      </a:r>
                      <a:r>
                        <a:rPr lang="en-ZA" sz="1000" u="none" strike="noStrike" noProof="0">
                          <a:effectLst/>
                        </a:rPr>
                        <a:t>Effective partnerships that demonstrates  implementation innovation regarding Risk-Reward sharing; And the use of localised value chains to deliver socio-economic benefits, trust, and stakeholder equity.</a:t>
                      </a:r>
                      <a:endParaRPr lang="en-ZA" noProof="0"/>
                    </a:p>
                  </a:txBody>
                  <a:tcPr marL="72000" marR="72000" marT="36000" marB="36000"/>
                </a:tc>
                <a:tc>
                  <a:txBody>
                    <a:bodyPr/>
                    <a:lstStyle/>
                    <a:p>
                      <a:r>
                        <a:rPr lang="en-ZA" sz="1000" b="0" noProof="0">
                          <a:solidFill>
                            <a:schemeClr val="tx1"/>
                          </a:solidFill>
                          <a:latin typeface="+mn-lt"/>
                          <a:cs typeface="Arial" panose="020B0604020202020204" pitchFamily="34" charset="0"/>
                        </a:rPr>
                        <a:t>NT, MTEF, NDP, NIP, NLTF, PLTF, NSDF, PSDF, MSDF, PSP 2025-2030, G4J, WCIF, BSA, SABS, G4J.</a:t>
                      </a: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desired Partnership models favouring equitable Localised value chain development and risk-sharing?</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0">
                          <a:solidFill>
                            <a:schemeClr val="tx1"/>
                          </a:solidFill>
                          <a:latin typeface="+mn-lt"/>
                          <a:cs typeface="Arial" panose="020B0604020202020204" pitchFamily="34" charset="0"/>
                        </a:rPr>
                        <a:t>PPPs and private sector involvement drive investment, with shared risks and public-sector support. This includes market testing through Requests for Information (RFIs), private terminal investment (e.g. CGA or </a:t>
                      </a:r>
                      <a:r>
                        <a:rPr lang="en-ZA" sz="1000" noProof="0" err="1">
                          <a:solidFill>
                            <a:schemeClr val="tx1"/>
                          </a:solidFill>
                          <a:latin typeface="+mn-lt"/>
                          <a:cs typeface="Arial" panose="020B0604020202020204" pitchFamily="34" charset="0"/>
                        </a:rPr>
                        <a:t>Agbiz</a:t>
                      </a:r>
                      <a:r>
                        <a:rPr lang="en-ZA" sz="1000" noProof="0">
                          <a:solidFill>
                            <a:schemeClr val="tx1"/>
                          </a:solidFill>
                          <a:latin typeface="+mn-lt"/>
                          <a:cs typeface="Arial" panose="020B0604020202020204" pitchFamily="34" charset="0"/>
                        </a:rPr>
                        <a:t> members), and access frameworks that promote lower barriers to entry for local rail operators.</a:t>
                      </a:r>
                    </a:p>
                  </a:txBody>
                  <a:tcPr marT="72000" marB="72000"/>
                </a:tc>
                <a:extLst>
                  <a:ext uri="{0D108BD9-81ED-4DB2-BD59-A6C34878D82A}">
                    <a16:rowId xmlns:a16="http://schemas.microsoft.com/office/drawing/2014/main" val="2158894131"/>
                  </a:ext>
                </a:extLst>
              </a:tr>
            </a:tbl>
          </a:graphicData>
        </a:graphic>
      </p:graphicFrame>
    </p:spTree>
    <p:extLst>
      <p:ext uri="{BB962C8B-B14F-4D97-AF65-F5344CB8AC3E}">
        <p14:creationId xmlns:p14="http://schemas.microsoft.com/office/powerpoint/2010/main" val="31649206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08F54-1473-A00E-DBF4-F984C684D3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E7DA930-DD10-9ACF-71A0-38121B8377D5}"/>
              </a:ext>
            </a:extLst>
          </p:cNvPr>
          <p:cNvSpPr>
            <a:spLocks noGrp="1"/>
          </p:cNvSpPr>
          <p:nvPr>
            <p:ph type="title"/>
          </p:nvPr>
        </p:nvSpPr>
        <p:spPr/>
        <p:txBody>
          <a:bodyPr/>
          <a:lstStyle/>
          <a:p>
            <a:r>
              <a:rPr lang="en-ZA" noProof="0"/>
              <a:t>Freight Rail Revitalisation </a:t>
            </a:r>
            <a:r>
              <a:rPr lang="en-ZA" b="0" noProof="0"/>
              <a:t>| Economic Infrastructure</a:t>
            </a:r>
            <a:endParaRPr lang="en-ZA" b="0" i="1" noProof="0"/>
          </a:p>
        </p:txBody>
      </p:sp>
      <p:graphicFrame>
        <p:nvGraphicFramePr>
          <p:cNvPr id="6" name="Table 5">
            <a:extLst>
              <a:ext uri="{FF2B5EF4-FFF2-40B4-BE49-F238E27FC236}">
                <a16:creationId xmlns:a16="http://schemas.microsoft.com/office/drawing/2014/main" id="{70D123C7-D495-DE89-CAAB-A46C442869D9}"/>
              </a:ext>
            </a:extLst>
          </p:cNvPr>
          <p:cNvGraphicFramePr>
            <a:graphicFrameLocks noGrp="1"/>
          </p:cNvGraphicFramePr>
          <p:nvPr>
            <p:extLst>
              <p:ext uri="{D42A27DB-BD31-4B8C-83A1-F6EECF244321}">
                <p14:modId xmlns:p14="http://schemas.microsoft.com/office/powerpoint/2010/main" val="1483363496"/>
              </p:ext>
            </p:extLst>
          </p:nvPr>
        </p:nvGraphicFramePr>
        <p:xfrm>
          <a:off x="216408" y="1196753"/>
          <a:ext cx="11759184" cy="3209095"/>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764792">
                  <a:extLst>
                    <a:ext uri="{9D8B030D-6E8A-4147-A177-3AD203B41FA5}">
                      <a16:colId xmlns:a16="http://schemas.microsoft.com/office/drawing/2014/main" val="2869889126"/>
                    </a:ext>
                  </a:extLst>
                </a:gridCol>
                <a:gridCol w="2596896">
                  <a:extLst>
                    <a:ext uri="{9D8B030D-6E8A-4147-A177-3AD203B41FA5}">
                      <a16:colId xmlns:a16="http://schemas.microsoft.com/office/drawing/2014/main" val="2271518520"/>
                    </a:ext>
                  </a:extLst>
                </a:gridCol>
                <a:gridCol w="4751832">
                  <a:extLst>
                    <a:ext uri="{9D8B030D-6E8A-4147-A177-3AD203B41FA5}">
                      <a16:colId xmlns:a16="http://schemas.microsoft.com/office/drawing/2014/main" val="4082015239"/>
                    </a:ext>
                  </a:extLst>
                </a:gridCol>
              </a:tblGrid>
              <a:tr h="330295">
                <a:tc gridSpan="4">
                  <a:txBody>
                    <a:bodyPr/>
                    <a:lstStyle/>
                    <a:p>
                      <a:pPr algn="ctr"/>
                      <a:r>
                        <a:rPr lang="en-ZA" sz="1200" b="1" noProof="0">
                          <a:solidFill>
                            <a:schemeClr val="bg1"/>
                          </a:solidFill>
                        </a:rPr>
                        <a:t>Principle 4: Infrastructure design, commission, delivery and management is best supported and enabled by transversal planning and governance.</a:t>
                      </a:r>
                    </a:p>
                  </a:txBody>
                  <a:tcPr marT="72000" marB="72000">
                    <a:solidFill>
                      <a:schemeClr val="accent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246888">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0">
                <a:tc>
                  <a:txBody>
                    <a:bodyPr/>
                    <a:lstStyle/>
                    <a:p>
                      <a:pPr algn="l"/>
                      <a:r>
                        <a:rPr lang="en-ZA" sz="1000" b="1" u="none" strike="noStrike" noProof="0">
                          <a:effectLst/>
                        </a:rPr>
                        <a:t>PP4.1 Funding and Budget Compliance</a:t>
                      </a:r>
                      <a:r>
                        <a:rPr lang="en-ZA" sz="1000" u="none" strike="noStrike" noProof="0">
                          <a:effectLst/>
                        </a:rPr>
                        <a:t>: Compliance with provincial, national and international financial and budgetary frameworks to ensure funding sustainability and fiscal discipline.</a:t>
                      </a:r>
                      <a:endParaRPr lang="en-ZA" noProof="0"/>
                    </a:p>
                  </a:txBody>
                  <a:tcPr marL="72000" marR="72000" marT="36000" marB="36000"/>
                </a:tc>
                <a:tc>
                  <a:txBody>
                    <a:bodyPr/>
                    <a:lstStyle/>
                    <a:p>
                      <a:r>
                        <a:rPr lang="en-ZA" sz="1000" b="0" noProof="0">
                          <a:solidFill>
                            <a:schemeClr val="tx1"/>
                          </a:solidFill>
                          <a:latin typeface="+mn-lt"/>
                        </a:rPr>
                        <a:t>NT, MTEF, NDP, NIP, PT, G4J, WCIF.</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a:t>
                      </a:r>
                      <a:r>
                        <a:rPr lang="en-US" sz="1000" u="none" strike="noStrike" noProof="0">
                          <a:effectLst/>
                        </a:rPr>
                        <a:t>offer </a:t>
                      </a:r>
                      <a:r>
                        <a:rPr lang="en-US" sz="1000" b="1" u="none" strike="noStrike" noProof="0">
                          <a:effectLst/>
                        </a:rPr>
                        <a:t>funding and financing</a:t>
                      </a:r>
                      <a:r>
                        <a:rPr lang="en-US" sz="1000" u="none" strike="noStrike" noProof="0">
                          <a:effectLst/>
                        </a:rPr>
                        <a:t> governance frameworks (financial model, etc.) and </a:t>
                      </a:r>
                      <a:r>
                        <a:rPr lang="en-ZA" sz="1000" b="1" u="none" strike="noStrike" noProof="0">
                          <a:effectLst/>
                        </a:rPr>
                        <a:t>PFMA and MFMA budgetary compliances; </a:t>
                      </a:r>
                      <a:r>
                        <a:rPr lang="en-US" sz="1000" b="0" u="none" strike="noStrike" noProof="0">
                          <a:effectLst/>
                        </a:rPr>
                        <a:t>and taking into consideration the </a:t>
                      </a:r>
                      <a:r>
                        <a:rPr lang="en-US" sz="1000" b="1" u="none" strike="noStrike" noProof="0">
                          <a:effectLst/>
                        </a:rPr>
                        <a:t>IFRS</a:t>
                      </a:r>
                      <a:r>
                        <a:rPr lang="en-US" sz="1000" b="0" u="none" strike="noStrike" noProof="0">
                          <a:effectLst/>
                        </a:rPr>
                        <a:t> when necessary</a:t>
                      </a:r>
                      <a:r>
                        <a:rPr lang="en-ZA" sz="1000" b="0" u="none" strike="noStrike" noProof="0">
                          <a:effectLst/>
                        </a:rPr>
                        <a:t>?</a:t>
                      </a:r>
                      <a:endParaRPr lang="en-ZA" sz="1000" b="0" i="0" u="none" strike="noStrike" noProof="0">
                        <a:solidFill>
                          <a:srgbClr val="000000"/>
                        </a:solidFill>
                        <a:effectLst/>
                        <a:latin typeface="Calibri" panose="020F0502020204030204" pitchFamily="34" charset="0"/>
                      </a:endParaRPr>
                    </a:p>
                  </a:txBody>
                  <a:tcPr marL="72000" marR="72000" marT="36000" marB="36000"/>
                </a:tc>
                <a:tc>
                  <a:txBody>
                    <a:bodyPr/>
                    <a:lstStyle/>
                    <a:p>
                      <a:r>
                        <a:rPr lang="en-ZA" sz="1000" noProof="0">
                          <a:solidFill>
                            <a:schemeClr val="tx1"/>
                          </a:solidFill>
                          <a:latin typeface="+mn-lt"/>
                          <a:cs typeface="Arial" panose="020B0604020202020204" pitchFamily="34" charset="0"/>
                        </a:rPr>
                        <a:t>Eligible for support from instruments like the Budget Facility for Infrastructure (BFI). The project was identified as a potential BFI candidate due to its network significance, climate co-benefits, and long-term cost savings for the economy.</a:t>
                      </a:r>
                    </a:p>
                  </a:txBody>
                  <a:tcPr marT="72000" marB="72000"/>
                </a:tc>
                <a:extLst>
                  <a:ext uri="{0D108BD9-81ED-4DB2-BD59-A6C34878D82A}">
                    <a16:rowId xmlns:a16="http://schemas.microsoft.com/office/drawing/2014/main" val="2838567438"/>
                  </a:ext>
                </a:extLst>
              </a:tr>
              <a:tr h="1020151">
                <a:tc>
                  <a:txBody>
                    <a:bodyPr/>
                    <a:lstStyle/>
                    <a:p>
                      <a:pPr algn="l"/>
                      <a:r>
                        <a:rPr lang="en-ZA" sz="1000" b="1" u="none" strike="noStrike" noProof="0">
                          <a:effectLst/>
                        </a:rPr>
                        <a:t>PP4.2 Socio-economic Compliance:</a:t>
                      </a:r>
                      <a:r>
                        <a:rPr lang="en-ZA" sz="1000" u="none" strike="noStrike" noProof="0">
                          <a:effectLst/>
                        </a:rPr>
                        <a:t> Adherence to socio-economic planning frameworks and policies, aligning infrastructure projects with growth development priorities and policy objectives as part of effective governance and transversal planning </a:t>
                      </a:r>
                      <a:r>
                        <a:rPr lang="en-US" sz="1000" u="none" strike="noStrike" noProof="0">
                          <a:effectLst/>
                        </a:rPr>
                        <a:t>(also take into consideration decommissioning and repurposing)</a:t>
                      </a:r>
                      <a:r>
                        <a:rPr lang="en-ZA" sz="1000" u="none" strike="noStrike" noProof="0">
                          <a:effectLst/>
                        </a:rPr>
                        <a:t>.</a:t>
                      </a:r>
                    </a:p>
                    <a:p>
                      <a:pPr algn="l"/>
                      <a:endParaRPr lang="en-ZA" sz="1000" noProof="0"/>
                    </a:p>
                  </a:txBody>
                  <a:tcPr marL="72000" marR="72000" marT="36000" marB="36000"/>
                </a:tc>
                <a:tc>
                  <a:txBody>
                    <a:bodyPr/>
                    <a:lstStyle/>
                    <a:p>
                      <a:r>
                        <a:rPr lang="en-ZA" sz="1000" b="0" noProof="0">
                          <a:solidFill>
                            <a:schemeClr val="tx1"/>
                          </a:solidFill>
                          <a:latin typeface="+mn-lt"/>
                        </a:rPr>
                        <a:t>NSDF, WCSDF 2030, MSDF, WCIF, PLTF, MOIP, G4J.</a:t>
                      </a:r>
                      <a:endParaRPr lang="en-ZA" sz="1000" b="0" noProof="0">
                        <a:solidFill>
                          <a:schemeClr val="tx1"/>
                        </a:solidFill>
                        <a:latin typeface="+mn-lt"/>
                        <a:cs typeface="Arial" panose="020B0604020202020204" pitchFamily="34" charset="0"/>
                      </a:endParaRPr>
                    </a:p>
                  </a:txBody>
                  <a:tcPr marT="72000" marB="72000"/>
                </a:tc>
                <a:tc>
                  <a:txBody>
                    <a:bodyPr/>
                    <a:lstStyle/>
                    <a:p>
                      <a:pPr algn="l" fontAlgn="ctr"/>
                      <a:r>
                        <a:rPr lang="en-ZA" sz="1000" u="none" strike="noStrike" noProof="0">
                          <a:effectLst/>
                        </a:rPr>
                        <a:t>Does the project offer clear evidence of </a:t>
                      </a:r>
                      <a:r>
                        <a:rPr lang="en-ZA" sz="1000" b="1" u="none" strike="noStrike" noProof="0">
                          <a:effectLst/>
                        </a:rPr>
                        <a:t>alignment of socio-economic growth and development priorities required by transversal planning prescripts?</a:t>
                      </a:r>
                      <a:endParaRPr lang="en-ZA" sz="1000" b="1" i="0" u="none" strike="noStrike" noProof="0">
                        <a:solidFill>
                          <a:srgbClr val="000000"/>
                        </a:solidFill>
                        <a:effectLst/>
                        <a:latin typeface="Calibri" panose="020F0502020204030204" pitchFamily="34" charset="0"/>
                      </a:endParaRPr>
                    </a:p>
                  </a:txBody>
                  <a:tcPr marL="72000" marR="72000" marT="36000" marB="360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rPr>
                        <a:t>Though not always commercially profitable, the projects deliver broader socio-economic and environmental returns. The project supports jobs, rural economic development, and modal shift targets. These outcomes align with Growth for Jobs (G4J), PSP 2025–2030, and the PLTF’s goals for regional connectivity and cost competitiveness.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018318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781981-A5FA-9079-E8E3-61C8CDBE59D6}"/>
              </a:ext>
            </a:extLst>
          </p:cNvPr>
          <p:cNvSpPr>
            <a:spLocks noGrp="1"/>
          </p:cNvSpPr>
          <p:nvPr>
            <p:ph type="body" sz="quarter" idx="12"/>
          </p:nvPr>
        </p:nvSpPr>
        <p:spPr/>
        <p:txBody>
          <a:bodyPr/>
          <a:lstStyle/>
          <a:p>
            <a:r>
              <a:rPr lang="en-ZA" noProof="0"/>
              <a:t>Shayela Smart</a:t>
            </a:r>
          </a:p>
        </p:txBody>
      </p:sp>
    </p:spTree>
    <p:extLst>
      <p:ext uri="{BB962C8B-B14F-4D97-AF65-F5344CB8AC3E}">
        <p14:creationId xmlns:p14="http://schemas.microsoft.com/office/powerpoint/2010/main" val="364918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65F9D08-1EA2-5B4B-FE7B-3D99F8320792}"/>
              </a:ext>
            </a:extLst>
          </p:cNvPr>
          <p:cNvSpPr>
            <a:spLocks noGrp="1"/>
          </p:cNvSpPr>
          <p:nvPr>
            <p:ph type="body" sz="quarter" idx="12"/>
          </p:nvPr>
        </p:nvSpPr>
        <p:spPr/>
        <p:txBody>
          <a:bodyPr/>
          <a:lstStyle/>
          <a:p>
            <a:r>
              <a:rPr lang="en-ZA" noProof="0"/>
              <a:t>Summary</a:t>
            </a:r>
          </a:p>
        </p:txBody>
      </p:sp>
    </p:spTree>
    <p:extLst>
      <p:ext uri="{BB962C8B-B14F-4D97-AF65-F5344CB8AC3E}">
        <p14:creationId xmlns:p14="http://schemas.microsoft.com/office/powerpoint/2010/main" val="3855795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5A02-C3D0-0E65-F0B9-C0859B39A252}"/>
              </a:ext>
            </a:extLst>
          </p:cNvPr>
          <p:cNvSpPr>
            <a:spLocks noGrp="1"/>
          </p:cNvSpPr>
          <p:nvPr>
            <p:ph type="title"/>
          </p:nvPr>
        </p:nvSpPr>
        <p:spPr/>
        <p:txBody>
          <a:bodyPr/>
          <a:lstStyle/>
          <a:p>
            <a:r>
              <a:rPr lang="en-ZA" noProof="0"/>
              <a:t>Summary of Mobility related infrastructure needs</a:t>
            </a:r>
          </a:p>
        </p:txBody>
      </p:sp>
      <p:sp>
        <p:nvSpPr>
          <p:cNvPr id="3" name="Slide Number Placeholder 2">
            <a:extLst>
              <a:ext uri="{FF2B5EF4-FFF2-40B4-BE49-F238E27FC236}">
                <a16:creationId xmlns:a16="http://schemas.microsoft.com/office/drawing/2014/main" id="{15B2F2B7-7533-457E-1355-E8C0ABE028D7}"/>
              </a:ext>
            </a:extLst>
          </p:cNvPr>
          <p:cNvSpPr>
            <a:spLocks noGrp="1"/>
          </p:cNvSpPr>
          <p:nvPr>
            <p:ph type="sldNum" sz="quarter" idx="4"/>
          </p:nvPr>
        </p:nvSpPr>
        <p:spPr/>
        <p:txBody>
          <a:bodyPr/>
          <a:lstStyle/>
          <a:p>
            <a:fld id="{8406839F-D7A4-4E5D-B93D-768AD4D1DB36}" type="slidenum">
              <a:rPr lang="en-ZA" noProof="0" smtClean="0">
                <a:solidFill>
                  <a:srgbClr val="003399"/>
                </a:solidFill>
              </a:rPr>
              <a:pPr/>
              <a:t>51</a:t>
            </a:fld>
            <a:endParaRPr lang="en-ZA" noProof="0">
              <a:solidFill>
                <a:srgbClr val="003399"/>
              </a:solidFill>
            </a:endParaRPr>
          </a:p>
        </p:txBody>
      </p:sp>
      <p:sp>
        <p:nvSpPr>
          <p:cNvPr id="4" name="Text Placeholder 3">
            <a:extLst>
              <a:ext uri="{FF2B5EF4-FFF2-40B4-BE49-F238E27FC236}">
                <a16:creationId xmlns:a16="http://schemas.microsoft.com/office/drawing/2014/main" id="{59B3AD66-8B96-68CA-A4B5-BEA05CC5621B}"/>
              </a:ext>
            </a:extLst>
          </p:cNvPr>
          <p:cNvSpPr>
            <a:spLocks noGrp="1"/>
          </p:cNvSpPr>
          <p:nvPr>
            <p:ph type="body" sz="quarter" idx="10"/>
          </p:nvPr>
        </p:nvSpPr>
        <p:spPr/>
        <p:txBody>
          <a:bodyPr/>
          <a:lstStyle/>
          <a:p>
            <a:endParaRPr lang="en-ZA" noProof="0"/>
          </a:p>
        </p:txBody>
      </p:sp>
      <p:graphicFrame>
        <p:nvGraphicFramePr>
          <p:cNvPr id="5" name="Table 4">
            <a:extLst>
              <a:ext uri="{FF2B5EF4-FFF2-40B4-BE49-F238E27FC236}">
                <a16:creationId xmlns:a16="http://schemas.microsoft.com/office/drawing/2014/main" id="{8B3F17EA-FDE0-DC0C-6D15-217CCA1BDA59}"/>
              </a:ext>
            </a:extLst>
          </p:cNvPr>
          <p:cNvGraphicFramePr>
            <a:graphicFrameLocks noGrp="1"/>
          </p:cNvGraphicFramePr>
          <p:nvPr>
            <p:extLst>
              <p:ext uri="{D42A27DB-BD31-4B8C-83A1-F6EECF244321}">
                <p14:modId xmlns:p14="http://schemas.microsoft.com/office/powerpoint/2010/main" val="940438492"/>
              </p:ext>
            </p:extLst>
          </p:nvPr>
        </p:nvGraphicFramePr>
        <p:xfrm>
          <a:off x="393700" y="1196750"/>
          <a:ext cx="11462941" cy="4896074"/>
        </p:xfrm>
        <a:graphic>
          <a:graphicData uri="http://schemas.openxmlformats.org/drawingml/2006/table">
            <a:tbl>
              <a:tblPr firstRow="1" bandRow="1">
                <a:tableStyleId>{5C22544A-7EE6-4342-B048-85BDC9FD1C3A}</a:tableStyleId>
              </a:tblPr>
              <a:tblGrid>
                <a:gridCol w="2284808">
                  <a:extLst>
                    <a:ext uri="{9D8B030D-6E8A-4147-A177-3AD203B41FA5}">
                      <a16:colId xmlns:a16="http://schemas.microsoft.com/office/drawing/2014/main" val="2067415240"/>
                    </a:ext>
                  </a:extLst>
                </a:gridCol>
                <a:gridCol w="5329976">
                  <a:extLst>
                    <a:ext uri="{9D8B030D-6E8A-4147-A177-3AD203B41FA5}">
                      <a16:colId xmlns:a16="http://schemas.microsoft.com/office/drawing/2014/main" val="3624125961"/>
                    </a:ext>
                  </a:extLst>
                </a:gridCol>
                <a:gridCol w="1282719">
                  <a:extLst>
                    <a:ext uri="{9D8B030D-6E8A-4147-A177-3AD203B41FA5}">
                      <a16:colId xmlns:a16="http://schemas.microsoft.com/office/drawing/2014/main" val="3721989003"/>
                    </a:ext>
                  </a:extLst>
                </a:gridCol>
                <a:gridCol w="1282719">
                  <a:extLst>
                    <a:ext uri="{9D8B030D-6E8A-4147-A177-3AD203B41FA5}">
                      <a16:colId xmlns:a16="http://schemas.microsoft.com/office/drawing/2014/main" val="4019247618"/>
                    </a:ext>
                  </a:extLst>
                </a:gridCol>
                <a:gridCol w="1282719">
                  <a:extLst>
                    <a:ext uri="{9D8B030D-6E8A-4147-A177-3AD203B41FA5}">
                      <a16:colId xmlns:a16="http://schemas.microsoft.com/office/drawing/2014/main" val="2708772723"/>
                    </a:ext>
                  </a:extLst>
                </a:gridCol>
              </a:tblGrid>
              <a:tr h="693565">
                <a:tc>
                  <a:txBody>
                    <a:bodyPr/>
                    <a:lstStyle/>
                    <a:p>
                      <a:r>
                        <a:rPr lang="en-ZA" sz="1400" noProof="0"/>
                        <a:t>Project</a:t>
                      </a:r>
                    </a:p>
                  </a:txBody>
                  <a:tcPr anchor="ctr">
                    <a:solidFill>
                      <a:srgbClr val="001484"/>
                    </a:solidFill>
                  </a:tcPr>
                </a:tc>
                <a:tc>
                  <a:txBody>
                    <a:bodyPr/>
                    <a:lstStyle/>
                    <a:p>
                      <a:r>
                        <a:rPr lang="en-ZA" sz="1400" noProof="0"/>
                        <a:t>Summary of infrastructure needs</a:t>
                      </a:r>
                    </a:p>
                  </a:txBody>
                  <a:tcPr anchor="ctr">
                    <a:solidFill>
                      <a:srgbClr val="001484"/>
                    </a:solidFill>
                  </a:tcPr>
                </a:tc>
                <a:tc>
                  <a:txBody>
                    <a:bodyPr/>
                    <a:lstStyle/>
                    <a:p>
                      <a:pPr algn="ctr"/>
                      <a:r>
                        <a:rPr lang="en-ZA" sz="1400" noProof="0"/>
                        <a:t>FY 1 (R’000)</a:t>
                      </a:r>
                    </a:p>
                  </a:txBody>
                  <a:tcPr anchor="ctr">
                    <a:solidFill>
                      <a:srgbClr val="001484"/>
                    </a:solidFill>
                  </a:tcPr>
                </a:tc>
                <a:tc>
                  <a:txBody>
                    <a:bodyPr/>
                    <a:lstStyle/>
                    <a:p>
                      <a:pPr algn="ctr"/>
                      <a:r>
                        <a:rPr lang="en-ZA" sz="1400" noProof="0"/>
                        <a:t>FY 2 (R’000)</a:t>
                      </a:r>
                    </a:p>
                  </a:txBody>
                  <a:tcPr anchor="ctr">
                    <a:solidFill>
                      <a:srgbClr val="001484"/>
                    </a:solidFill>
                  </a:tcPr>
                </a:tc>
                <a:tc>
                  <a:txBody>
                    <a:bodyPr/>
                    <a:lstStyle/>
                    <a:p>
                      <a:pPr algn="ctr"/>
                      <a:r>
                        <a:rPr lang="en-ZA" sz="1400" noProof="0"/>
                        <a:t>FY 3 (R’000) </a:t>
                      </a:r>
                    </a:p>
                  </a:txBody>
                  <a:tcPr anchor="ctr">
                    <a:solidFill>
                      <a:srgbClr val="001484"/>
                    </a:solidFill>
                  </a:tcPr>
                </a:tc>
                <a:extLst>
                  <a:ext uri="{0D108BD9-81ED-4DB2-BD59-A6C34878D82A}">
                    <a16:rowId xmlns:a16="http://schemas.microsoft.com/office/drawing/2014/main" val="3110211117"/>
                  </a:ext>
                </a:extLst>
              </a:tr>
              <a:tr h="567005">
                <a:tc>
                  <a:txBody>
                    <a:bodyPr/>
                    <a:lstStyle/>
                    <a:p>
                      <a:r>
                        <a:rPr lang="en-ZA" sz="1400" b="1" noProof="0">
                          <a:solidFill>
                            <a:schemeClr val="tx2"/>
                          </a:solidFill>
                        </a:rPr>
                        <a:t>Shayela Smart</a:t>
                      </a:r>
                    </a:p>
                  </a:txBody>
                  <a:tcPr/>
                </a:tc>
                <a:tc>
                  <a:txBody>
                    <a:bodyPr/>
                    <a:lstStyle/>
                    <a:p>
                      <a:r>
                        <a:rPr lang="en-ZA" sz="1400" b="0" noProof="0">
                          <a:solidFill>
                            <a:schemeClr val="tx2"/>
                          </a:solidFill>
                        </a:rPr>
                        <a:t>Establishment of remote holding areas (RHA) and strategic stop and go (SS&amp;G) facilities in the Metro </a:t>
                      </a:r>
                    </a:p>
                  </a:txBody>
                  <a:tcPr/>
                </a:tc>
                <a:tc>
                  <a:txBody>
                    <a:bodyPr/>
                    <a:lstStyle/>
                    <a:p>
                      <a:pPr algn="r" rtl="0" fontAlgn="ctr"/>
                      <a:r>
                        <a:rPr lang="en-ZA" sz="1200" b="0" i="0" u="none" strike="noStrike" noProof="0">
                          <a:solidFill>
                            <a:schemeClr val="tx2"/>
                          </a:solidFill>
                          <a:effectLst/>
                          <a:latin typeface="Century Gothic" panose="020B0502020202020204" pitchFamily="34" charset="0"/>
                        </a:rPr>
                        <a:t>45 250</a:t>
                      </a:r>
                    </a:p>
                  </a:txBody>
                  <a:tcPr marL="6350" marR="76200" marT="6350" marB="0" anchor="ctr"/>
                </a:tc>
                <a:tc>
                  <a:txBody>
                    <a:bodyPr/>
                    <a:lstStyle/>
                    <a:p>
                      <a:pPr algn="r" rtl="0" fontAlgn="ctr"/>
                      <a:r>
                        <a:rPr lang="en-ZA" sz="1200" b="0" i="0" u="none" strike="noStrike" noProof="0">
                          <a:solidFill>
                            <a:schemeClr val="tx2"/>
                          </a:solidFill>
                          <a:effectLst/>
                          <a:latin typeface="Century Gothic" panose="020B0502020202020204" pitchFamily="34" charset="0"/>
                        </a:rPr>
                        <a:t>47 965</a:t>
                      </a:r>
                    </a:p>
                  </a:txBody>
                  <a:tcPr marL="6350" marR="76200" marT="6350" marB="0" anchor="ctr"/>
                </a:tc>
                <a:tc>
                  <a:txBody>
                    <a:bodyPr/>
                    <a:lstStyle/>
                    <a:p>
                      <a:pPr algn="r" rtl="0" fontAlgn="ctr"/>
                      <a:r>
                        <a:rPr lang="en-ZA" sz="1200" b="0" i="0" u="none" strike="noStrike" noProof="0">
                          <a:solidFill>
                            <a:schemeClr val="tx2"/>
                          </a:solidFill>
                          <a:effectLst/>
                          <a:latin typeface="Century Gothic" panose="020B0502020202020204" pitchFamily="34" charset="0"/>
                        </a:rPr>
                        <a:t>-</a:t>
                      </a:r>
                    </a:p>
                  </a:txBody>
                  <a:tcPr marL="6350" marR="76200" marT="6350" marB="0" anchor="ctr"/>
                </a:tc>
                <a:extLst>
                  <a:ext uri="{0D108BD9-81ED-4DB2-BD59-A6C34878D82A}">
                    <a16:rowId xmlns:a16="http://schemas.microsoft.com/office/drawing/2014/main" val="2845042830"/>
                  </a:ext>
                </a:extLst>
              </a:tr>
              <a:tr h="567005">
                <a:tc>
                  <a:txBody>
                    <a:bodyPr/>
                    <a:lstStyle/>
                    <a:p>
                      <a:r>
                        <a:rPr lang="en-ZA" sz="1400" b="1" noProof="0">
                          <a:solidFill>
                            <a:schemeClr val="tx2"/>
                          </a:solidFill>
                        </a:rPr>
                        <a:t>GIPTN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noProof="0">
                          <a:solidFill>
                            <a:schemeClr val="tx2"/>
                          </a:solidFill>
                        </a:rPr>
                        <a:t>Road rehabilitation, bus stops and shelters, transfer locations and sidewalk improvements </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217 407</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276 090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324 580</a:t>
                      </a:r>
                    </a:p>
                  </a:txBody>
                  <a:tcPr marL="6350" marR="76200" marT="6350" marB="0" anchor="ctr"/>
                </a:tc>
                <a:extLst>
                  <a:ext uri="{0D108BD9-81ED-4DB2-BD59-A6C34878D82A}">
                    <a16:rowId xmlns:a16="http://schemas.microsoft.com/office/drawing/2014/main" val="1754121227"/>
                  </a:ext>
                </a:extLst>
              </a:tr>
              <a:tr h="567005">
                <a:tc>
                  <a:txBody>
                    <a:bodyPr/>
                    <a:lstStyle/>
                    <a:p>
                      <a:r>
                        <a:rPr lang="en-ZA" sz="1400" b="1" noProof="0">
                          <a:solidFill>
                            <a:schemeClr val="tx2"/>
                          </a:solidFill>
                        </a:rPr>
                        <a:t>Rural Intertown Transport Solution</a:t>
                      </a:r>
                    </a:p>
                  </a:txBody>
                  <a:tcPr/>
                </a:tc>
                <a:tc>
                  <a:txBody>
                    <a:bodyPr/>
                    <a:lstStyle/>
                    <a:p>
                      <a:r>
                        <a:rPr lang="en-ZA" sz="1400" b="0" noProof="0">
                          <a:solidFill>
                            <a:schemeClr val="tx2"/>
                          </a:solidFill>
                        </a:rPr>
                        <a:t>Construction of stops, shelters and PTIs where required</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1 000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1 000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a:t>
                      </a:r>
                    </a:p>
                  </a:txBody>
                  <a:tcPr anchor="ctr"/>
                </a:tc>
                <a:extLst>
                  <a:ext uri="{0D108BD9-81ED-4DB2-BD59-A6C34878D82A}">
                    <a16:rowId xmlns:a16="http://schemas.microsoft.com/office/drawing/2014/main" val="1561923618"/>
                  </a:ext>
                </a:extLst>
              </a:tr>
              <a:tr h="567005">
                <a:tc>
                  <a:txBody>
                    <a:bodyPr/>
                    <a:lstStyle/>
                    <a:p>
                      <a:r>
                        <a:rPr lang="en-ZA" sz="1400" b="1" noProof="0">
                          <a:solidFill>
                            <a:schemeClr val="tx2"/>
                          </a:solidFill>
                        </a:rPr>
                        <a:t>NMT Demonstration Town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noProof="0">
                          <a:solidFill>
                            <a:schemeClr val="tx2"/>
                          </a:solidFill>
                        </a:rPr>
                        <a:t>NMT and PT infrastructure upgrades in the selected town</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51 750</a:t>
                      </a:r>
                    </a:p>
                  </a:txBody>
                  <a:tcPr marL="6350" marR="720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54 855</a:t>
                      </a:r>
                    </a:p>
                  </a:txBody>
                  <a:tcPr marL="6350" marR="720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58 146</a:t>
                      </a:r>
                    </a:p>
                  </a:txBody>
                  <a:tcPr marL="6350" marR="72000" marT="6350" marB="0" anchor="ctr"/>
                </a:tc>
                <a:extLst>
                  <a:ext uri="{0D108BD9-81ED-4DB2-BD59-A6C34878D82A}">
                    <a16:rowId xmlns:a16="http://schemas.microsoft.com/office/drawing/2014/main" val="2470329713"/>
                  </a:ext>
                </a:extLst>
              </a:tr>
              <a:tr h="567005">
                <a:tc>
                  <a:txBody>
                    <a:bodyPr/>
                    <a:lstStyle/>
                    <a:p>
                      <a:r>
                        <a:rPr lang="en-ZA" sz="1400" b="1" noProof="0">
                          <a:solidFill>
                            <a:schemeClr val="tx2"/>
                          </a:solidFill>
                        </a:rPr>
                        <a:t>Park and Ride</a:t>
                      </a:r>
                    </a:p>
                  </a:txBody>
                  <a:tcPr/>
                </a:tc>
                <a:tc>
                  <a:txBody>
                    <a:bodyPr/>
                    <a:lstStyle/>
                    <a:p>
                      <a:r>
                        <a:rPr lang="en-ZA" sz="1400" noProof="0">
                          <a:solidFill>
                            <a:schemeClr val="tx2"/>
                          </a:solidFill>
                        </a:rPr>
                        <a:t>Site upgrades of identified P&amp;R facilities in Cape Town and Stellenbosch</a:t>
                      </a:r>
                    </a:p>
                  </a:txBody>
                  <a:tcPr/>
                </a:tc>
                <a:tc>
                  <a:txBody>
                    <a:bodyPr/>
                    <a:lstStyle/>
                    <a:p>
                      <a:pPr marL="0" algn="r" defTabSz="914400" rtl="0" eaLnBrk="1" fontAlgn="ctr" latinLnBrk="0" hangingPunct="1"/>
                      <a:r>
                        <a:rPr lang="en-ZA" sz="1200" b="1" i="0" u="none" strike="noStrike" kern="1200" noProof="0">
                          <a:solidFill>
                            <a:schemeClr val="tx2"/>
                          </a:solidFill>
                          <a:effectLst/>
                          <a:latin typeface="Century Gothic" panose="020B0502020202020204" pitchFamily="34" charset="0"/>
                          <a:ea typeface="+mn-ea"/>
                          <a:cs typeface="+mn-cs"/>
                        </a:rPr>
                        <a:t>CPT: </a:t>
                      </a:r>
                      <a:r>
                        <a:rPr lang="en-ZA" sz="1200" b="0" i="0" u="none" strike="noStrike" kern="1200" noProof="0">
                          <a:solidFill>
                            <a:schemeClr val="tx2"/>
                          </a:solidFill>
                          <a:effectLst/>
                          <a:latin typeface="Century Gothic" panose="020B0502020202020204" pitchFamily="34" charset="0"/>
                          <a:ea typeface="+mn-ea"/>
                          <a:cs typeface="+mn-cs"/>
                        </a:rPr>
                        <a:t>10 130</a:t>
                      </a:r>
                    </a:p>
                    <a:p>
                      <a:pPr marL="0" algn="r" defTabSz="914400" rtl="0" eaLnBrk="1" fontAlgn="ctr" latinLnBrk="0" hangingPunct="1"/>
                      <a:r>
                        <a:rPr lang="en-ZA" sz="1200" b="1" i="0" u="none" strike="noStrike" kern="1200" noProof="0">
                          <a:solidFill>
                            <a:schemeClr val="tx2"/>
                          </a:solidFill>
                          <a:effectLst/>
                          <a:latin typeface="Century Gothic" panose="020B0502020202020204" pitchFamily="34" charset="0"/>
                          <a:ea typeface="+mn-ea"/>
                          <a:cs typeface="+mn-cs"/>
                        </a:rPr>
                        <a:t>STEL: </a:t>
                      </a:r>
                      <a:r>
                        <a:rPr lang="en-ZA" sz="1200" b="0" i="0" u="none" strike="noStrike" kern="1200" noProof="0">
                          <a:solidFill>
                            <a:schemeClr val="tx2"/>
                          </a:solidFill>
                          <a:effectLst/>
                          <a:latin typeface="Century Gothic" panose="020B0502020202020204" pitchFamily="34" charset="0"/>
                          <a:ea typeface="+mn-ea"/>
                          <a:cs typeface="+mn-cs"/>
                        </a:rPr>
                        <a:t>19 500</a:t>
                      </a:r>
                    </a:p>
                  </a:txBody>
                  <a:tcPr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a:t>
                      </a:r>
                    </a:p>
                  </a:txBody>
                  <a:tcPr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a:t>
                      </a:r>
                    </a:p>
                  </a:txBody>
                  <a:tcPr anchor="ctr"/>
                </a:tc>
                <a:extLst>
                  <a:ext uri="{0D108BD9-81ED-4DB2-BD59-A6C34878D82A}">
                    <a16:rowId xmlns:a16="http://schemas.microsoft.com/office/drawing/2014/main" val="3953813616"/>
                  </a:ext>
                </a:extLst>
              </a:tr>
              <a:tr h="333533">
                <a:tc>
                  <a:txBody>
                    <a:bodyPr/>
                    <a:lstStyle/>
                    <a:p>
                      <a:r>
                        <a:rPr lang="en-ZA" sz="1400" b="1" noProof="0">
                          <a:solidFill>
                            <a:schemeClr val="tx2"/>
                          </a:solidFill>
                        </a:rPr>
                        <a:t>eMBT Pilot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noProof="0">
                          <a:solidFill>
                            <a:schemeClr val="tx2"/>
                          </a:solidFill>
                        </a:rPr>
                        <a:t>Charging equipment and PTI upgrades (12 PTIs)</a:t>
                      </a:r>
                    </a:p>
                  </a:txBody>
                  <a:tcP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600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300</a:t>
                      </a:r>
                    </a:p>
                  </a:txBody>
                  <a:tcPr marL="6350" marR="76200" marT="6350" marB="0" anchor="ctr"/>
                </a:tc>
                <a:tc>
                  <a:txBody>
                    <a:bodyPr/>
                    <a:lstStyle/>
                    <a:p>
                      <a:pPr marL="0" algn="r" defTabSz="914400" rtl="0" eaLnBrk="1" fontAlgn="ctr" latinLnBrk="0" hangingPunct="1"/>
                      <a:r>
                        <a:rPr lang="en-ZA" sz="1200" b="0" i="0" u="none" strike="noStrike" kern="1200" noProof="0">
                          <a:solidFill>
                            <a:schemeClr val="tx2"/>
                          </a:solidFill>
                          <a:effectLst/>
                          <a:latin typeface="Century Gothic" panose="020B0502020202020204" pitchFamily="34" charset="0"/>
                          <a:ea typeface="+mn-ea"/>
                          <a:cs typeface="+mn-cs"/>
                        </a:rPr>
                        <a:t>7 600</a:t>
                      </a:r>
                    </a:p>
                  </a:txBody>
                  <a:tcPr marL="6350" marR="76200" marT="6350" marB="0" anchor="ctr"/>
                </a:tc>
                <a:extLst>
                  <a:ext uri="{0D108BD9-81ED-4DB2-BD59-A6C34878D82A}">
                    <a16:rowId xmlns:a16="http://schemas.microsoft.com/office/drawing/2014/main" val="2613610265"/>
                  </a:ext>
                </a:extLst>
              </a:tr>
              <a:tr h="1033951">
                <a:tc>
                  <a:txBody>
                    <a:bodyPr/>
                    <a:lstStyle/>
                    <a:p>
                      <a:pPr marL="0" algn="l" defTabSz="914400" rtl="0" eaLnBrk="1" latinLnBrk="0" hangingPunct="1"/>
                      <a:r>
                        <a:rPr lang="en-ZA" sz="1400" b="1" kern="1200" noProof="0">
                          <a:solidFill>
                            <a:schemeClr val="tx2"/>
                          </a:solidFill>
                          <a:latin typeface="+mn-lt"/>
                          <a:ea typeface="+mn-ea"/>
                          <a:cs typeface="+mn-cs"/>
                        </a:rPr>
                        <a:t>Freight Rail Revitalisation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400" b="0" noProof="0">
                          <a:solidFill>
                            <a:schemeClr val="tx2"/>
                          </a:solidFill>
                        </a:rPr>
                        <a:t>Potential for WCMD, DOI &amp; municipalities to</a:t>
                      </a:r>
                      <a:r>
                        <a:rPr lang="en-ZA" sz="1400" noProof="0">
                          <a:solidFill>
                            <a:schemeClr val="tx2"/>
                          </a:solidFill>
                        </a:rPr>
                        <a:t> support freight rail viability </a:t>
                      </a:r>
                      <a:r>
                        <a:rPr lang="en-ZA" sz="1400" b="0" noProof="0">
                          <a:solidFill>
                            <a:schemeClr val="tx2"/>
                          </a:solidFill>
                        </a:rPr>
                        <a:t>by providing land for facility/terminal development </a:t>
                      </a:r>
                      <a:r>
                        <a:rPr lang="en-ZA" sz="1400" noProof="0">
                          <a:solidFill>
                            <a:schemeClr val="tx2"/>
                          </a:solidFill>
                        </a:rPr>
                        <a:t>and collaborating with private sector to fund and develop the terminals</a:t>
                      </a:r>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ZA" sz="1200" b="0" i="0" u="none" strike="noStrike" kern="1200" noProof="0">
                          <a:solidFill>
                            <a:schemeClr val="tx2"/>
                          </a:solidFill>
                          <a:effectLst/>
                          <a:latin typeface="Century Gothic" panose="020B0502020202020204" pitchFamily="34" charset="0"/>
                          <a:ea typeface="+mn-ea"/>
                          <a:cs typeface="+mn-cs"/>
                        </a:rPr>
                        <a:t>TBD</a:t>
                      </a:r>
                    </a:p>
                  </a:txBody>
                  <a:tcPr anchor="ctr"/>
                </a:tc>
                <a:tc hMerge="1">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endParaRPr lang="en-ZA" sz="1200" b="0" i="0" u="none" strike="noStrike" kern="1200" noProof="0">
                        <a:solidFill>
                          <a:schemeClr val="tx2"/>
                        </a:solidFill>
                        <a:effectLst/>
                        <a:latin typeface="Century Gothic" panose="020B0502020202020204" pitchFamily="34" charset="0"/>
                        <a:ea typeface="+mn-ea"/>
                        <a:cs typeface="+mn-cs"/>
                      </a:endParaRPr>
                    </a:p>
                  </a:txBody>
                  <a:tcPr/>
                </a:tc>
                <a:tc hMerge="1">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endParaRPr lang="en-ZA" sz="1200" b="0" i="0" u="none" strike="noStrike" kern="1200" noProof="0">
                        <a:solidFill>
                          <a:schemeClr val="tx2"/>
                        </a:solidFill>
                        <a:effectLst/>
                        <a:latin typeface="Century Gothic" panose="020B0502020202020204" pitchFamily="34" charset="0"/>
                        <a:ea typeface="+mn-ea"/>
                        <a:cs typeface="+mn-cs"/>
                      </a:endParaRPr>
                    </a:p>
                  </a:txBody>
                  <a:tcPr/>
                </a:tc>
                <a:extLst>
                  <a:ext uri="{0D108BD9-81ED-4DB2-BD59-A6C34878D82A}">
                    <a16:rowId xmlns:a16="http://schemas.microsoft.com/office/drawing/2014/main" val="570681721"/>
                  </a:ext>
                </a:extLst>
              </a:tr>
            </a:tbl>
          </a:graphicData>
        </a:graphic>
      </p:graphicFrame>
    </p:spTree>
    <p:extLst>
      <p:ext uri="{BB962C8B-B14F-4D97-AF65-F5344CB8AC3E}">
        <p14:creationId xmlns:p14="http://schemas.microsoft.com/office/powerpoint/2010/main" val="6986198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394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9355E-6009-5AB2-C0ED-90E0BCFA2A4B}"/>
              </a:ext>
            </a:extLst>
          </p:cNvPr>
          <p:cNvSpPr>
            <a:spLocks noGrp="1"/>
          </p:cNvSpPr>
          <p:nvPr>
            <p:ph type="title"/>
          </p:nvPr>
        </p:nvSpPr>
        <p:spPr/>
        <p:txBody>
          <a:bodyPr/>
          <a:lstStyle/>
          <a:p>
            <a:r>
              <a:rPr lang="en-ZA" noProof="0"/>
              <a:t>Shayela Smart</a:t>
            </a:r>
            <a:br>
              <a:rPr lang="en-ZA" noProof="0"/>
            </a:br>
            <a:r>
              <a:rPr lang="en-ZA" sz="1600" b="0" i="1" noProof="0">
                <a:solidFill>
                  <a:schemeClr val="accent3"/>
                </a:solidFill>
              </a:rPr>
              <a:t>Overview</a:t>
            </a:r>
            <a:endParaRPr lang="en-ZA" b="0" noProof="0">
              <a:solidFill>
                <a:schemeClr val="accent3"/>
              </a:solidFill>
              <a:highlight>
                <a:srgbClr val="FFFF00"/>
              </a:highlight>
            </a:endParaRPr>
          </a:p>
        </p:txBody>
      </p:sp>
      <p:sp>
        <p:nvSpPr>
          <p:cNvPr id="15" name="Text Placeholder 5">
            <a:extLst>
              <a:ext uri="{FF2B5EF4-FFF2-40B4-BE49-F238E27FC236}">
                <a16:creationId xmlns:a16="http://schemas.microsoft.com/office/drawing/2014/main" id="{6CB2216E-6950-4859-0124-CF766E269C5A}"/>
              </a:ext>
            </a:extLst>
          </p:cNvPr>
          <p:cNvSpPr txBox="1">
            <a:spLocks/>
          </p:cNvSpPr>
          <p:nvPr/>
        </p:nvSpPr>
        <p:spPr>
          <a:xfrm>
            <a:off x="3352801" y="2931356"/>
            <a:ext cx="8527736" cy="2139187"/>
          </a:xfrm>
          <a:prstGeom prst="rect">
            <a:avLst/>
          </a:prstGeom>
          <a:solidFill>
            <a:schemeClr val="bg1">
              <a:lumMod val="95000"/>
            </a:schemeClr>
          </a:solidFill>
        </p:spPr>
        <p:txBody>
          <a:bodyPr vert="horz" lIns="72000" tIns="144000" rIns="72000" bIns="72000" rtlCol="0">
            <a:normAutofit/>
          </a:bodyPr>
          <a:lstStyle>
            <a:lvl1pPr marL="0" indent="0" algn="l" defTabSz="914400" rtl="0" eaLnBrk="1" latinLnBrk="0" hangingPunct="1">
              <a:spcBef>
                <a:spcPts val="300"/>
              </a:spcBef>
              <a:buFont typeface="Arial" pitchFamily="34" charset="0"/>
              <a:buNone/>
              <a:defRPr sz="1600" b="1" kern="1200">
                <a:solidFill>
                  <a:schemeClr val="tx1"/>
                </a:solidFill>
                <a:latin typeface="Century Gothic" pitchFamily="34" charset="0"/>
                <a:ea typeface="+mn-ea"/>
                <a:cs typeface="+mn-cs"/>
              </a:defRPr>
            </a:lvl1pPr>
            <a:lvl2pPr marL="180000" indent="-180000" algn="l" defTabSz="914400" rtl="0" eaLnBrk="1" latinLnBrk="0" hangingPunct="1">
              <a:spcBef>
                <a:spcPts val="300"/>
              </a:spcBef>
              <a:buClr>
                <a:srgbClr val="002060"/>
              </a:buClr>
              <a:buFontTx/>
              <a:buBlip>
                <a:blip r:embed="rId2"/>
              </a:buBlip>
              <a:defRPr sz="1600" kern="1200">
                <a:solidFill>
                  <a:schemeClr val="tx1"/>
                </a:solidFill>
                <a:latin typeface="Century Gothic" pitchFamily="34" charset="0"/>
                <a:ea typeface="+mn-ea"/>
                <a:cs typeface="+mn-cs"/>
              </a:defRPr>
            </a:lvl2pPr>
            <a:lvl3pPr marL="360000" indent="-180000" algn="l" defTabSz="914400" rtl="0" eaLnBrk="1" latinLnBrk="0" hangingPunct="1">
              <a:spcBef>
                <a:spcPts val="300"/>
              </a:spcBef>
              <a:buClr>
                <a:schemeClr val="accent3"/>
              </a:buClr>
              <a:buFont typeface="Arial" pitchFamily="34" charset="0"/>
              <a:buChar char="•"/>
              <a:defRPr lang="en-US" sz="1600" kern="1200" dirty="0" smtClean="0">
                <a:solidFill>
                  <a:schemeClr val="tx1"/>
                </a:solidFill>
                <a:latin typeface="Century Gothic" pitchFamily="34" charset="0"/>
                <a:ea typeface="+mn-ea"/>
                <a:cs typeface="+mn-cs"/>
              </a:defRPr>
            </a:lvl3pPr>
            <a:lvl4pPr marL="540000" indent="-180000" algn="l" defTabSz="914400" rtl="0" eaLnBrk="1" latinLnBrk="0" hangingPunct="1">
              <a:spcBef>
                <a:spcPts val="300"/>
              </a:spcBef>
              <a:buClr>
                <a:schemeClr val="accent3"/>
              </a:buClr>
              <a:buFont typeface="Arial" pitchFamily="34" charset="0"/>
              <a:buChar char="–"/>
              <a:defRPr sz="1600" kern="1200">
                <a:solidFill>
                  <a:schemeClr val="tx1"/>
                </a:solidFill>
                <a:latin typeface="Century Gothic" pitchFamily="34" charset="0"/>
                <a:ea typeface="+mn-ea"/>
                <a:cs typeface="+mn-cs"/>
              </a:defRPr>
            </a:lvl4pPr>
            <a:lvl5pPr marL="1800000" indent="-1800000" algn="l" defTabSz="914400" rtl="0" eaLnBrk="1" latinLnBrk="0" hangingPunct="1">
              <a:spcBef>
                <a:spcPts val="300"/>
              </a:spcBef>
              <a:buFont typeface="Arial" pitchFamily="34" charset="0"/>
              <a:buNone/>
              <a:defRPr sz="16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5750" lvl="1" indent="-285750">
              <a:spcAft>
                <a:spcPts val="600"/>
              </a:spcAft>
            </a:pPr>
            <a:endParaRPr lang="en-ZA" sz="1400" b="1" noProof="0"/>
          </a:p>
          <a:p>
            <a:pPr marL="465750" lvl="1" indent="-285750">
              <a:spcAft>
                <a:spcPts val="600"/>
              </a:spcAft>
            </a:pPr>
            <a:endParaRPr lang="en-ZA" sz="1400" b="1" noProof="0"/>
          </a:p>
        </p:txBody>
      </p:sp>
      <p:sp>
        <p:nvSpPr>
          <p:cNvPr id="18" name="TextBox 17">
            <a:extLst>
              <a:ext uri="{FF2B5EF4-FFF2-40B4-BE49-F238E27FC236}">
                <a16:creationId xmlns:a16="http://schemas.microsoft.com/office/drawing/2014/main" id="{3155C6F2-127F-C27F-A205-4AC9E32F6A86}"/>
              </a:ext>
            </a:extLst>
          </p:cNvPr>
          <p:cNvSpPr txBox="1"/>
          <p:nvPr/>
        </p:nvSpPr>
        <p:spPr>
          <a:xfrm>
            <a:off x="3352800" y="2326973"/>
            <a:ext cx="8527735" cy="604382"/>
          </a:xfrm>
          <a:prstGeom prst="rect">
            <a:avLst/>
          </a:prstGeom>
          <a:solidFill>
            <a:schemeClr val="accent1">
              <a:lumMod val="20000"/>
              <a:lumOff val="80000"/>
            </a:schemeClr>
          </a:solidFill>
        </p:spPr>
        <p:txBody>
          <a:bodyPr wrap="square" anchor="ctr" anchorCtr="0">
            <a:noAutofit/>
          </a:bodyPr>
          <a:lstStyle/>
          <a:p>
            <a:pPr algn="ctr"/>
            <a:r>
              <a:rPr lang="en-ZA" sz="1600" b="1" noProof="0">
                <a:solidFill>
                  <a:schemeClr val="tx2"/>
                </a:solidFill>
              </a:rPr>
              <a:t>Phase 1 establishes the foundation for long-term reform</a:t>
            </a:r>
          </a:p>
        </p:txBody>
      </p:sp>
      <p:pic>
        <p:nvPicPr>
          <p:cNvPr id="19" name="Picture 18" descr="A group of people in a van&#10;&#10;Description automatically generated">
            <a:extLst>
              <a:ext uri="{FF2B5EF4-FFF2-40B4-BE49-F238E27FC236}">
                <a16:creationId xmlns:a16="http://schemas.microsoft.com/office/drawing/2014/main" id="{736593F8-97EA-A7AA-3691-27179F807BE4}"/>
              </a:ext>
            </a:extLst>
          </p:cNvPr>
          <p:cNvPicPr>
            <a:picLocks noChangeAspect="1"/>
          </p:cNvPicPr>
          <p:nvPr/>
        </p:nvPicPr>
        <p:blipFill>
          <a:blip r:embed="rId3" cstate="print">
            <a:extLst>
              <a:ext uri="{28A0092B-C50C-407E-A947-70E740481C1C}">
                <a14:useLocalDpi xmlns:a14="http://schemas.microsoft.com/office/drawing/2010/main" val="0"/>
              </a:ext>
            </a:extLst>
          </a:blip>
          <a:srcRect t="3286"/>
          <a:stretch>
            <a:fillRect/>
          </a:stretch>
        </p:blipFill>
        <p:spPr>
          <a:xfrm>
            <a:off x="393701" y="2326973"/>
            <a:ext cx="2778124" cy="2132504"/>
          </a:xfrm>
          <a:prstGeom prst="rect">
            <a:avLst/>
          </a:prstGeom>
          <a:ln w="6350">
            <a:solidFill>
              <a:schemeClr val="tx1"/>
            </a:solidFill>
          </a:ln>
        </p:spPr>
      </p:pic>
      <p:pic>
        <p:nvPicPr>
          <p:cNvPr id="20" name="Picture 19" descr="A group of people standing in front of a white van&#10;&#10;Description automatically generated">
            <a:extLst>
              <a:ext uri="{FF2B5EF4-FFF2-40B4-BE49-F238E27FC236}">
                <a16:creationId xmlns:a16="http://schemas.microsoft.com/office/drawing/2014/main" id="{02461961-77EC-FFE2-8EC5-C17288DCDB12}"/>
              </a:ext>
            </a:extLst>
          </p:cNvPr>
          <p:cNvPicPr>
            <a:picLocks noChangeAspect="1"/>
          </p:cNvPicPr>
          <p:nvPr/>
        </p:nvPicPr>
        <p:blipFill>
          <a:blip r:embed="rId4" cstate="print">
            <a:extLst>
              <a:ext uri="{28A0092B-C50C-407E-A947-70E740481C1C}">
                <a14:useLocalDpi xmlns:a14="http://schemas.microsoft.com/office/drawing/2010/main" val="0"/>
              </a:ext>
            </a:extLst>
          </a:blip>
          <a:srcRect b="6657"/>
          <a:stretch/>
        </p:blipFill>
        <p:spPr>
          <a:xfrm>
            <a:off x="393701" y="4544520"/>
            <a:ext cx="2778124" cy="2132504"/>
          </a:xfrm>
          <a:prstGeom prst="rect">
            <a:avLst/>
          </a:prstGeom>
          <a:ln w="6350">
            <a:solidFill>
              <a:schemeClr val="tx1"/>
            </a:solidFill>
          </a:ln>
        </p:spPr>
      </p:pic>
      <p:pic>
        <p:nvPicPr>
          <p:cNvPr id="21" name="Graphic 20" descr="Blueprint outline">
            <a:extLst>
              <a:ext uri="{FF2B5EF4-FFF2-40B4-BE49-F238E27FC236}">
                <a16:creationId xmlns:a16="http://schemas.microsoft.com/office/drawing/2014/main" id="{7AF4B655-941E-FE94-14D2-74B97C8157C9}"/>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652487" y="4040638"/>
            <a:ext cx="504000" cy="504000"/>
          </a:xfrm>
          <a:prstGeom prst="rect">
            <a:avLst/>
          </a:prstGeom>
        </p:spPr>
      </p:pic>
      <p:pic>
        <p:nvPicPr>
          <p:cNvPr id="22" name="Graphic 21" descr="Clipboard Checked outline">
            <a:extLst>
              <a:ext uri="{FF2B5EF4-FFF2-40B4-BE49-F238E27FC236}">
                <a16:creationId xmlns:a16="http://schemas.microsoft.com/office/drawing/2014/main" id="{234367E5-0D23-4FC6-A0F4-FF43611B702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3648730" y="3083932"/>
            <a:ext cx="504000" cy="504000"/>
          </a:xfrm>
          <a:prstGeom prst="rect">
            <a:avLst/>
          </a:prstGeom>
        </p:spPr>
      </p:pic>
      <p:pic>
        <p:nvPicPr>
          <p:cNvPr id="23" name="Graphic 22" descr="Satellite outline">
            <a:extLst>
              <a:ext uri="{FF2B5EF4-FFF2-40B4-BE49-F238E27FC236}">
                <a16:creationId xmlns:a16="http://schemas.microsoft.com/office/drawing/2014/main" id="{EDDEADAC-965E-B823-E8C1-87964D73FF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52487" y="3083932"/>
            <a:ext cx="504000" cy="504000"/>
          </a:xfrm>
          <a:prstGeom prst="rect">
            <a:avLst/>
          </a:prstGeom>
        </p:spPr>
      </p:pic>
      <p:pic>
        <p:nvPicPr>
          <p:cNvPr id="24" name="Graphic 23" descr="Shield Tick outline">
            <a:extLst>
              <a:ext uri="{FF2B5EF4-FFF2-40B4-BE49-F238E27FC236}">
                <a16:creationId xmlns:a16="http://schemas.microsoft.com/office/drawing/2014/main" id="{7B3F99C0-E0E0-0CC2-0EFF-DB54C44A2C5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3648730" y="4040638"/>
            <a:ext cx="504000" cy="504000"/>
          </a:xfrm>
          <a:prstGeom prst="rect">
            <a:avLst/>
          </a:prstGeom>
        </p:spPr>
      </p:pic>
      <p:sp>
        <p:nvSpPr>
          <p:cNvPr id="26" name="Rectangle 25">
            <a:extLst>
              <a:ext uri="{FF2B5EF4-FFF2-40B4-BE49-F238E27FC236}">
                <a16:creationId xmlns:a16="http://schemas.microsoft.com/office/drawing/2014/main" id="{ADB67CE7-CA41-8788-8171-77B4AC513C93}"/>
              </a:ext>
            </a:extLst>
          </p:cNvPr>
          <p:cNvSpPr/>
          <p:nvPr/>
        </p:nvSpPr>
        <p:spPr>
          <a:xfrm>
            <a:off x="4109188" y="3083932"/>
            <a:ext cx="2786912" cy="856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0"/>
              </a:spcBef>
            </a:pPr>
            <a:r>
              <a:rPr lang="en-ZA" sz="1400" b="1" noProof="0">
                <a:solidFill>
                  <a:schemeClr val="tx2"/>
                </a:solidFill>
              </a:rPr>
              <a:t>Driver registration &amp; training </a:t>
            </a:r>
          </a:p>
          <a:p>
            <a:r>
              <a:rPr lang="en-ZA" sz="1200" noProof="0">
                <a:solidFill>
                  <a:schemeClr val="tx2"/>
                </a:solidFill>
              </a:rPr>
              <a:t>Raise driving standards and safety</a:t>
            </a:r>
          </a:p>
        </p:txBody>
      </p:sp>
      <p:sp>
        <p:nvSpPr>
          <p:cNvPr id="28" name="Rectangle 27">
            <a:extLst>
              <a:ext uri="{FF2B5EF4-FFF2-40B4-BE49-F238E27FC236}">
                <a16:creationId xmlns:a16="http://schemas.microsoft.com/office/drawing/2014/main" id="{CE2713F6-F9BD-DC95-B2CA-4F6DE51377E5}"/>
              </a:ext>
            </a:extLst>
          </p:cNvPr>
          <p:cNvSpPr/>
          <p:nvPr/>
        </p:nvSpPr>
        <p:spPr>
          <a:xfrm>
            <a:off x="4109188" y="4040638"/>
            <a:ext cx="2958362" cy="856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1800"/>
              </a:spcBef>
            </a:pPr>
            <a:r>
              <a:rPr lang="en-ZA" sz="1400" b="1" noProof="0">
                <a:solidFill>
                  <a:schemeClr val="tx2"/>
                </a:solidFill>
              </a:rPr>
              <a:t>Vehicle branding</a:t>
            </a:r>
          </a:p>
          <a:p>
            <a:r>
              <a:rPr lang="en-ZA" sz="1200" noProof="0">
                <a:solidFill>
                  <a:schemeClr val="tx2"/>
                </a:solidFill>
              </a:rPr>
              <a:t>A single brand will be developed and applied to all legal vehicles</a:t>
            </a:r>
          </a:p>
        </p:txBody>
      </p:sp>
      <p:sp>
        <p:nvSpPr>
          <p:cNvPr id="29" name="Rectangle 28">
            <a:extLst>
              <a:ext uri="{FF2B5EF4-FFF2-40B4-BE49-F238E27FC236}">
                <a16:creationId xmlns:a16="http://schemas.microsoft.com/office/drawing/2014/main" id="{DCAF7928-FA5D-156D-947E-A0092992CF54}"/>
              </a:ext>
            </a:extLst>
          </p:cNvPr>
          <p:cNvSpPr/>
          <p:nvPr/>
        </p:nvSpPr>
        <p:spPr>
          <a:xfrm>
            <a:off x="8156486" y="3083932"/>
            <a:ext cx="3444963" cy="958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1800"/>
              </a:spcBef>
            </a:pPr>
            <a:r>
              <a:rPr lang="en-ZA" sz="1400" b="1" noProof="0">
                <a:solidFill>
                  <a:schemeClr val="tx2"/>
                </a:solidFill>
              </a:rPr>
              <a:t>Vehicle tracking &amp; monitoring system</a:t>
            </a:r>
          </a:p>
          <a:p>
            <a:r>
              <a:rPr lang="en-ZA" sz="1200" noProof="0">
                <a:solidFill>
                  <a:schemeClr val="tx2"/>
                </a:solidFill>
              </a:rPr>
              <a:t>Installation of trackers linked to an operational monitoring system</a:t>
            </a:r>
          </a:p>
        </p:txBody>
      </p:sp>
      <p:sp>
        <p:nvSpPr>
          <p:cNvPr id="30" name="Rectangle 29">
            <a:extLst>
              <a:ext uri="{FF2B5EF4-FFF2-40B4-BE49-F238E27FC236}">
                <a16:creationId xmlns:a16="http://schemas.microsoft.com/office/drawing/2014/main" id="{C4EAEFC9-6585-59FA-F644-C38F2A1DD9ED}"/>
              </a:ext>
            </a:extLst>
          </p:cNvPr>
          <p:cNvSpPr/>
          <p:nvPr/>
        </p:nvSpPr>
        <p:spPr>
          <a:xfrm>
            <a:off x="8156487" y="4040638"/>
            <a:ext cx="3444962" cy="856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1800"/>
              </a:spcBef>
            </a:pPr>
            <a:r>
              <a:rPr lang="en-ZA" sz="1400" b="1" noProof="0">
                <a:solidFill>
                  <a:schemeClr val="tx2"/>
                </a:solidFill>
              </a:rPr>
              <a:t>PTI capacity measures</a:t>
            </a:r>
          </a:p>
          <a:p>
            <a:r>
              <a:rPr lang="en-ZA" sz="1200" noProof="0">
                <a:solidFill>
                  <a:schemeClr val="tx2"/>
                </a:solidFill>
              </a:rPr>
              <a:t>Interventions to increase the capacity of key PTIs</a:t>
            </a:r>
          </a:p>
        </p:txBody>
      </p:sp>
      <p:sp>
        <p:nvSpPr>
          <p:cNvPr id="31" name="Rectangle 30">
            <a:extLst>
              <a:ext uri="{FF2B5EF4-FFF2-40B4-BE49-F238E27FC236}">
                <a16:creationId xmlns:a16="http://schemas.microsoft.com/office/drawing/2014/main" id="{2517C880-956C-FD96-A5FD-EB14F04AE080}"/>
              </a:ext>
            </a:extLst>
          </p:cNvPr>
          <p:cNvSpPr/>
          <p:nvPr/>
        </p:nvSpPr>
        <p:spPr>
          <a:xfrm>
            <a:off x="3352800" y="5222703"/>
            <a:ext cx="8527732" cy="6048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tx2"/>
                </a:solidFill>
              </a:rPr>
              <a:t>Project Status</a:t>
            </a:r>
          </a:p>
        </p:txBody>
      </p:sp>
      <p:sp>
        <p:nvSpPr>
          <p:cNvPr id="32" name="Rectangle 31">
            <a:extLst>
              <a:ext uri="{FF2B5EF4-FFF2-40B4-BE49-F238E27FC236}">
                <a16:creationId xmlns:a16="http://schemas.microsoft.com/office/drawing/2014/main" id="{E3C5919F-38A3-1CF1-0A0D-B1CCDDCBB804}"/>
              </a:ext>
            </a:extLst>
          </p:cNvPr>
          <p:cNvSpPr/>
          <p:nvPr/>
        </p:nvSpPr>
        <p:spPr>
          <a:xfrm>
            <a:off x="3352797" y="5827502"/>
            <a:ext cx="8527735" cy="8560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600" lvl="2" indent="-285750">
              <a:lnSpc>
                <a:spcPct val="90000"/>
              </a:lnSpc>
              <a:spcBef>
                <a:spcPts val="300"/>
              </a:spcBef>
              <a:spcAft>
                <a:spcPts val="600"/>
              </a:spcAft>
              <a:buClr>
                <a:schemeClr val="accent3"/>
              </a:buClr>
              <a:buFont typeface="Arial" pitchFamily="34" charset="0"/>
              <a:buChar char="•"/>
            </a:pPr>
            <a:r>
              <a:rPr lang="en-ZA" sz="1400" noProof="0">
                <a:solidFill>
                  <a:schemeClr val="tx1"/>
                </a:solidFill>
                <a:latin typeface="Century Gothic" pitchFamily="34" charset="0"/>
              </a:rPr>
              <a:t>Business Plan completed</a:t>
            </a:r>
          </a:p>
          <a:p>
            <a:pPr marL="355600" lvl="2" indent="-285750">
              <a:lnSpc>
                <a:spcPct val="90000"/>
              </a:lnSpc>
              <a:spcBef>
                <a:spcPts val="300"/>
              </a:spcBef>
              <a:spcAft>
                <a:spcPts val="600"/>
              </a:spcAft>
              <a:buClr>
                <a:schemeClr val="accent3"/>
              </a:buClr>
              <a:buFont typeface="Arial" pitchFamily="34" charset="0"/>
              <a:buChar char="•"/>
            </a:pPr>
            <a:r>
              <a:rPr lang="en-ZA" sz="1400" noProof="0">
                <a:solidFill>
                  <a:schemeClr val="tx1"/>
                </a:solidFill>
                <a:latin typeface="Century Gothic" pitchFamily="34" charset="0"/>
              </a:rPr>
              <a:t>Efforts continue to secure funding for implementation</a:t>
            </a:r>
            <a:endParaRPr lang="en-ZA" sz="1100" b="1" noProof="0">
              <a:solidFill>
                <a:schemeClr val="tx2"/>
              </a:solidFill>
            </a:endParaRPr>
          </a:p>
        </p:txBody>
      </p:sp>
      <p:sp>
        <p:nvSpPr>
          <p:cNvPr id="17" name="Rectangle: Diagonal Corners Rounded 16">
            <a:extLst>
              <a:ext uri="{FF2B5EF4-FFF2-40B4-BE49-F238E27FC236}">
                <a16:creationId xmlns:a16="http://schemas.microsoft.com/office/drawing/2014/main" id="{3D69F275-0A28-511C-B4B6-4C989C92E9BC}"/>
              </a:ext>
            </a:extLst>
          </p:cNvPr>
          <p:cNvSpPr/>
          <p:nvPr/>
        </p:nvSpPr>
        <p:spPr>
          <a:xfrm>
            <a:off x="393701" y="1133475"/>
            <a:ext cx="11486834" cy="1040921"/>
          </a:xfrm>
          <a:prstGeom prst="round2DiagRect">
            <a:avLst/>
          </a:prstGeom>
          <a:solidFill>
            <a:srgbClr val="DAE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noProof="0">
                <a:solidFill>
                  <a:schemeClr val="tx2"/>
                </a:solidFill>
              </a:rPr>
              <a:t>Shayela Smart is a joint initiative between WCG, </a:t>
            </a:r>
            <a:r>
              <a:rPr lang="en-ZA" b="1" noProof="0" err="1">
                <a:solidFill>
                  <a:schemeClr val="tx2"/>
                </a:solidFill>
              </a:rPr>
              <a:t>CoCT</a:t>
            </a:r>
            <a:r>
              <a:rPr lang="en-ZA" b="1" noProof="0">
                <a:solidFill>
                  <a:schemeClr val="tx2"/>
                </a:solidFill>
              </a:rPr>
              <a:t> and SANTACO WC to incrementally improve, integrate and formalise MBT services over the long-term, strengthen regulation and address key industry issues.</a:t>
            </a:r>
          </a:p>
        </p:txBody>
      </p:sp>
    </p:spTree>
    <p:extLst>
      <p:ext uri="{BB962C8B-B14F-4D97-AF65-F5344CB8AC3E}">
        <p14:creationId xmlns:p14="http://schemas.microsoft.com/office/powerpoint/2010/main" val="2199938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AE5AF-A795-BB9C-8C61-504A94A57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6D49D-D18F-D95D-27EB-436C928E7196}"/>
              </a:ext>
            </a:extLst>
          </p:cNvPr>
          <p:cNvSpPr>
            <a:spLocks noGrp="1"/>
          </p:cNvSpPr>
          <p:nvPr>
            <p:ph type="title"/>
          </p:nvPr>
        </p:nvSpPr>
        <p:spPr/>
        <p:txBody>
          <a:bodyPr/>
          <a:lstStyle/>
          <a:p>
            <a:r>
              <a:rPr lang="en-ZA" noProof="0"/>
              <a:t>Shayela Smart</a:t>
            </a:r>
            <a:br>
              <a:rPr lang="en-ZA" noProof="0"/>
            </a:br>
            <a:r>
              <a:rPr lang="en-ZA" sz="1600" b="0" i="1" noProof="0">
                <a:solidFill>
                  <a:schemeClr val="accent3"/>
                </a:solidFill>
              </a:rPr>
              <a:t>Infrastructure requirements and costs</a:t>
            </a:r>
            <a:endParaRPr lang="en-ZA" b="0" i="1" noProof="0">
              <a:solidFill>
                <a:schemeClr val="accent3"/>
              </a:solidFill>
            </a:endParaRPr>
          </a:p>
        </p:txBody>
      </p:sp>
      <p:sp>
        <p:nvSpPr>
          <p:cNvPr id="6" name="Rectangle 5">
            <a:extLst>
              <a:ext uri="{FF2B5EF4-FFF2-40B4-BE49-F238E27FC236}">
                <a16:creationId xmlns:a16="http://schemas.microsoft.com/office/drawing/2014/main" id="{26F73F7C-69F8-E3B3-C211-90419B3F989D}"/>
              </a:ext>
            </a:extLst>
          </p:cNvPr>
          <p:cNvSpPr/>
          <p:nvPr/>
        </p:nvSpPr>
        <p:spPr>
          <a:xfrm>
            <a:off x="7581900" y="1126646"/>
            <a:ext cx="4364201" cy="42592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noProof="0">
                <a:solidFill>
                  <a:schemeClr val="bg1"/>
                </a:solidFill>
              </a:rPr>
              <a:t>Infrastructure requirements &amp; costs</a:t>
            </a:r>
          </a:p>
        </p:txBody>
      </p:sp>
      <p:sp>
        <p:nvSpPr>
          <p:cNvPr id="7" name="Rectangle 6">
            <a:extLst>
              <a:ext uri="{FF2B5EF4-FFF2-40B4-BE49-F238E27FC236}">
                <a16:creationId xmlns:a16="http://schemas.microsoft.com/office/drawing/2014/main" id="{45BFABAE-4D85-8F90-9116-E61B9E7A764B}"/>
              </a:ext>
            </a:extLst>
          </p:cNvPr>
          <p:cNvSpPr/>
          <p:nvPr/>
        </p:nvSpPr>
        <p:spPr>
          <a:xfrm>
            <a:off x="271122" y="1126647"/>
            <a:ext cx="7044078" cy="4259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600" b="1" noProof="0">
                <a:solidFill>
                  <a:schemeClr val="tx2"/>
                </a:solidFill>
              </a:rPr>
              <a:t>Total programme costs are as follows:</a:t>
            </a:r>
          </a:p>
        </p:txBody>
      </p:sp>
      <p:sp>
        <p:nvSpPr>
          <p:cNvPr id="8" name="Rectangle 7">
            <a:extLst>
              <a:ext uri="{FF2B5EF4-FFF2-40B4-BE49-F238E27FC236}">
                <a16:creationId xmlns:a16="http://schemas.microsoft.com/office/drawing/2014/main" id="{C2A273C5-96EE-F76E-4FE9-684B2446D0D7}"/>
              </a:ext>
            </a:extLst>
          </p:cNvPr>
          <p:cNvSpPr/>
          <p:nvPr/>
        </p:nvSpPr>
        <p:spPr>
          <a:xfrm>
            <a:off x="7581900" y="1552573"/>
            <a:ext cx="4364201" cy="471493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ZA" sz="1400" noProof="0">
                <a:solidFill>
                  <a:schemeClr val="tx2"/>
                </a:solidFill>
              </a:rPr>
              <a:t>Infrastructure will need to be improved to support Shayela Smart</a:t>
            </a:r>
          </a:p>
          <a:p>
            <a:endParaRPr lang="en-ZA" sz="1400" noProof="0">
              <a:solidFill>
                <a:schemeClr val="tx2"/>
              </a:solidFill>
            </a:endParaRPr>
          </a:p>
          <a:p>
            <a:pPr marL="171450" indent="-171450">
              <a:buFont typeface="Arial" panose="020B0604020202020204" pitchFamily="34" charset="0"/>
              <a:buChar char="•"/>
            </a:pPr>
            <a:r>
              <a:rPr lang="en-ZA" sz="1400" noProof="0">
                <a:solidFill>
                  <a:schemeClr val="tx2"/>
                </a:solidFill>
              </a:rPr>
              <a:t>This entails the establishment of </a:t>
            </a:r>
            <a:r>
              <a:rPr lang="en-ZA" sz="1400" b="1" noProof="0">
                <a:solidFill>
                  <a:schemeClr val="tx2"/>
                </a:solidFill>
              </a:rPr>
              <a:t>remote holding areas (RHA) </a:t>
            </a:r>
            <a:r>
              <a:rPr lang="en-ZA" sz="1400" noProof="0">
                <a:solidFill>
                  <a:schemeClr val="tx2"/>
                </a:solidFill>
              </a:rPr>
              <a:t>and </a:t>
            </a:r>
            <a:r>
              <a:rPr lang="en-ZA" sz="1400" b="1" noProof="0">
                <a:solidFill>
                  <a:schemeClr val="tx2"/>
                </a:solidFill>
              </a:rPr>
              <a:t>strategic stop and go (SS&amp;G) facilities </a:t>
            </a:r>
            <a:r>
              <a:rPr lang="en-ZA" sz="1400" noProof="0">
                <a:solidFill>
                  <a:schemeClr val="tx2"/>
                </a:solidFill>
              </a:rPr>
              <a:t>in the Metro to alleviate congestion at priority PTIs</a:t>
            </a:r>
            <a:endParaRPr lang="en-ZA" sz="1400" noProof="0">
              <a:solidFill>
                <a:schemeClr val="tx2"/>
              </a:solidFill>
              <a:highlight>
                <a:srgbClr val="FFFF00"/>
              </a:highlight>
            </a:endParaRPr>
          </a:p>
          <a:p>
            <a:pPr marL="171450" indent="-171450">
              <a:buFont typeface="Arial" panose="020B0604020202020204" pitchFamily="34" charset="0"/>
              <a:buChar char="•"/>
            </a:pPr>
            <a:endParaRPr lang="en-ZA" sz="1400" noProof="0">
              <a:solidFill>
                <a:schemeClr val="tx2"/>
              </a:solidFill>
              <a:highlight>
                <a:srgbClr val="FFFF00"/>
              </a:highlight>
            </a:endParaRPr>
          </a:p>
          <a:p>
            <a:pPr marL="171450" indent="-171450">
              <a:buFont typeface="Arial" panose="020B0604020202020204" pitchFamily="34" charset="0"/>
              <a:buChar char="•"/>
            </a:pPr>
            <a:r>
              <a:rPr lang="en-ZA" sz="1400" noProof="0">
                <a:solidFill>
                  <a:schemeClr val="tx2"/>
                </a:solidFill>
              </a:rPr>
              <a:t>The </a:t>
            </a:r>
            <a:r>
              <a:rPr lang="en-ZA" sz="1400" b="1" noProof="0">
                <a:solidFill>
                  <a:schemeClr val="tx2"/>
                </a:solidFill>
              </a:rPr>
              <a:t>total infrastructure cost </a:t>
            </a:r>
            <a:r>
              <a:rPr lang="en-ZA" sz="1400" noProof="0">
                <a:solidFill>
                  <a:schemeClr val="tx2"/>
                </a:solidFill>
              </a:rPr>
              <a:t>is approximately </a:t>
            </a:r>
            <a:r>
              <a:rPr lang="en-ZA" sz="1400" b="1" noProof="0">
                <a:solidFill>
                  <a:schemeClr val="tx2"/>
                </a:solidFill>
              </a:rPr>
              <a:t>~R94 million</a:t>
            </a:r>
            <a:r>
              <a:rPr lang="en-ZA" sz="1400" noProof="0">
                <a:solidFill>
                  <a:schemeClr val="tx2"/>
                </a:solidFill>
              </a:rPr>
              <a:t> over the first two financial years:</a:t>
            </a:r>
          </a:p>
          <a:p>
            <a:pPr marL="171450" indent="-171450">
              <a:buFont typeface="Arial" panose="020B0604020202020204" pitchFamily="34" charset="0"/>
              <a:buChar char="•"/>
            </a:pPr>
            <a:endParaRPr lang="en-ZA" sz="1400" noProof="0">
              <a:solidFill>
                <a:schemeClr val="tx2"/>
              </a:solidFill>
            </a:endParaRPr>
          </a:p>
        </p:txBody>
      </p:sp>
      <p:sp>
        <p:nvSpPr>
          <p:cNvPr id="11" name="Rectangle 10">
            <a:extLst>
              <a:ext uri="{FF2B5EF4-FFF2-40B4-BE49-F238E27FC236}">
                <a16:creationId xmlns:a16="http://schemas.microsoft.com/office/drawing/2014/main" id="{CB5EC062-D79E-48C0-0E18-CC97AA52B11D}"/>
              </a:ext>
            </a:extLst>
          </p:cNvPr>
          <p:cNvSpPr/>
          <p:nvPr/>
        </p:nvSpPr>
        <p:spPr>
          <a:xfrm>
            <a:off x="271122" y="1552572"/>
            <a:ext cx="7044078" cy="18013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9" name="Rectangle 8">
            <a:extLst>
              <a:ext uri="{FF2B5EF4-FFF2-40B4-BE49-F238E27FC236}">
                <a16:creationId xmlns:a16="http://schemas.microsoft.com/office/drawing/2014/main" id="{FFF8ABFA-F28B-897D-4A05-CB2C38785A25}"/>
              </a:ext>
            </a:extLst>
          </p:cNvPr>
          <p:cNvSpPr/>
          <p:nvPr/>
        </p:nvSpPr>
        <p:spPr>
          <a:xfrm>
            <a:off x="271122" y="3353910"/>
            <a:ext cx="7044078" cy="29135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lvl="1" indent="-171450">
              <a:spcBef>
                <a:spcPts val="600"/>
              </a:spcBef>
              <a:spcAft>
                <a:spcPts val="600"/>
              </a:spcAft>
              <a:buFont typeface="Arial" panose="020B0604020202020204" pitchFamily="34" charset="0"/>
              <a:buChar char="•"/>
            </a:pPr>
            <a:r>
              <a:rPr lang="en-ZA" sz="1200" b="1" noProof="0">
                <a:solidFill>
                  <a:schemeClr val="tx2"/>
                </a:solidFill>
              </a:rPr>
              <a:t>Establishment costs include: </a:t>
            </a:r>
            <a:r>
              <a:rPr lang="en-ZA" sz="1200" noProof="0">
                <a:solidFill>
                  <a:schemeClr val="tx2"/>
                </a:solidFill>
              </a:rPr>
              <a:t>Systems development; vehicle fitout and branding; industry training</a:t>
            </a:r>
          </a:p>
          <a:p>
            <a:pPr marL="171450" lvl="1" indent="-171450">
              <a:spcBef>
                <a:spcPts val="600"/>
              </a:spcBef>
              <a:spcAft>
                <a:spcPts val="600"/>
              </a:spcAft>
              <a:buFont typeface="Arial" panose="020B0604020202020204" pitchFamily="34" charset="0"/>
              <a:buChar char="•"/>
            </a:pPr>
            <a:r>
              <a:rPr lang="en-ZA" sz="1200" b="1" noProof="0">
                <a:solidFill>
                  <a:schemeClr val="tx2"/>
                </a:solidFill>
              </a:rPr>
              <a:t>Capital costs include: </a:t>
            </a:r>
            <a:r>
              <a:rPr lang="en-ZA" sz="1200" noProof="0">
                <a:solidFill>
                  <a:schemeClr val="tx2"/>
                </a:solidFill>
              </a:rPr>
              <a:t>Infrastructure and equipment (mobile devices, CCTV cameras, driver tags, vehicle trackers / tag readers)</a:t>
            </a:r>
          </a:p>
          <a:p>
            <a:pPr marL="171450" lvl="1" indent="-171450">
              <a:spcBef>
                <a:spcPts val="600"/>
              </a:spcBef>
              <a:spcAft>
                <a:spcPts val="600"/>
              </a:spcAft>
              <a:buFont typeface="Arial" panose="020B0604020202020204" pitchFamily="34" charset="0"/>
              <a:buChar char="•"/>
            </a:pPr>
            <a:r>
              <a:rPr lang="en-ZA" sz="1200" b="1" noProof="0">
                <a:solidFill>
                  <a:schemeClr val="tx2"/>
                </a:solidFill>
              </a:rPr>
              <a:t>Operational costs include: </a:t>
            </a:r>
            <a:r>
              <a:rPr lang="en-ZA" sz="1200" noProof="0">
                <a:solidFill>
                  <a:schemeClr val="tx2"/>
                </a:solidFill>
              </a:rPr>
              <a:t>Systems maintenance and support; operational monitoring and support; industry management; driver awards to incentivise good performance; additional provincial staffing capacity to support management of the programme</a:t>
            </a:r>
          </a:p>
          <a:p>
            <a:pPr>
              <a:spcBef>
                <a:spcPts val="600"/>
              </a:spcBef>
              <a:spcAft>
                <a:spcPts val="600"/>
              </a:spcAft>
            </a:pPr>
            <a:r>
              <a:rPr lang="en-ZA" sz="1200" b="1" noProof="0">
                <a:solidFill>
                  <a:schemeClr val="tx2"/>
                </a:solidFill>
              </a:rPr>
              <a:t>Project costs will peak in the first three years of implementing the project, and are expected to stabilise at around R135 million per year thereafter</a:t>
            </a:r>
          </a:p>
        </p:txBody>
      </p:sp>
      <p:graphicFrame>
        <p:nvGraphicFramePr>
          <p:cNvPr id="10" name="Table 9">
            <a:extLst>
              <a:ext uri="{FF2B5EF4-FFF2-40B4-BE49-F238E27FC236}">
                <a16:creationId xmlns:a16="http://schemas.microsoft.com/office/drawing/2014/main" id="{1D226745-D975-2E09-343A-8AD10817121A}"/>
              </a:ext>
            </a:extLst>
          </p:cNvPr>
          <p:cNvGraphicFramePr>
            <a:graphicFrameLocks noGrp="1"/>
          </p:cNvGraphicFramePr>
          <p:nvPr>
            <p:extLst>
              <p:ext uri="{D42A27DB-BD31-4B8C-83A1-F6EECF244321}">
                <p14:modId xmlns:p14="http://schemas.microsoft.com/office/powerpoint/2010/main" val="3211935620"/>
              </p:ext>
            </p:extLst>
          </p:nvPr>
        </p:nvGraphicFramePr>
        <p:xfrm>
          <a:off x="7841510" y="3868305"/>
          <a:ext cx="3913554" cy="669038"/>
        </p:xfrm>
        <a:graphic>
          <a:graphicData uri="http://schemas.openxmlformats.org/drawingml/2006/table">
            <a:tbl>
              <a:tblPr firstRow="1" bandRow="1">
                <a:tableStyleId>{5C22544A-7EE6-4342-B048-85BDC9FD1C3A}</a:tableStyleId>
              </a:tblPr>
              <a:tblGrid>
                <a:gridCol w="1304518">
                  <a:extLst>
                    <a:ext uri="{9D8B030D-6E8A-4147-A177-3AD203B41FA5}">
                      <a16:colId xmlns:a16="http://schemas.microsoft.com/office/drawing/2014/main" val="4206095014"/>
                    </a:ext>
                  </a:extLst>
                </a:gridCol>
                <a:gridCol w="1304518">
                  <a:extLst>
                    <a:ext uri="{9D8B030D-6E8A-4147-A177-3AD203B41FA5}">
                      <a16:colId xmlns:a16="http://schemas.microsoft.com/office/drawing/2014/main" val="2574268725"/>
                    </a:ext>
                  </a:extLst>
                </a:gridCol>
                <a:gridCol w="1304518">
                  <a:extLst>
                    <a:ext uri="{9D8B030D-6E8A-4147-A177-3AD203B41FA5}">
                      <a16:colId xmlns:a16="http://schemas.microsoft.com/office/drawing/2014/main" val="1063123393"/>
                    </a:ext>
                  </a:extLst>
                </a:gridCol>
              </a:tblGrid>
              <a:tr h="334519">
                <a:tc>
                  <a:txBody>
                    <a:bodyPr/>
                    <a:lstStyle/>
                    <a:p>
                      <a:pPr algn="ctr"/>
                      <a:r>
                        <a:rPr lang="en-ZA" sz="1200" noProof="0"/>
                        <a:t>FY 1 (R’000)</a:t>
                      </a:r>
                    </a:p>
                  </a:txBody>
                  <a:tcPr/>
                </a:tc>
                <a:tc>
                  <a:txBody>
                    <a:bodyPr/>
                    <a:lstStyle/>
                    <a:p>
                      <a:pPr algn="ctr"/>
                      <a:r>
                        <a:rPr lang="en-ZA" sz="1200" noProof="0"/>
                        <a:t>FY 2 (R’000)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200" noProof="0"/>
                        <a:t>FY 3+ (R’000)</a:t>
                      </a:r>
                    </a:p>
                  </a:txBody>
                  <a:tcPr/>
                </a:tc>
                <a:extLst>
                  <a:ext uri="{0D108BD9-81ED-4DB2-BD59-A6C34878D82A}">
                    <a16:rowId xmlns:a16="http://schemas.microsoft.com/office/drawing/2014/main" val="2177892049"/>
                  </a:ext>
                </a:extLst>
              </a:tr>
              <a:tr h="334519">
                <a:tc>
                  <a:txBody>
                    <a:bodyPr/>
                    <a:lstStyle/>
                    <a:p>
                      <a:pPr algn="r"/>
                      <a:r>
                        <a:rPr lang="en-ZA" sz="1200" noProof="0"/>
                        <a:t>45 250</a:t>
                      </a:r>
                    </a:p>
                  </a:txBody>
                  <a:tcPr/>
                </a:tc>
                <a:tc>
                  <a:txBody>
                    <a:bodyPr/>
                    <a:lstStyle/>
                    <a:p>
                      <a:pPr algn="r"/>
                      <a:r>
                        <a:rPr lang="en-ZA" sz="1200" noProof="0"/>
                        <a:t>47 965</a:t>
                      </a:r>
                    </a:p>
                  </a:txBody>
                  <a:tcPr/>
                </a:tc>
                <a:tc>
                  <a:txBody>
                    <a:bodyPr/>
                    <a:lstStyle/>
                    <a:p>
                      <a:pPr algn="r"/>
                      <a:r>
                        <a:rPr lang="en-ZA" sz="1200" noProof="0"/>
                        <a:t>-</a:t>
                      </a:r>
                    </a:p>
                  </a:txBody>
                  <a:tcPr/>
                </a:tc>
                <a:extLst>
                  <a:ext uri="{0D108BD9-81ED-4DB2-BD59-A6C34878D82A}">
                    <a16:rowId xmlns:a16="http://schemas.microsoft.com/office/drawing/2014/main" val="940420240"/>
                  </a:ext>
                </a:extLst>
              </a:tr>
            </a:tbl>
          </a:graphicData>
        </a:graphic>
      </p:graphicFrame>
      <p:graphicFrame>
        <p:nvGraphicFramePr>
          <p:cNvPr id="14" name="Table 13">
            <a:extLst>
              <a:ext uri="{FF2B5EF4-FFF2-40B4-BE49-F238E27FC236}">
                <a16:creationId xmlns:a16="http://schemas.microsoft.com/office/drawing/2014/main" id="{C7759DB2-9ECE-B65E-24F1-E81D36188C42}"/>
              </a:ext>
            </a:extLst>
          </p:cNvPr>
          <p:cNvGraphicFramePr>
            <a:graphicFrameLocks noGrp="1"/>
          </p:cNvGraphicFramePr>
          <p:nvPr>
            <p:extLst>
              <p:ext uri="{D42A27DB-BD31-4B8C-83A1-F6EECF244321}">
                <p14:modId xmlns:p14="http://schemas.microsoft.com/office/powerpoint/2010/main" val="3066413257"/>
              </p:ext>
            </p:extLst>
          </p:nvPr>
        </p:nvGraphicFramePr>
        <p:xfrm>
          <a:off x="371022" y="1637918"/>
          <a:ext cx="6687002" cy="1866175"/>
        </p:xfrm>
        <a:graphic>
          <a:graphicData uri="http://schemas.openxmlformats.org/drawingml/2006/table">
            <a:tbl>
              <a:tblPr firstRow="1" firstCol="1" lastRow="1" bandRow="1">
                <a:tableStyleId>{5C22544A-7EE6-4342-B048-85BDC9FD1C3A}</a:tableStyleId>
              </a:tblPr>
              <a:tblGrid>
                <a:gridCol w="1758628">
                  <a:extLst>
                    <a:ext uri="{9D8B030D-6E8A-4147-A177-3AD203B41FA5}">
                      <a16:colId xmlns:a16="http://schemas.microsoft.com/office/drawing/2014/main" val="2736662674"/>
                    </a:ext>
                  </a:extLst>
                </a:gridCol>
                <a:gridCol w="1061647">
                  <a:extLst>
                    <a:ext uri="{9D8B030D-6E8A-4147-A177-3AD203B41FA5}">
                      <a16:colId xmlns:a16="http://schemas.microsoft.com/office/drawing/2014/main" val="3960835295"/>
                    </a:ext>
                  </a:extLst>
                </a:gridCol>
                <a:gridCol w="1288909">
                  <a:extLst>
                    <a:ext uri="{9D8B030D-6E8A-4147-A177-3AD203B41FA5}">
                      <a16:colId xmlns:a16="http://schemas.microsoft.com/office/drawing/2014/main" val="3296189945"/>
                    </a:ext>
                  </a:extLst>
                </a:gridCol>
                <a:gridCol w="1288909">
                  <a:extLst>
                    <a:ext uri="{9D8B030D-6E8A-4147-A177-3AD203B41FA5}">
                      <a16:colId xmlns:a16="http://schemas.microsoft.com/office/drawing/2014/main" val="1610619648"/>
                    </a:ext>
                  </a:extLst>
                </a:gridCol>
                <a:gridCol w="1288909">
                  <a:extLst>
                    <a:ext uri="{9D8B030D-6E8A-4147-A177-3AD203B41FA5}">
                      <a16:colId xmlns:a16="http://schemas.microsoft.com/office/drawing/2014/main" val="1921822231"/>
                    </a:ext>
                  </a:extLst>
                </a:gridCol>
              </a:tblGrid>
              <a:tr h="373235">
                <a:tc>
                  <a:txBody>
                    <a:bodyPr/>
                    <a:lstStyle/>
                    <a:p>
                      <a:pPr algn="ctr"/>
                      <a:endParaRPr lang="en-ZA" sz="1200" noProof="0"/>
                    </a:p>
                  </a:txBody>
                  <a:tcPr anchor="ctr"/>
                </a:tc>
                <a:tc>
                  <a:txBody>
                    <a:bodyPr/>
                    <a:lstStyle/>
                    <a:p>
                      <a:pPr algn="ctr"/>
                      <a:r>
                        <a:rPr lang="en-ZA" sz="1200" b="1" noProof="0">
                          <a:solidFill>
                            <a:schemeClr val="bg1"/>
                          </a:solidFill>
                        </a:rPr>
                        <a:t>FY 1 (R’000)</a:t>
                      </a:r>
                    </a:p>
                  </a:txBody>
                  <a:tcPr anchor="ctr">
                    <a:solidFill>
                      <a:srgbClr val="4A66AC"/>
                    </a:solidFill>
                  </a:tcPr>
                </a:tc>
                <a:tc>
                  <a:txBody>
                    <a:bodyPr/>
                    <a:lstStyle/>
                    <a:p>
                      <a:pPr algn="ctr"/>
                      <a:r>
                        <a:rPr lang="en-ZA" sz="1200" b="1" noProof="0">
                          <a:solidFill>
                            <a:schemeClr val="bg1"/>
                          </a:solidFill>
                        </a:rPr>
                        <a:t>FY 2 (R’000)</a:t>
                      </a:r>
                    </a:p>
                  </a:txBody>
                  <a:tcPr anchor="ctr">
                    <a:solidFill>
                      <a:srgbClr val="4A66AC"/>
                    </a:solidFill>
                  </a:tcPr>
                </a:tc>
                <a:tc>
                  <a:txBody>
                    <a:bodyPr/>
                    <a:lstStyle/>
                    <a:p>
                      <a:pPr algn="ctr"/>
                      <a:r>
                        <a:rPr lang="en-ZA" sz="1200" b="1" noProof="0">
                          <a:solidFill>
                            <a:schemeClr val="bg1"/>
                          </a:solidFill>
                        </a:rPr>
                        <a:t>FY 3 (R’000)</a:t>
                      </a:r>
                    </a:p>
                  </a:txBody>
                  <a:tcPr anchor="ctr">
                    <a:solidFill>
                      <a:srgbClr val="4A66AC"/>
                    </a:solidFill>
                  </a:tcPr>
                </a:tc>
                <a:tc>
                  <a:txBody>
                    <a:bodyPr/>
                    <a:lstStyle/>
                    <a:p>
                      <a:pPr algn="ctr"/>
                      <a:r>
                        <a:rPr lang="en-ZA" sz="1200" b="1" noProof="0">
                          <a:solidFill>
                            <a:schemeClr val="bg1"/>
                          </a:solidFill>
                        </a:rPr>
                        <a:t>FY4+  (R’000)</a:t>
                      </a:r>
                    </a:p>
                  </a:txBody>
                  <a:tcPr anchor="ctr">
                    <a:solidFill>
                      <a:srgbClr val="4A66AC"/>
                    </a:solidFill>
                  </a:tcPr>
                </a:tc>
                <a:extLst>
                  <a:ext uri="{0D108BD9-81ED-4DB2-BD59-A6C34878D82A}">
                    <a16:rowId xmlns:a16="http://schemas.microsoft.com/office/drawing/2014/main" val="2553915663"/>
                  </a:ext>
                </a:extLst>
              </a:tr>
              <a:tr h="373235">
                <a:tc>
                  <a:txBody>
                    <a:bodyPr/>
                    <a:lstStyle/>
                    <a:p>
                      <a:pPr algn="l"/>
                      <a:r>
                        <a:rPr lang="en-ZA" sz="1200" noProof="0"/>
                        <a:t>Establishment costs</a:t>
                      </a:r>
                    </a:p>
                  </a:txBody>
                  <a:tcPr anchor="ctr"/>
                </a:tc>
                <a:tc>
                  <a:txBody>
                    <a:bodyPr/>
                    <a:lstStyle/>
                    <a:p>
                      <a:pPr algn="r"/>
                      <a:r>
                        <a:rPr lang="en-ZA" sz="1200" noProof="0"/>
                        <a:t>30 035</a:t>
                      </a:r>
                    </a:p>
                  </a:txBody>
                  <a:tcPr anchor="ctr"/>
                </a:tc>
                <a:tc>
                  <a:txBody>
                    <a:bodyPr/>
                    <a:lstStyle/>
                    <a:p>
                      <a:pPr algn="r"/>
                      <a:r>
                        <a:rPr lang="en-ZA" sz="1200" noProof="0"/>
                        <a:t>72 386</a:t>
                      </a:r>
                    </a:p>
                  </a:txBody>
                  <a:tcPr anchor="ctr"/>
                </a:tc>
                <a:tc>
                  <a:txBody>
                    <a:bodyPr/>
                    <a:lstStyle/>
                    <a:p>
                      <a:pPr algn="r"/>
                      <a:r>
                        <a:rPr lang="en-ZA" sz="1200" noProof="0"/>
                        <a:t>62 216</a:t>
                      </a:r>
                    </a:p>
                  </a:txBody>
                  <a:tcPr anchor="ctr"/>
                </a:tc>
                <a:tc>
                  <a:txBody>
                    <a:bodyPr/>
                    <a:lstStyle/>
                    <a:p>
                      <a:pPr algn="r"/>
                      <a:r>
                        <a:rPr lang="en-ZA" sz="1200" noProof="0"/>
                        <a:t>9 172</a:t>
                      </a:r>
                    </a:p>
                  </a:txBody>
                  <a:tcPr anchor="ctr"/>
                </a:tc>
                <a:extLst>
                  <a:ext uri="{0D108BD9-81ED-4DB2-BD59-A6C34878D82A}">
                    <a16:rowId xmlns:a16="http://schemas.microsoft.com/office/drawing/2014/main" val="632934562"/>
                  </a:ext>
                </a:extLst>
              </a:tr>
              <a:tr h="373235">
                <a:tc>
                  <a:txBody>
                    <a:bodyPr/>
                    <a:lstStyle/>
                    <a:p>
                      <a:pPr algn="l"/>
                      <a:r>
                        <a:rPr lang="en-ZA" sz="1200" noProof="0"/>
                        <a:t>Capital costs</a:t>
                      </a:r>
                    </a:p>
                  </a:txBody>
                  <a:tcPr anchor="ctr"/>
                </a:tc>
                <a:tc>
                  <a:txBody>
                    <a:bodyPr/>
                    <a:lstStyle/>
                    <a:p>
                      <a:pPr algn="r"/>
                      <a:r>
                        <a:rPr lang="en-ZA" sz="1200" noProof="0"/>
                        <a:t>51 540</a:t>
                      </a:r>
                    </a:p>
                  </a:txBody>
                  <a:tcPr anchor="ctr"/>
                </a:tc>
                <a:tc>
                  <a:txBody>
                    <a:bodyPr/>
                    <a:lstStyle/>
                    <a:p>
                      <a:pPr algn="r"/>
                      <a:r>
                        <a:rPr lang="en-ZA" sz="1200" noProof="0"/>
                        <a:t>70 859</a:t>
                      </a:r>
                    </a:p>
                  </a:txBody>
                  <a:tcPr anchor="ctr"/>
                </a:tc>
                <a:tc>
                  <a:txBody>
                    <a:bodyPr/>
                    <a:lstStyle/>
                    <a:p>
                      <a:pPr algn="r"/>
                      <a:r>
                        <a:rPr lang="en-ZA" sz="1200" noProof="0"/>
                        <a:t>15 848</a:t>
                      </a:r>
                    </a:p>
                  </a:txBody>
                  <a:tcPr anchor="ctr"/>
                </a:tc>
                <a:tc>
                  <a:txBody>
                    <a:bodyPr/>
                    <a:lstStyle/>
                    <a:p>
                      <a:pPr algn="r"/>
                      <a:r>
                        <a:rPr lang="en-ZA" sz="1200" noProof="0"/>
                        <a:t>2 824</a:t>
                      </a:r>
                    </a:p>
                  </a:txBody>
                  <a:tcPr anchor="ctr"/>
                </a:tc>
                <a:extLst>
                  <a:ext uri="{0D108BD9-81ED-4DB2-BD59-A6C34878D82A}">
                    <a16:rowId xmlns:a16="http://schemas.microsoft.com/office/drawing/2014/main" val="3717332136"/>
                  </a:ext>
                </a:extLst>
              </a:tr>
              <a:tr h="373235">
                <a:tc>
                  <a:txBody>
                    <a:bodyPr/>
                    <a:lstStyle/>
                    <a:p>
                      <a:pPr algn="l"/>
                      <a:r>
                        <a:rPr lang="en-ZA" sz="1200" noProof="0"/>
                        <a:t>Operational costs</a:t>
                      </a:r>
                    </a:p>
                  </a:txBody>
                  <a:tcPr anchor="ctr"/>
                </a:tc>
                <a:tc>
                  <a:txBody>
                    <a:bodyPr/>
                    <a:lstStyle/>
                    <a:p>
                      <a:pPr algn="r"/>
                      <a:r>
                        <a:rPr lang="en-ZA" sz="1200" noProof="0"/>
                        <a:t>51 738</a:t>
                      </a:r>
                    </a:p>
                  </a:txBody>
                  <a:tcPr anchor="ctr"/>
                </a:tc>
                <a:tc>
                  <a:txBody>
                    <a:bodyPr/>
                    <a:lstStyle/>
                    <a:p>
                      <a:pPr algn="r"/>
                      <a:r>
                        <a:rPr lang="en-ZA" sz="1200" noProof="0"/>
                        <a:t>76 118</a:t>
                      </a:r>
                    </a:p>
                  </a:txBody>
                  <a:tcPr anchor="ctr"/>
                </a:tc>
                <a:tc>
                  <a:txBody>
                    <a:bodyPr/>
                    <a:lstStyle/>
                    <a:p>
                      <a:pPr algn="r"/>
                      <a:r>
                        <a:rPr lang="en-ZA" sz="1200" noProof="0"/>
                        <a:t>107 130</a:t>
                      </a:r>
                    </a:p>
                  </a:txBody>
                  <a:tcPr anchor="ctr"/>
                </a:tc>
                <a:tc>
                  <a:txBody>
                    <a:bodyPr/>
                    <a:lstStyle/>
                    <a:p>
                      <a:pPr algn="r"/>
                      <a:r>
                        <a:rPr lang="en-ZA" sz="1200" noProof="0"/>
                        <a:t>123 276</a:t>
                      </a:r>
                    </a:p>
                  </a:txBody>
                  <a:tcPr anchor="ctr"/>
                </a:tc>
                <a:extLst>
                  <a:ext uri="{0D108BD9-81ED-4DB2-BD59-A6C34878D82A}">
                    <a16:rowId xmlns:a16="http://schemas.microsoft.com/office/drawing/2014/main" val="258426826"/>
                  </a:ext>
                </a:extLst>
              </a:tr>
              <a:tr h="373235">
                <a:tc>
                  <a:txBody>
                    <a:bodyPr/>
                    <a:lstStyle/>
                    <a:p>
                      <a:pPr algn="l"/>
                      <a:r>
                        <a:rPr lang="en-ZA" sz="1200" noProof="0"/>
                        <a:t>Total</a:t>
                      </a:r>
                    </a:p>
                  </a:txBody>
                  <a:tcPr anchor="ctr"/>
                </a:tc>
                <a:tc>
                  <a:txBody>
                    <a:bodyPr/>
                    <a:lstStyle/>
                    <a:p>
                      <a:pPr algn="r"/>
                      <a:r>
                        <a:rPr lang="en-ZA" sz="1200" noProof="0"/>
                        <a:t>133 312</a:t>
                      </a:r>
                    </a:p>
                  </a:txBody>
                  <a:tcPr anchor="ctr"/>
                </a:tc>
                <a:tc>
                  <a:txBody>
                    <a:bodyPr/>
                    <a:lstStyle/>
                    <a:p>
                      <a:pPr algn="r"/>
                      <a:r>
                        <a:rPr lang="en-ZA" sz="1200" noProof="0"/>
                        <a:t>219 362</a:t>
                      </a:r>
                    </a:p>
                  </a:txBody>
                  <a:tcPr anchor="ctr"/>
                </a:tc>
                <a:tc>
                  <a:txBody>
                    <a:bodyPr/>
                    <a:lstStyle/>
                    <a:p>
                      <a:pPr algn="r"/>
                      <a:r>
                        <a:rPr lang="en-ZA" sz="1200" noProof="0"/>
                        <a:t>185 191</a:t>
                      </a:r>
                    </a:p>
                  </a:txBody>
                  <a:tcPr anchor="ctr"/>
                </a:tc>
                <a:tc>
                  <a:txBody>
                    <a:bodyPr/>
                    <a:lstStyle/>
                    <a:p>
                      <a:pPr algn="r"/>
                      <a:r>
                        <a:rPr lang="en-ZA" sz="1200" noProof="0"/>
                        <a:t>135 270</a:t>
                      </a:r>
                    </a:p>
                  </a:txBody>
                  <a:tcPr anchor="ctr"/>
                </a:tc>
                <a:extLst>
                  <a:ext uri="{0D108BD9-81ED-4DB2-BD59-A6C34878D82A}">
                    <a16:rowId xmlns:a16="http://schemas.microsoft.com/office/drawing/2014/main" val="3579852338"/>
                  </a:ext>
                </a:extLst>
              </a:tr>
            </a:tbl>
          </a:graphicData>
        </a:graphic>
      </p:graphicFrame>
      <p:sp>
        <p:nvSpPr>
          <p:cNvPr id="12" name="Rectangle 11">
            <a:extLst>
              <a:ext uri="{FF2B5EF4-FFF2-40B4-BE49-F238E27FC236}">
                <a16:creationId xmlns:a16="http://schemas.microsoft.com/office/drawing/2014/main" id="{989C93EB-F0DC-F0D8-CA0D-AFA21DD22451}"/>
              </a:ext>
            </a:extLst>
          </p:cNvPr>
          <p:cNvSpPr/>
          <p:nvPr/>
        </p:nvSpPr>
        <p:spPr>
          <a:xfrm>
            <a:off x="271121" y="4193939"/>
            <a:ext cx="7018855" cy="49457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pic>
        <p:nvPicPr>
          <p:cNvPr id="3" name="Picture 2">
            <a:extLst>
              <a:ext uri="{FF2B5EF4-FFF2-40B4-BE49-F238E27FC236}">
                <a16:creationId xmlns:a16="http://schemas.microsoft.com/office/drawing/2014/main" id="{FF2BB7DF-D0B7-D895-9E65-6070406FBDE1}"/>
              </a:ext>
            </a:extLst>
          </p:cNvPr>
          <p:cNvPicPr>
            <a:picLocks noChangeAspect="1"/>
          </p:cNvPicPr>
          <p:nvPr/>
        </p:nvPicPr>
        <p:blipFill>
          <a:blip r:embed="rId2">
            <a:extLst>
              <a:ext uri="{28A0092B-C50C-407E-A947-70E740481C1C}">
                <a14:useLocalDpi xmlns:a14="http://schemas.microsoft.com/office/drawing/2010/main" val="0"/>
              </a:ext>
            </a:extLst>
          </a:blip>
          <a:srcRect r="31962"/>
          <a:stretch>
            <a:fillRect/>
          </a:stretch>
        </p:blipFill>
        <p:spPr bwMode="auto">
          <a:xfrm>
            <a:off x="8104475" y="4677086"/>
            <a:ext cx="1669972" cy="1391706"/>
          </a:xfrm>
          <a:prstGeom prst="rect">
            <a:avLst/>
          </a:prstGeom>
          <a:noFill/>
          <a:ln>
            <a:noFill/>
          </a:ln>
        </p:spPr>
      </p:pic>
      <p:pic>
        <p:nvPicPr>
          <p:cNvPr id="4" name="Picture 3">
            <a:extLst>
              <a:ext uri="{FF2B5EF4-FFF2-40B4-BE49-F238E27FC236}">
                <a16:creationId xmlns:a16="http://schemas.microsoft.com/office/drawing/2014/main" id="{7AF5E265-0A29-D439-1F2E-5574327AA822}"/>
              </a:ext>
            </a:extLst>
          </p:cNvPr>
          <p:cNvPicPr>
            <a:picLocks noChangeAspect="1"/>
          </p:cNvPicPr>
          <p:nvPr/>
        </p:nvPicPr>
        <p:blipFill>
          <a:blip r:embed="rId3">
            <a:extLst>
              <a:ext uri="{28A0092B-C50C-407E-A947-70E740481C1C}">
                <a14:useLocalDpi xmlns:a14="http://schemas.microsoft.com/office/drawing/2010/main" val="0"/>
              </a:ext>
            </a:extLst>
          </a:blip>
          <a:srcRect l="17065" r="13547"/>
          <a:stretch>
            <a:fillRect/>
          </a:stretch>
        </p:blipFill>
        <p:spPr bwMode="auto">
          <a:xfrm>
            <a:off x="9884488" y="4677086"/>
            <a:ext cx="1669972" cy="1391706"/>
          </a:xfrm>
          <a:prstGeom prst="rect">
            <a:avLst/>
          </a:prstGeom>
          <a:noFill/>
          <a:ln>
            <a:noFill/>
          </a:ln>
        </p:spPr>
      </p:pic>
      <p:sp>
        <p:nvSpPr>
          <p:cNvPr id="5" name="TextBox 4">
            <a:extLst>
              <a:ext uri="{FF2B5EF4-FFF2-40B4-BE49-F238E27FC236}">
                <a16:creationId xmlns:a16="http://schemas.microsoft.com/office/drawing/2014/main" id="{4EADD2EE-2901-8277-CA93-BC0D31078A66}"/>
              </a:ext>
            </a:extLst>
          </p:cNvPr>
          <p:cNvSpPr txBox="1"/>
          <p:nvPr/>
        </p:nvSpPr>
        <p:spPr>
          <a:xfrm>
            <a:off x="8101122" y="5791793"/>
            <a:ext cx="535432" cy="276999"/>
          </a:xfrm>
          <a:prstGeom prst="rect">
            <a:avLst/>
          </a:prstGeom>
          <a:solidFill>
            <a:schemeClr val="bg1"/>
          </a:solidFill>
        </p:spPr>
        <p:txBody>
          <a:bodyPr wrap="square" rtlCol="0">
            <a:spAutoFit/>
          </a:bodyPr>
          <a:lstStyle/>
          <a:p>
            <a:r>
              <a:rPr lang="en-ZA" sz="1200" b="1" noProof="0"/>
              <a:t>RHA</a:t>
            </a:r>
          </a:p>
        </p:txBody>
      </p:sp>
      <p:sp>
        <p:nvSpPr>
          <p:cNvPr id="24" name="TextBox 23">
            <a:extLst>
              <a:ext uri="{FF2B5EF4-FFF2-40B4-BE49-F238E27FC236}">
                <a16:creationId xmlns:a16="http://schemas.microsoft.com/office/drawing/2014/main" id="{B0B2FC33-B50B-259A-6CF5-A32DF866406B}"/>
              </a:ext>
            </a:extLst>
          </p:cNvPr>
          <p:cNvSpPr txBox="1"/>
          <p:nvPr/>
        </p:nvSpPr>
        <p:spPr>
          <a:xfrm>
            <a:off x="9877995" y="5790328"/>
            <a:ext cx="614419" cy="276999"/>
          </a:xfrm>
          <a:prstGeom prst="rect">
            <a:avLst/>
          </a:prstGeom>
          <a:solidFill>
            <a:schemeClr val="bg1"/>
          </a:solidFill>
        </p:spPr>
        <p:txBody>
          <a:bodyPr wrap="square" rtlCol="0">
            <a:spAutoFit/>
          </a:bodyPr>
          <a:lstStyle/>
          <a:p>
            <a:r>
              <a:rPr lang="en-ZA" sz="1200" b="1" noProof="0"/>
              <a:t>SS&amp;G</a:t>
            </a:r>
          </a:p>
        </p:txBody>
      </p:sp>
      <p:sp>
        <p:nvSpPr>
          <p:cNvPr id="28" name="Rectangle 27">
            <a:extLst>
              <a:ext uri="{FF2B5EF4-FFF2-40B4-BE49-F238E27FC236}">
                <a16:creationId xmlns:a16="http://schemas.microsoft.com/office/drawing/2014/main" id="{0996FDCD-8CE4-E1F2-9DBA-65185F7E26E6}"/>
              </a:ext>
            </a:extLst>
          </p:cNvPr>
          <p:cNvSpPr/>
          <p:nvPr/>
        </p:nvSpPr>
        <p:spPr>
          <a:xfrm>
            <a:off x="381346" y="2392601"/>
            <a:ext cx="6676678" cy="34107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29" name="Rectangle 28">
            <a:extLst>
              <a:ext uri="{FF2B5EF4-FFF2-40B4-BE49-F238E27FC236}">
                <a16:creationId xmlns:a16="http://schemas.microsoft.com/office/drawing/2014/main" id="{57FC9132-32BC-DB5C-7E09-CE26AD4E7217}"/>
              </a:ext>
            </a:extLst>
          </p:cNvPr>
          <p:cNvSpPr/>
          <p:nvPr/>
        </p:nvSpPr>
        <p:spPr>
          <a:xfrm>
            <a:off x="351337" y="6052006"/>
            <a:ext cx="274333" cy="10209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noProof="0"/>
          </a:p>
        </p:txBody>
      </p:sp>
      <p:sp>
        <p:nvSpPr>
          <p:cNvPr id="31" name="Rectangle 30">
            <a:extLst>
              <a:ext uri="{FF2B5EF4-FFF2-40B4-BE49-F238E27FC236}">
                <a16:creationId xmlns:a16="http://schemas.microsoft.com/office/drawing/2014/main" id="{7A926949-8ACB-B55D-24DB-6DDA123CD81D}"/>
              </a:ext>
            </a:extLst>
          </p:cNvPr>
          <p:cNvSpPr/>
          <p:nvPr/>
        </p:nvSpPr>
        <p:spPr>
          <a:xfrm>
            <a:off x="637540" y="5955389"/>
            <a:ext cx="2286000" cy="295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050" noProof="0">
                <a:solidFill>
                  <a:schemeClr val="tx2"/>
                </a:solidFill>
              </a:rPr>
              <a:t>Includes infrastructure costs</a:t>
            </a:r>
          </a:p>
        </p:txBody>
      </p:sp>
      <p:cxnSp>
        <p:nvCxnSpPr>
          <p:cNvPr id="36" name="Connector: Elbow 35">
            <a:extLst>
              <a:ext uri="{FF2B5EF4-FFF2-40B4-BE49-F238E27FC236}">
                <a16:creationId xmlns:a16="http://schemas.microsoft.com/office/drawing/2014/main" id="{DAEE3015-EF63-84F1-8B54-EDF08AB678E5}"/>
              </a:ext>
            </a:extLst>
          </p:cNvPr>
          <p:cNvCxnSpPr>
            <a:cxnSpLocks/>
            <a:stCxn id="12" idx="3"/>
            <a:endCxn id="6" idx="1"/>
          </p:cNvCxnSpPr>
          <p:nvPr/>
        </p:nvCxnSpPr>
        <p:spPr>
          <a:xfrm flipV="1">
            <a:off x="7289976" y="1339609"/>
            <a:ext cx="291924" cy="3101618"/>
          </a:xfrm>
          <a:prstGeom prst="bentConnector3">
            <a:avLst>
              <a:gd name="adj1" fmla="val 50000"/>
            </a:avLst>
          </a:prstGeom>
          <a:ln w="63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48" name="Slide Number Placeholder 41">
            <a:extLst>
              <a:ext uri="{FF2B5EF4-FFF2-40B4-BE49-F238E27FC236}">
                <a16:creationId xmlns:a16="http://schemas.microsoft.com/office/drawing/2014/main" id="{B84A7113-F0B2-5AB4-FAB6-313FF07860DF}"/>
              </a:ext>
            </a:extLst>
          </p:cNvPr>
          <p:cNvSpPr>
            <a:spLocks noGrp="1"/>
          </p:cNvSpPr>
          <p:nvPr>
            <p:ph type="sldNum" sz="quarter" idx="4"/>
          </p:nvPr>
        </p:nvSpPr>
        <p:spPr>
          <a:xfrm>
            <a:off x="11170773" y="6468150"/>
            <a:ext cx="685867" cy="230832"/>
          </a:xfrm>
        </p:spPr>
        <p:txBody>
          <a:bodyPr/>
          <a:lstStyle/>
          <a:p>
            <a:fld id="{8406839F-D7A4-4E5D-B93D-768AD4D1DB36}" type="slidenum">
              <a:rPr lang="en-ZA" noProof="0" smtClean="0">
                <a:solidFill>
                  <a:srgbClr val="003399"/>
                </a:solidFill>
              </a:rPr>
              <a:pPr/>
              <a:t>7</a:t>
            </a:fld>
            <a:endParaRPr lang="en-ZA" noProof="0">
              <a:solidFill>
                <a:srgbClr val="003399"/>
              </a:solidFill>
            </a:endParaRPr>
          </a:p>
        </p:txBody>
      </p:sp>
    </p:spTree>
    <p:extLst>
      <p:ext uri="{BB962C8B-B14F-4D97-AF65-F5344CB8AC3E}">
        <p14:creationId xmlns:p14="http://schemas.microsoft.com/office/powerpoint/2010/main" val="1274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BB6A00-F730-EF80-F238-01543CC97FE8}"/>
              </a:ext>
            </a:extLst>
          </p:cNvPr>
          <p:cNvPicPr>
            <a:picLocks noChangeAspect="1"/>
          </p:cNvPicPr>
          <p:nvPr/>
        </p:nvPicPr>
        <p:blipFill>
          <a:blip r:embed="rId2"/>
          <a:stretch>
            <a:fillRect/>
          </a:stretch>
        </p:blipFill>
        <p:spPr>
          <a:xfrm>
            <a:off x="393701" y="1125073"/>
            <a:ext cx="11063731" cy="4978678"/>
          </a:xfrm>
          <a:prstGeom prst="rect">
            <a:avLst/>
          </a:prstGeom>
        </p:spPr>
      </p:pic>
      <p:sp>
        <p:nvSpPr>
          <p:cNvPr id="5" name="Title 1">
            <a:extLst>
              <a:ext uri="{FF2B5EF4-FFF2-40B4-BE49-F238E27FC236}">
                <a16:creationId xmlns:a16="http://schemas.microsoft.com/office/drawing/2014/main" id="{8B3A67D5-15F7-E3C6-73AC-0F8AA622A3BF}"/>
              </a:ext>
            </a:extLst>
          </p:cNvPr>
          <p:cNvSpPr>
            <a:spLocks noGrp="1"/>
          </p:cNvSpPr>
          <p:nvPr>
            <p:ph type="title"/>
          </p:nvPr>
        </p:nvSpPr>
        <p:spPr>
          <a:xfrm>
            <a:off x="393700" y="180975"/>
            <a:ext cx="11463338" cy="558800"/>
          </a:xfrm>
        </p:spPr>
        <p:txBody>
          <a:bodyPr/>
          <a:lstStyle/>
          <a:p>
            <a:r>
              <a:rPr lang="en-ZA" noProof="0"/>
              <a:t>Shayela Smart </a:t>
            </a:r>
            <a:br>
              <a:rPr lang="en-ZA" noProof="0"/>
            </a:br>
            <a:r>
              <a:rPr lang="en-ZA" sz="1600" b="0" i="1" noProof="0">
                <a:solidFill>
                  <a:schemeClr val="accent3"/>
                </a:solidFill>
              </a:rPr>
              <a:t>Business Plan extract</a:t>
            </a:r>
            <a:endParaRPr lang="en-ZA" b="0" i="1" noProof="0">
              <a:solidFill>
                <a:schemeClr val="accent3"/>
              </a:solidFill>
            </a:endParaRPr>
          </a:p>
        </p:txBody>
      </p:sp>
    </p:spTree>
    <p:extLst>
      <p:ext uri="{BB962C8B-B14F-4D97-AF65-F5344CB8AC3E}">
        <p14:creationId xmlns:p14="http://schemas.microsoft.com/office/powerpoint/2010/main" val="1866368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413F3-B9E0-3DAB-D30C-734F9A9D15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7BB92C-CE7D-CD97-0BC1-615E742DAE56}"/>
              </a:ext>
            </a:extLst>
          </p:cNvPr>
          <p:cNvSpPr>
            <a:spLocks noGrp="1"/>
          </p:cNvSpPr>
          <p:nvPr>
            <p:ph type="title"/>
          </p:nvPr>
        </p:nvSpPr>
        <p:spPr/>
        <p:txBody>
          <a:bodyPr/>
          <a:lstStyle/>
          <a:p>
            <a:r>
              <a:rPr lang="en-ZA" noProof="0"/>
              <a:t>Shayela Smart </a:t>
            </a:r>
            <a:r>
              <a:rPr lang="en-ZA" b="0" noProof="0"/>
              <a:t>| Social &amp; technology infrastructure</a:t>
            </a:r>
            <a:endParaRPr lang="en-ZA" b="0" i="1" noProof="0"/>
          </a:p>
        </p:txBody>
      </p:sp>
      <p:graphicFrame>
        <p:nvGraphicFramePr>
          <p:cNvPr id="6" name="Table 5">
            <a:extLst>
              <a:ext uri="{FF2B5EF4-FFF2-40B4-BE49-F238E27FC236}">
                <a16:creationId xmlns:a16="http://schemas.microsoft.com/office/drawing/2014/main" id="{E50FCFE0-375E-B083-B045-12BF43B39A7B}"/>
              </a:ext>
            </a:extLst>
          </p:cNvPr>
          <p:cNvGraphicFramePr>
            <a:graphicFrameLocks noGrp="1"/>
          </p:cNvGraphicFramePr>
          <p:nvPr>
            <p:extLst>
              <p:ext uri="{D42A27DB-BD31-4B8C-83A1-F6EECF244321}">
                <p14:modId xmlns:p14="http://schemas.microsoft.com/office/powerpoint/2010/main" val="2938934584"/>
              </p:ext>
            </p:extLst>
          </p:nvPr>
        </p:nvGraphicFramePr>
        <p:xfrm>
          <a:off x="216408" y="1196753"/>
          <a:ext cx="11759184" cy="3044880"/>
        </p:xfrm>
        <a:graphic>
          <a:graphicData uri="http://schemas.openxmlformats.org/drawingml/2006/table">
            <a:tbl>
              <a:tblPr firstRow="1" bandRow="1">
                <a:tableStyleId>{00A15C55-8517-42AA-B614-E9B94910E393}</a:tableStyleId>
              </a:tblPr>
              <a:tblGrid>
                <a:gridCol w="2645664">
                  <a:extLst>
                    <a:ext uri="{9D8B030D-6E8A-4147-A177-3AD203B41FA5}">
                      <a16:colId xmlns:a16="http://schemas.microsoft.com/office/drawing/2014/main" val="3937357013"/>
                    </a:ext>
                  </a:extLst>
                </a:gridCol>
                <a:gridCol w="1883664">
                  <a:extLst>
                    <a:ext uri="{9D8B030D-6E8A-4147-A177-3AD203B41FA5}">
                      <a16:colId xmlns:a16="http://schemas.microsoft.com/office/drawing/2014/main" val="2869889126"/>
                    </a:ext>
                  </a:extLst>
                </a:gridCol>
                <a:gridCol w="2468880">
                  <a:extLst>
                    <a:ext uri="{9D8B030D-6E8A-4147-A177-3AD203B41FA5}">
                      <a16:colId xmlns:a16="http://schemas.microsoft.com/office/drawing/2014/main" val="2271518520"/>
                    </a:ext>
                  </a:extLst>
                </a:gridCol>
                <a:gridCol w="4760976">
                  <a:extLst>
                    <a:ext uri="{9D8B030D-6E8A-4147-A177-3AD203B41FA5}">
                      <a16:colId xmlns:a16="http://schemas.microsoft.com/office/drawing/2014/main" val="4082015239"/>
                    </a:ext>
                  </a:extLst>
                </a:gridCol>
              </a:tblGrid>
              <a:tr h="312007">
                <a:tc gridSpan="4">
                  <a:txBody>
                    <a:bodyPr/>
                    <a:lstStyle/>
                    <a:p>
                      <a:pPr algn="ctr"/>
                      <a:r>
                        <a:rPr lang="en-ZA" sz="1200" b="1" noProof="0">
                          <a:solidFill>
                            <a:schemeClr val="bg1"/>
                          </a:solidFill>
                        </a:rPr>
                        <a:t>Panoptic Principle 1 (PP1): Infrastructure Innovation that Drives Equitable Economic, Social, and Ecological Development </a:t>
                      </a:r>
                      <a:endParaRPr lang="en-ZA" sz="1200" b="1" noProof="0">
                        <a:solidFill>
                          <a:schemeClr val="bg1"/>
                        </a:solidFill>
                        <a:latin typeface="+mn-lt"/>
                        <a:cs typeface="Arial" panose="020B0604020202020204" pitchFamily="34" charset="0"/>
                      </a:endParaRPr>
                    </a:p>
                  </a:txBody>
                  <a:tcPr marT="72000" marB="72000">
                    <a:solidFill>
                      <a:schemeClr val="accent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a:solidFill>
                          <a:schemeClr val="bg1"/>
                        </a:solidFill>
                        <a:latin typeface="+mn-lt"/>
                        <a:cs typeface="Arial" panose="020B0604020202020204" pitchFamily="34" charset="0"/>
                      </a:endParaRPr>
                    </a:p>
                  </a:txBody>
                  <a:tcPr marT="72000" marB="72000">
                    <a:solidFill>
                      <a:schemeClr val="tx2"/>
                    </a:solidFill>
                  </a:tcPr>
                </a:tc>
                <a:extLst>
                  <a:ext uri="{0D108BD9-81ED-4DB2-BD59-A6C34878D82A}">
                    <a16:rowId xmlns:a16="http://schemas.microsoft.com/office/drawing/2014/main" val="2403306856"/>
                  </a:ext>
                </a:extLst>
              </a:tr>
              <a:tr h="186295">
                <a:tc>
                  <a:txBody>
                    <a:bodyPr/>
                    <a:lstStyle/>
                    <a:p>
                      <a:pPr algn="ctr"/>
                      <a:r>
                        <a:rPr lang="en-ZA" sz="1000" b="1" noProof="0">
                          <a:solidFill>
                            <a:schemeClr val="bg1"/>
                          </a:solidFill>
                          <a:latin typeface="+mn-lt"/>
                        </a:rPr>
                        <a:t>Sub-principle</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Relevant prescripts</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Assessment question</a:t>
                      </a:r>
                      <a:endParaRPr lang="en-ZA" sz="1000" b="1" noProof="0">
                        <a:solidFill>
                          <a:schemeClr val="bg1"/>
                        </a:solidFill>
                        <a:latin typeface="+mn-lt"/>
                        <a:cs typeface="Arial" panose="020B0604020202020204" pitchFamily="34" charset="0"/>
                      </a:endParaRPr>
                    </a:p>
                  </a:txBody>
                  <a:tcPr marT="72000" marB="72000">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ZA" sz="1000" b="1" noProof="0">
                          <a:solidFill>
                            <a:schemeClr val="bg1"/>
                          </a:solidFill>
                          <a:latin typeface="+mn-lt"/>
                        </a:rPr>
                        <a:t>Project response</a:t>
                      </a:r>
                      <a:endParaRPr lang="en-ZA" sz="1000" b="1" noProof="0">
                        <a:solidFill>
                          <a:schemeClr val="bg1"/>
                        </a:solidFill>
                        <a:latin typeface="+mn-lt"/>
                        <a:cs typeface="Arial" panose="020B0604020202020204" pitchFamily="34" charset="0"/>
                      </a:endParaRPr>
                    </a:p>
                  </a:txBody>
                  <a:tcPr marT="72000" marB="72000">
                    <a:solidFill>
                      <a:schemeClr val="accent4"/>
                    </a:solidFill>
                  </a:tcPr>
                </a:tc>
                <a:extLst>
                  <a:ext uri="{0D108BD9-81ED-4DB2-BD59-A6C34878D82A}">
                    <a16:rowId xmlns:a16="http://schemas.microsoft.com/office/drawing/2014/main" val="2847018927"/>
                  </a:ext>
                </a:extLst>
              </a:tr>
              <a:tr h="1312388">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PP1.1 Infrastructure Design and Material Innovation</a:t>
                      </a:r>
                    </a:p>
                    <a:p>
                      <a:r>
                        <a:rPr lang="en-ZA" sz="1000" noProof="0">
                          <a:solidFill>
                            <a:schemeClr val="tx1"/>
                          </a:solidFill>
                          <a:latin typeface="+mn-lt"/>
                        </a:rPr>
                        <a:t>Integrate prescribed planning frameworks to promote </a:t>
                      </a:r>
                      <a:r>
                        <a:rPr lang="en-ZA" sz="1000" b="1" noProof="0">
                          <a:solidFill>
                            <a:schemeClr val="tx1"/>
                          </a:solidFill>
                          <a:latin typeface="+mn-lt"/>
                        </a:rPr>
                        <a:t>innovation in infrastructure design, and infrastructure material use </a:t>
                      </a:r>
                      <a:r>
                        <a:rPr lang="en-ZA" sz="1000" noProof="0">
                          <a:solidFill>
                            <a:schemeClr val="tx1"/>
                          </a:solidFill>
                          <a:latin typeface="+mn-lt"/>
                        </a:rPr>
                        <a:t>aligned to national and local development goals.</a:t>
                      </a:r>
                      <a:endParaRPr lang="en-ZA" sz="100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NT, MTEF, NDP, NIP, NSDF, NLTF, WCSDF 2035, MSDF, PLTF, PSP 2025-2030, G4J, WCIF, WCEIIF, CC response strategy, Green BCSA, SABS, BSA, NDC, CCA 2024, JTF, WCCCRS.</a:t>
                      </a:r>
                      <a:endParaRPr lang="en-ZA" sz="1000" b="0" noProof="0">
                        <a:solidFill>
                          <a:schemeClr val="tx1"/>
                        </a:solidFill>
                        <a:highlight>
                          <a:srgbClr val="FFFF00"/>
                        </a:highlight>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design innovations pertaining to </a:t>
                      </a:r>
                      <a:r>
                        <a:rPr lang="en-ZA" sz="1000" b="1" noProof="0">
                          <a:solidFill>
                            <a:schemeClr val="tx1"/>
                          </a:solidFill>
                          <a:latin typeface="+mn-lt"/>
                        </a:rPr>
                        <a:t>key planning prescripts and construction material use across the 3 spheres of government?</a:t>
                      </a:r>
                      <a:endParaRPr lang="en-ZA" sz="1000" b="1" noProof="0">
                        <a:solidFill>
                          <a:schemeClr val="tx1"/>
                        </a:solidFill>
                        <a:highlight>
                          <a:srgbClr val="FFFF00"/>
                        </a:highlight>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Infrastructure supports a new operating model </a:t>
                      </a:r>
                      <a:r>
                        <a:rPr lang="en-ZA" sz="1000" noProof="0">
                          <a:solidFill>
                            <a:schemeClr val="tx1"/>
                          </a:solidFill>
                          <a:latin typeface="+mn-lt"/>
                        </a:rPr>
                        <a:t>which will enhance operational efficiency, and allow for additional routes to be accommodated, thereby improving accessibility and levels of service for passengers.</a:t>
                      </a:r>
                    </a:p>
                    <a:p>
                      <a:endParaRPr lang="en-ZA" sz="1000" noProof="0">
                        <a:solidFill>
                          <a:schemeClr val="tx1"/>
                        </a:solidFill>
                        <a:highlight>
                          <a:srgbClr val="FFFF00"/>
                        </a:highligh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u="none" strike="noStrike" kern="1200" cap="none" spc="0" normalizeH="0" baseline="0" noProof="0">
                          <a:ln>
                            <a:noFill/>
                          </a:ln>
                          <a:solidFill>
                            <a:prstClr val="black"/>
                          </a:solidFill>
                          <a:effectLst/>
                          <a:uLnTx/>
                          <a:uFillTx/>
                          <a:latin typeface="+mn-lt"/>
                        </a:rPr>
                        <a:t>Incremental and collaborative approach: </a:t>
                      </a:r>
                      <a:r>
                        <a:rPr kumimoji="0" lang="en-ZA" sz="1000" b="0" u="none" strike="noStrike" kern="1200" cap="none" spc="0" normalizeH="0" baseline="0" noProof="0">
                          <a:ln>
                            <a:noFill/>
                          </a:ln>
                          <a:solidFill>
                            <a:prstClr val="black"/>
                          </a:solidFill>
                          <a:effectLst/>
                          <a:uLnTx/>
                          <a:uFillTx/>
                          <a:latin typeface="+mn-lt"/>
                        </a:rPr>
                        <a:t>WCMD is partnering with </a:t>
                      </a:r>
                      <a:r>
                        <a:rPr kumimoji="0" lang="en-ZA" sz="1000" b="0" u="none" strike="noStrike" kern="1200" cap="none" spc="0" normalizeH="0" baseline="0" noProof="0" err="1">
                          <a:ln>
                            <a:noFill/>
                          </a:ln>
                          <a:solidFill>
                            <a:prstClr val="black"/>
                          </a:solidFill>
                          <a:effectLst/>
                          <a:uLnTx/>
                          <a:uFillTx/>
                          <a:latin typeface="+mn-lt"/>
                        </a:rPr>
                        <a:t>CoCT</a:t>
                      </a:r>
                      <a:r>
                        <a:rPr kumimoji="0" lang="en-ZA" sz="1000" b="0" u="none" strike="noStrike" kern="1200" cap="none" spc="0" normalizeH="0" baseline="0" noProof="0">
                          <a:ln>
                            <a:noFill/>
                          </a:ln>
                          <a:solidFill>
                            <a:prstClr val="black"/>
                          </a:solidFill>
                          <a:effectLst/>
                          <a:uLnTx/>
                          <a:uFillTx/>
                          <a:latin typeface="+mn-lt"/>
                        </a:rPr>
                        <a:t> and SANTACO WC to roll out Shayela Smart in phases. This type of joint initiative and incremental approach are innovative in MBT reform projects.</a:t>
                      </a:r>
                      <a:endParaRPr kumimoji="0" lang="en-ZA" sz="1000" b="0" i="0" u="none" strike="noStrike" kern="1200" cap="none" spc="0" normalizeH="0" baseline="0" noProof="0">
                        <a:ln>
                          <a:noFill/>
                        </a:ln>
                        <a:solidFill>
                          <a:prstClr val="black"/>
                        </a:solidFill>
                        <a:effectLst/>
                        <a:uLnTx/>
                        <a:uFillTx/>
                        <a:latin typeface="+mn-lt"/>
                        <a:ea typeface="+mn-ea"/>
                        <a:cs typeface="Arial" panose="020B0604020202020204" pitchFamily="34" charset="0"/>
                      </a:endParaRPr>
                    </a:p>
                  </a:txBody>
                  <a:tcPr marT="72000" marB="72000"/>
                </a:tc>
                <a:extLst>
                  <a:ext uri="{0D108BD9-81ED-4DB2-BD59-A6C34878D82A}">
                    <a16:rowId xmlns:a16="http://schemas.microsoft.com/office/drawing/2014/main" val="2838567438"/>
                  </a:ext>
                </a:extLst>
              </a:tr>
              <a:tr h="982015">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ZA" sz="1000" b="1" noProof="0">
                          <a:solidFill>
                            <a:schemeClr val="tx1"/>
                          </a:solidFill>
                          <a:latin typeface="+mn-lt"/>
                        </a:rPr>
                        <a:t>PP1.2 ICT Innovation</a:t>
                      </a:r>
                    </a:p>
                    <a:p>
                      <a:r>
                        <a:rPr lang="en-ZA" sz="1000" b="0" noProof="0">
                          <a:solidFill>
                            <a:schemeClr val="tx1"/>
                          </a:solidFill>
                          <a:latin typeface="+mn-lt"/>
                        </a:rPr>
                        <a:t>Promote innovation in ICT to enhance ease of doing business and government processes, driving economic and governance efficiencies.</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b="0" noProof="0">
                          <a:solidFill>
                            <a:schemeClr val="tx1"/>
                          </a:solidFill>
                          <a:latin typeface="+mn-lt"/>
                        </a:rPr>
                        <a:t>NDP, SITA, G4J, WCIF, PSP 2025-2030, PLTF.</a:t>
                      </a:r>
                      <a:endParaRPr lang="en-ZA" sz="1000" b="0" noProof="0">
                        <a:solidFill>
                          <a:schemeClr val="tx1"/>
                        </a:solidFill>
                        <a:latin typeface="+mn-lt"/>
                        <a:cs typeface="Arial" panose="020B0604020202020204" pitchFamily="34" charset="0"/>
                      </a:endParaRPr>
                    </a:p>
                  </a:txBody>
                  <a:tcPr marT="72000" marB="72000"/>
                </a:tc>
                <a:tc>
                  <a:txBody>
                    <a:bodyPr/>
                    <a:lstStyle/>
                    <a:p>
                      <a:r>
                        <a:rPr lang="en-ZA" sz="1000" noProof="0">
                          <a:solidFill>
                            <a:schemeClr val="tx1"/>
                          </a:solidFill>
                          <a:latin typeface="+mn-lt"/>
                        </a:rPr>
                        <a:t>Does the project offer clear evidence of compliance to ICT innovations and/or efficiencies like </a:t>
                      </a:r>
                      <a:r>
                        <a:rPr lang="en-ZA" sz="1000" b="1" noProof="0">
                          <a:solidFill>
                            <a:schemeClr val="tx1"/>
                          </a:solidFill>
                          <a:latin typeface="+mn-lt"/>
                        </a:rPr>
                        <a:t>ease-of-doing-business and/or ease-of-doing-government?</a:t>
                      </a:r>
                      <a:endParaRPr lang="en-ZA" sz="1000" b="1" noProof="0">
                        <a:solidFill>
                          <a:schemeClr val="tx1"/>
                        </a:solidFill>
                        <a:latin typeface="+mn-lt"/>
                        <a:cs typeface="Arial" panose="020B0604020202020204" pitchFamily="34" charset="0"/>
                      </a:endParaRPr>
                    </a:p>
                  </a:txBody>
                  <a:tcPr marT="72000" marB="72000"/>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ICT will be leveraged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through the installation of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vehicle tracking and monitoring software</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 in MBTs. This will improve the WCMD’s </a:t>
                      </a:r>
                      <a:r>
                        <a:rPr kumimoji="0" lang="en-ZA" sz="1000" b="1"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ease-of-doing-government </a:t>
                      </a:r>
                      <a:r>
                        <a:rPr kumimoji="0" lang="en-ZA" sz="1000" b="0" i="0" u="none" strike="noStrike" kern="1200" cap="none" spc="0" normalizeH="0" baseline="0" noProof="0">
                          <a:ln>
                            <a:noFill/>
                          </a:ln>
                          <a:solidFill>
                            <a:prstClr val="black"/>
                          </a:solidFill>
                          <a:effectLst/>
                          <a:uLnTx/>
                          <a:uFillTx/>
                          <a:latin typeface="Century Gothic"/>
                          <a:ea typeface="+mn-ea"/>
                          <a:cs typeface="Arial" panose="020B0604020202020204" pitchFamily="34" charset="0"/>
                        </a:rPr>
                        <a:t>by providing detailed data on adherence to legal routes and road safety standards.</a:t>
                      </a:r>
                    </a:p>
                  </a:txBody>
                  <a:tcPr marT="72000" marB="72000"/>
                </a:tc>
                <a:extLst>
                  <a:ext uri="{0D108BD9-81ED-4DB2-BD59-A6C34878D82A}">
                    <a16:rowId xmlns:a16="http://schemas.microsoft.com/office/drawing/2014/main" val="3638500200"/>
                  </a:ext>
                </a:extLst>
              </a:tr>
            </a:tbl>
          </a:graphicData>
        </a:graphic>
      </p:graphicFrame>
    </p:spTree>
    <p:extLst>
      <p:ext uri="{BB962C8B-B14F-4D97-AF65-F5344CB8AC3E}">
        <p14:creationId xmlns:p14="http://schemas.microsoft.com/office/powerpoint/2010/main" val="12955612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d9Ct1aMTE22rXjNleq0M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3NfSVMHv0e5Npz.QjYF8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LrzeEFIP.Ei5yEnCfpKiJ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v0Bmol0Qk2izE3K1YLBy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TUOUbyN0kCIIzcNAHpe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WCG-PPT Master-121022-am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estern Cape Govern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cb3bbe-8763-4435-922e-0d1e88bd8e6c" xsi:nil="true"/>
    <lcf76f155ced4ddcb4097134ff3c332f xmlns="583da329-2f74-4b63-8895-1244cab1dce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68250EA6644147B729D9BD1410AEDA" ma:contentTypeVersion="14" ma:contentTypeDescription="Create a new document." ma:contentTypeScope="" ma:versionID="0f0b0bc0aae54995dbc6042cc3d3175e">
  <xsd:schema xmlns:xsd="http://www.w3.org/2001/XMLSchema" xmlns:xs="http://www.w3.org/2001/XMLSchema" xmlns:p="http://schemas.microsoft.com/office/2006/metadata/properties" xmlns:ns2="583da329-2f74-4b63-8895-1244cab1dce6" xmlns:ns3="7ecb3bbe-8763-4435-922e-0d1e88bd8e6c" targetNamespace="http://schemas.microsoft.com/office/2006/metadata/properties" ma:root="true" ma:fieldsID="ae4f83c21e7e606fa50d3f40c7a81216" ns2:_="" ns3:_="">
    <xsd:import namespace="583da329-2f74-4b63-8895-1244cab1dce6"/>
    <xsd:import namespace="7ecb3bbe-8763-4435-922e-0d1e88bd8e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3da329-2f74-4b63-8895-1244cab1dc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86a8961-a1ef-4b98-bf61-bab6582f1575"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cb3bbe-8763-4435-922e-0d1e88bd8e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83e84ed-ba1b-4340-a87f-f93b30778e32}" ma:internalName="TaxCatchAll" ma:showField="CatchAllData" ma:web="7ecb3bbe-8763-4435-922e-0d1e88bd8e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2CC802-4F05-4E36-8A18-02ED3446B352}">
  <ds:schemaRefs>
    <ds:schemaRef ds:uri="583da329-2f74-4b63-8895-1244cab1dce6"/>
    <ds:schemaRef ds:uri="7ecb3bbe-8763-4435-922e-0d1e88bd8e6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AE6A8F3-C2E2-4209-9661-6C3587CE0C59}">
  <ds:schemaRefs>
    <ds:schemaRef ds:uri="583da329-2f74-4b63-8895-1244cab1dce6"/>
    <ds:schemaRef ds:uri="7ecb3bbe-8763-4435-922e-0d1e88bd8e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076BE4-CFB8-4A0F-AED0-5BC48C2B3C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13035</Words>
  <Application>Microsoft Office PowerPoint</Application>
  <PresentationFormat>Widescreen</PresentationFormat>
  <Paragraphs>1010</Paragraphs>
  <Slides>52</Slides>
  <Notes>5</Notes>
  <HiddenSlides>3</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62" baseType="lpstr">
      <vt:lpstr>Aptos</vt:lpstr>
      <vt:lpstr>Arial</vt:lpstr>
      <vt:lpstr>Calibri</vt:lpstr>
      <vt:lpstr>Century Gothic</vt:lpstr>
      <vt:lpstr>Franklin Gothic Book</vt:lpstr>
      <vt:lpstr>Franklin Gothic Medium</vt:lpstr>
      <vt:lpstr>Quire Sans</vt:lpstr>
      <vt:lpstr>WCG-PPT Master-121022-amc</vt:lpstr>
      <vt:lpstr>WCG-PPT Master-121022-amc</vt:lpstr>
      <vt:lpstr>think-cell Slide</vt:lpstr>
      <vt:lpstr>PowerPoint Presentation</vt:lpstr>
      <vt:lpstr>Background and introduction</vt:lpstr>
      <vt:lpstr>WCIIP 2050 | Project Pipeline Evaluation</vt:lpstr>
      <vt:lpstr>WCIIP 2050 | Project Pipeline Evaluation</vt:lpstr>
      <vt:lpstr>PowerPoint Presentation</vt:lpstr>
      <vt:lpstr>Shayela Smart Overview</vt:lpstr>
      <vt:lpstr>Shayela Smart Infrastructure requirements and costs</vt:lpstr>
      <vt:lpstr>Shayela Smart  Business Plan extract</vt:lpstr>
      <vt:lpstr>Shayela Smart | Social &amp; technology infrastructure</vt:lpstr>
      <vt:lpstr>Shayela Smart | Social &amp; technology infrastructure</vt:lpstr>
      <vt:lpstr>Shayela Smart | Social &amp; technology infrastructure</vt:lpstr>
      <vt:lpstr>Shayela Smart | Social &amp; technology infrastructure</vt:lpstr>
      <vt:lpstr>PowerPoint Presentation</vt:lpstr>
      <vt:lpstr>George Integrated Public Transport Network (GIPTN)</vt:lpstr>
      <vt:lpstr>GIPTN| Social &amp; technology infrastructure</vt:lpstr>
      <vt:lpstr>GIPTN| Social &amp; technology infrastructure</vt:lpstr>
      <vt:lpstr>GIPTN| Social &amp; technology infrastructure</vt:lpstr>
      <vt:lpstr>GIPTN| Social &amp; technology infrastructure</vt:lpstr>
      <vt:lpstr>PowerPoint Presentation</vt:lpstr>
      <vt:lpstr>Rural Intertown Transport Solution</vt:lpstr>
      <vt:lpstr>Rural intertown transport solution| Social infrastructure</vt:lpstr>
      <vt:lpstr>Rural intertown transport solution| Social infrastructure</vt:lpstr>
      <vt:lpstr>Rural intertown transport solution| Social infrastructure</vt:lpstr>
      <vt:lpstr>Rural intertown transport solution| Social infrastructure</vt:lpstr>
      <vt:lpstr>PowerPoint Presentation</vt:lpstr>
      <vt:lpstr>NMT Demonstration Town</vt:lpstr>
      <vt:lpstr>NMT Demonstration Town| Social infrastructure</vt:lpstr>
      <vt:lpstr>NMT Demonstration Town| Social infrastructure</vt:lpstr>
      <vt:lpstr>NMT Demonstration Town| Social infrastructure</vt:lpstr>
      <vt:lpstr>NMT Demonstration Town| Social infrastructure</vt:lpstr>
      <vt:lpstr>PowerPoint Presentation</vt:lpstr>
      <vt:lpstr>Park and Ride</vt:lpstr>
      <vt:lpstr>Park and Ride| Social infrastructure</vt:lpstr>
      <vt:lpstr>Park and Ride| Social infrastructure</vt:lpstr>
      <vt:lpstr>Park and Ride| Social infrastructure</vt:lpstr>
      <vt:lpstr>Park and Ride| Social infrastructure</vt:lpstr>
      <vt:lpstr>PowerPoint Presentation</vt:lpstr>
      <vt:lpstr>eMBT Pilot</vt:lpstr>
      <vt:lpstr>eMBT pilot| Energy infrastructure</vt:lpstr>
      <vt:lpstr>eMBT pilot| Energy infrastructure</vt:lpstr>
      <vt:lpstr>eMBT pilot| Energy infrastructure</vt:lpstr>
      <vt:lpstr>eMBT pilot| Energy infrastructure</vt:lpstr>
      <vt:lpstr>PowerPoint Presentation</vt:lpstr>
      <vt:lpstr> </vt:lpstr>
      <vt:lpstr> </vt:lpstr>
      <vt:lpstr>Freight Rail Revitalisation | Economic Infrastructure</vt:lpstr>
      <vt:lpstr>Freight Rail Revitalisation | Economic Infrastructure</vt:lpstr>
      <vt:lpstr>Freight Rail Revitalisation | Economic Infrastructure</vt:lpstr>
      <vt:lpstr>Freight Rail Revitalisation | Economic Infrastructure</vt:lpstr>
      <vt:lpstr>PowerPoint Presentation</vt:lpstr>
      <vt:lpstr>Summary of Mobility related infrastructure needs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Mario Brown</dc:creator>
  <cp:lastModifiedBy>Shaheed Ederies</cp:lastModifiedBy>
  <cp:revision>2</cp:revision>
  <dcterms:created xsi:type="dcterms:W3CDTF">2025-02-19T13:18:43Z</dcterms:created>
  <dcterms:modified xsi:type="dcterms:W3CDTF">2025-11-20T13:09:01Z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0x0101002468250EA6644147B729D9BD1410AEDA</vt:lpwstr>
  </property>
  <property fmtid="{D5CDD505-2E9C-101B-9397-08002B2CF9AE}" pid="3" name="MediaServiceImageTags">
    <vt:lpwstr/>
  </property>
  <property fmtid="{D5CDD505-2E9C-101B-9397-08002B2CF9AE}" pid="4" name="MSIP_Label_b2b6f514-ee47-44b4-8126-44b29d0b4cbf_Enabled">
    <vt:lpwstr>true</vt:lpwstr>
  </property>
  <property fmtid="{D5CDD505-2E9C-101B-9397-08002B2CF9AE}" pid="5" name="MSIP_Label_b2b6f514-ee47-44b4-8126-44b29d0b4cbf_SetDate">
    <vt:lpwstr>2025-02-27T14:20:08Z</vt:lpwstr>
  </property>
  <property fmtid="{D5CDD505-2E9C-101B-9397-08002B2CF9AE}" pid="6" name="MSIP_Label_b2b6f514-ee47-44b4-8126-44b29d0b4cbf_Name">
    <vt:lpwstr>Internal</vt:lpwstr>
  </property>
  <property fmtid="{D5CDD505-2E9C-101B-9397-08002B2CF9AE}" pid="7" name="MSIP_Label_b2b6f514-ee47-44b4-8126-44b29d0b4cbf_SiteId">
    <vt:lpwstr>0fb364b1-02d4-4f4b-aee8-2c35f35166ee</vt:lpwstr>
  </property>
  <property fmtid="{D5CDD505-2E9C-101B-9397-08002B2CF9AE}" pid="8" name="MSIP_Label_b2b6f514-ee47-44b4-8126-44b29d0b4cbf_Method">
    <vt:lpwstr>Standard</vt:lpwstr>
  </property>
  <property fmtid="{D5CDD505-2E9C-101B-9397-08002B2CF9AE}" pid="9" name="MSIP_Label_b2b6f514-ee47-44b4-8126-44b29d0b4cbf_ContentBits">
    <vt:lpwstr>0</vt:lpwstr>
  </property>
  <property fmtid="{D5CDD505-2E9C-101B-9397-08002B2CF9AE}" pid="10" name="MSIP_Label_b2b6f514-ee47-44b4-8126-44b29d0b4cbf_Tag">
    <vt:lpwstr>10, 3, 0, 2</vt:lpwstr>
  </property>
  <property fmtid="{D5CDD505-2E9C-101B-9397-08002B2CF9AE}" pid="11" name="MSIP_Label_b2b6f514-ee47-44b4-8126-44b29d0b4cbf_ActionId">
    <vt:lpwstr>394137e2-91f2-421a-83e0-e2e0cc237614</vt:lpwstr>
  </property>
</Properties>
</file>