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147473462" r:id="rId2"/>
    <p:sldId id="1527" r:id="rId3"/>
    <p:sldId id="2147473463" r:id="rId4"/>
    <p:sldId id="2147473467" r:id="rId5"/>
    <p:sldId id="2147473468" r:id="rId6"/>
    <p:sldId id="2147473469" r:id="rId7"/>
    <p:sldId id="214747347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55FC4-6805-43C6-B9E2-59903FBB0A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EDAD93FB-F609-4A06-B785-976E86033C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05FCD18-864A-4A48-AD34-9889B59ABE3F}"/>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5" name="Footer Placeholder 4">
            <a:extLst>
              <a:ext uri="{FF2B5EF4-FFF2-40B4-BE49-F238E27FC236}">
                <a16:creationId xmlns:a16="http://schemas.microsoft.com/office/drawing/2014/main" id="{6454C1C5-5CC0-41A2-B830-762274A12E1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C13C16D-9436-4CEB-BDF4-71001B810482}"/>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396219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FD75F-45A9-407A-BB84-E2FDAA78F5D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354ECD28-F7EB-4742-BACE-134865BA8F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A3F4F64-5500-446F-8F7C-3AE224C8156E}"/>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5" name="Footer Placeholder 4">
            <a:extLst>
              <a:ext uri="{FF2B5EF4-FFF2-40B4-BE49-F238E27FC236}">
                <a16:creationId xmlns:a16="http://schemas.microsoft.com/office/drawing/2014/main" id="{5AE9F2D8-AE08-4958-8C26-283B1B8C084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65D76F1-F10D-451D-B5B9-0E5B32E67666}"/>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2226510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777FCA-5FF4-41D0-801C-2BC62D63A3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7A54C5E-DB84-45DC-9049-10FE49476D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3B990FD-9998-4877-8F19-4C58FDDE45D9}"/>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5" name="Footer Placeholder 4">
            <a:extLst>
              <a:ext uri="{FF2B5EF4-FFF2-40B4-BE49-F238E27FC236}">
                <a16:creationId xmlns:a16="http://schemas.microsoft.com/office/drawing/2014/main" id="{A3F0B351-492D-4EC0-8D12-984A7966E07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438A9A6-C7CE-4F0B-A92B-EB815E221EC5}"/>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977342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647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24364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53108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969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0991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3056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80031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4DCCD-B66E-41A4-9FBD-7E5C8C2665A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540A50B-8572-45A0-BA8B-3114DB8016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43F3F6A-90F5-4B08-88BF-77E48C3A4FF6}"/>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5" name="Footer Placeholder 4">
            <a:extLst>
              <a:ext uri="{FF2B5EF4-FFF2-40B4-BE49-F238E27FC236}">
                <a16:creationId xmlns:a16="http://schemas.microsoft.com/office/drawing/2014/main" id="{A2F2F424-1CC8-46BA-B81E-82CF9AF9F2F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EE9469A-5C4B-4D0A-9224-F8A0F2123486}"/>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896059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A8FB-21B3-4A59-BC2F-9E9B08E7DA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776E8689-A09E-4DB7-A55D-9C52BFF4BC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1CC2C8-4FA0-42BE-A965-E65FFEB73CF0}"/>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5" name="Footer Placeholder 4">
            <a:extLst>
              <a:ext uri="{FF2B5EF4-FFF2-40B4-BE49-F238E27FC236}">
                <a16:creationId xmlns:a16="http://schemas.microsoft.com/office/drawing/2014/main" id="{F42F03BE-56C5-4BBF-97FF-76E55114E25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74965A3-54E7-4D15-A2A7-74CAE0D40A50}"/>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106633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3B406-8B81-4880-8D68-454F0127E33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F747538A-81F2-4B68-8E31-68D434B517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A998B67-14C1-4C5A-8A26-14186ECBD8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BF7D221A-F3FE-454F-8EB1-AA4D0BBEDA67}"/>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6" name="Footer Placeholder 5">
            <a:extLst>
              <a:ext uri="{FF2B5EF4-FFF2-40B4-BE49-F238E27FC236}">
                <a16:creationId xmlns:a16="http://schemas.microsoft.com/office/drawing/2014/main" id="{B23C236A-627B-4BFE-B15E-820762705AE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B051F5D-32DD-4104-B6E8-248AEC0F17E8}"/>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1984967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CEFA9-BA3B-47F0-9728-A5D1D71A2D86}"/>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B4209EA-1F6C-4523-B761-E6455AACFE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6E869D-7151-4996-84D6-DEB3B2A01F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354E837-E1A7-4A13-B55A-3F263DD02E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D3B36E-9F8A-4E22-BB85-251C6D2763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49D899F-3980-4565-AEBC-6ABACF60AC7C}"/>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8" name="Footer Placeholder 7">
            <a:extLst>
              <a:ext uri="{FF2B5EF4-FFF2-40B4-BE49-F238E27FC236}">
                <a16:creationId xmlns:a16="http://schemas.microsoft.com/office/drawing/2014/main" id="{96D0AD92-DF27-4E9E-A8B6-5343E687E069}"/>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72AEA68-7F17-458C-B8C6-6D50B64F8585}"/>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4141892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CD086-67FC-46D0-917E-49AFA30DE7F9}"/>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4F0354FB-F592-4C7D-A33E-5EC487F049CD}"/>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4" name="Footer Placeholder 3">
            <a:extLst>
              <a:ext uri="{FF2B5EF4-FFF2-40B4-BE49-F238E27FC236}">
                <a16:creationId xmlns:a16="http://schemas.microsoft.com/office/drawing/2014/main" id="{4CAB1DBA-059F-4815-85E0-0359FE96F049}"/>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FFDEA67F-6221-456A-9452-1A3926807212}"/>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627239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8F0E5-C423-4C9B-841B-F7713CCC6F98}"/>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3" name="Footer Placeholder 2">
            <a:extLst>
              <a:ext uri="{FF2B5EF4-FFF2-40B4-BE49-F238E27FC236}">
                <a16:creationId xmlns:a16="http://schemas.microsoft.com/office/drawing/2014/main" id="{662CE47E-B70C-4EEE-9B23-55759BB9A4AE}"/>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F281CFF-5BFE-4BC6-B0BB-EADE7D63E705}"/>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220982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F7D68-83C8-4CD3-A824-6204A215EE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858E5065-6D11-457A-8AA0-59E7470D3A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0A6777-A7D0-46EF-A207-40261B34D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10DC1C-6A95-402B-AAF9-BCE7A180F1C3}"/>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6" name="Footer Placeholder 5">
            <a:extLst>
              <a:ext uri="{FF2B5EF4-FFF2-40B4-BE49-F238E27FC236}">
                <a16:creationId xmlns:a16="http://schemas.microsoft.com/office/drawing/2014/main" id="{97E37F58-3264-45D9-BF43-1BFAE4883B7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B54A645-87AE-401C-BF96-51D3092E0394}"/>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3218311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1E41D-2E1B-4DA5-BB52-C1E162E0A4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2C9F56A-61C6-4A09-9088-90C19404F0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38D1155E-F4BA-4AAF-88AD-2915F90E2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5342EB-84E3-4896-9FCC-C7854B93C0CC}"/>
              </a:ext>
            </a:extLst>
          </p:cNvPr>
          <p:cNvSpPr>
            <a:spLocks noGrp="1"/>
          </p:cNvSpPr>
          <p:nvPr>
            <p:ph type="dt" sz="half" idx="10"/>
          </p:nvPr>
        </p:nvSpPr>
        <p:spPr/>
        <p:txBody>
          <a:bodyPr/>
          <a:lstStyle/>
          <a:p>
            <a:fld id="{1FD8D68E-F41D-4F8B-93B7-A066DFADCCC2}" type="datetimeFigureOut">
              <a:rPr lang="en-ZA" smtClean="0"/>
              <a:t>2026/01/05</a:t>
            </a:fld>
            <a:endParaRPr lang="en-ZA"/>
          </a:p>
        </p:txBody>
      </p:sp>
      <p:sp>
        <p:nvSpPr>
          <p:cNvPr id="6" name="Footer Placeholder 5">
            <a:extLst>
              <a:ext uri="{FF2B5EF4-FFF2-40B4-BE49-F238E27FC236}">
                <a16:creationId xmlns:a16="http://schemas.microsoft.com/office/drawing/2014/main" id="{368AFBB3-3DA7-4360-AC73-5217BC300BD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FE8F500-FA6E-4718-B09D-D214B4C78383}"/>
              </a:ext>
            </a:extLst>
          </p:cNvPr>
          <p:cNvSpPr>
            <a:spLocks noGrp="1"/>
          </p:cNvSpPr>
          <p:nvPr>
            <p:ph type="sldNum" sz="quarter" idx="12"/>
          </p:nvPr>
        </p:nvSpPr>
        <p:spPr/>
        <p:txBody>
          <a:bodyPr/>
          <a:lstStyle/>
          <a:p>
            <a:fld id="{D9FD46CF-7BDD-4E40-98E3-523DBCD0B86B}" type="slidenum">
              <a:rPr lang="en-ZA" smtClean="0"/>
              <a:t>‹#›</a:t>
            </a:fld>
            <a:endParaRPr lang="en-ZA"/>
          </a:p>
        </p:txBody>
      </p:sp>
    </p:spTree>
    <p:extLst>
      <p:ext uri="{BB962C8B-B14F-4D97-AF65-F5344CB8AC3E}">
        <p14:creationId xmlns:p14="http://schemas.microsoft.com/office/powerpoint/2010/main" val="24345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6E9B33-0DE8-4DA3-B569-6D7B20CBA1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E7C1C5A-5AB3-4C2A-88C5-37A6D2E587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EBB7F0C-EF3F-4DF2-9669-580225B86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D8D68E-F41D-4F8B-93B7-A066DFADCCC2}" type="datetimeFigureOut">
              <a:rPr lang="en-ZA" smtClean="0"/>
              <a:t>2026/01/05</a:t>
            </a:fld>
            <a:endParaRPr lang="en-ZA"/>
          </a:p>
        </p:txBody>
      </p:sp>
      <p:sp>
        <p:nvSpPr>
          <p:cNvPr id="5" name="Footer Placeholder 4">
            <a:extLst>
              <a:ext uri="{FF2B5EF4-FFF2-40B4-BE49-F238E27FC236}">
                <a16:creationId xmlns:a16="http://schemas.microsoft.com/office/drawing/2014/main" id="{37C10682-ADDF-4E98-8ADB-78794F490C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9E8A13FA-2784-40EC-950B-49D1FB56BC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FD46CF-7BDD-4E40-98E3-523DBCD0B86B}" type="slidenum">
              <a:rPr lang="en-ZA" smtClean="0"/>
              <a:t>‹#›</a:t>
            </a:fld>
            <a:endParaRPr lang="en-ZA"/>
          </a:p>
        </p:txBody>
      </p:sp>
    </p:spTree>
    <p:extLst>
      <p:ext uri="{BB962C8B-B14F-4D97-AF65-F5344CB8AC3E}">
        <p14:creationId xmlns:p14="http://schemas.microsoft.com/office/powerpoint/2010/main" val="3935972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7E53638-7942-1027-9A85-4BCBAFD055AF}"/>
              </a:ext>
            </a:extLst>
          </p:cNvPr>
          <p:cNvSpPr>
            <a:spLocks noGrp="1"/>
          </p:cNvSpPr>
          <p:nvPr>
            <p:ph type="body" sz="quarter" idx="12"/>
          </p:nvPr>
        </p:nvSpPr>
        <p:spPr/>
        <p:txBody>
          <a:bodyPr/>
          <a:lstStyle/>
          <a:p>
            <a:r>
              <a:rPr lang="en-ZA" noProof="0"/>
              <a:t>Freight Rail Revitalisation Framework</a:t>
            </a:r>
          </a:p>
        </p:txBody>
      </p:sp>
    </p:spTree>
    <p:extLst>
      <p:ext uri="{BB962C8B-B14F-4D97-AF65-F5344CB8AC3E}">
        <p14:creationId xmlns:p14="http://schemas.microsoft.com/office/powerpoint/2010/main" val="2903814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351DE9-C483-9435-B327-CC9FC4402F14}"/>
              </a:ext>
            </a:extLst>
          </p:cNvPr>
          <p:cNvSpPr>
            <a:spLocks noGrp="1"/>
          </p:cNvSpPr>
          <p:nvPr>
            <p:ph type="title"/>
          </p:nvPr>
        </p:nvSpPr>
        <p:spPr/>
        <p:txBody>
          <a:bodyPr/>
          <a:lstStyle/>
          <a:p>
            <a:r>
              <a:rPr lang="en-ZA" noProof="0"/>
              <a:t> </a:t>
            </a:r>
          </a:p>
        </p:txBody>
      </p:sp>
      <p:pic>
        <p:nvPicPr>
          <p:cNvPr id="7" name="Picture 6">
            <a:extLst>
              <a:ext uri="{FF2B5EF4-FFF2-40B4-BE49-F238E27FC236}">
                <a16:creationId xmlns:a16="http://schemas.microsoft.com/office/drawing/2014/main" id="{CF4BB479-9E3B-A896-E984-70FF0ED2F1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75" y="2547953"/>
            <a:ext cx="6072414" cy="3881438"/>
          </a:xfrm>
          <a:prstGeom prst="rect">
            <a:avLst/>
          </a:prstGeom>
          <a:noFill/>
          <a:ln w="12700">
            <a:noFill/>
          </a:ln>
        </p:spPr>
      </p:pic>
      <p:sp>
        <p:nvSpPr>
          <p:cNvPr id="9" name="Rectangle: Rounded Corners 8">
            <a:extLst>
              <a:ext uri="{FF2B5EF4-FFF2-40B4-BE49-F238E27FC236}">
                <a16:creationId xmlns:a16="http://schemas.microsoft.com/office/drawing/2014/main" id="{ED08A6BC-3062-5AD6-1F07-477231B9BEEE}"/>
              </a:ext>
            </a:extLst>
          </p:cNvPr>
          <p:cNvSpPr/>
          <p:nvPr/>
        </p:nvSpPr>
        <p:spPr>
          <a:xfrm>
            <a:off x="393700" y="1053449"/>
            <a:ext cx="11518899" cy="138436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Arial" panose="020B0604020202020204" pitchFamily="34" charset="0"/>
              <a:buChar char="•"/>
            </a:pPr>
            <a:r>
              <a:rPr lang="en-ZA" sz="1600" noProof="0">
                <a:solidFill>
                  <a:schemeClr val="tx2"/>
                </a:solidFill>
              </a:rPr>
              <a:t>Branch lines across the province (e.g., Overberg, Ceres, Saldanha) face </a:t>
            </a:r>
            <a:r>
              <a:rPr lang="en-ZA" sz="1600" b="1" noProof="0">
                <a:solidFill>
                  <a:schemeClr val="tx2"/>
                </a:solidFill>
              </a:rPr>
              <a:t>severe maintenance backlogs</a:t>
            </a:r>
            <a:r>
              <a:rPr lang="en-ZA" sz="1600" noProof="0">
                <a:solidFill>
                  <a:schemeClr val="tx2"/>
                </a:solidFill>
              </a:rPr>
              <a:t>.</a:t>
            </a:r>
          </a:p>
          <a:p>
            <a:pPr marL="285750" indent="-285750">
              <a:spcAft>
                <a:spcPts val="300"/>
              </a:spcAft>
              <a:buFont typeface="Arial" panose="020B0604020202020204" pitchFamily="34" charset="0"/>
              <a:buChar char="•"/>
            </a:pPr>
            <a:r>
              <a:rPr lang="en-ZA" sz="1600" noProof="0">
                <a:solidFill>
                  <a:schemeClr val="tx2"/>
                </a:solidFill>
              </a:rPr>
              <a:t>Transnet Rail Infrastructure Manager (TRIM) is responsible for upgrades; </a:t>
            </a:r>
            <a:r>
              <a:rPr lang="en-ZA" sz="1600" b="1" noProof="0">
                <a:solidFill>
                  <a:schemeClr val="tx2"/>
                </a:solidFill>
              </a:rPr>
              <a:t>cost and condition data remain unclear</a:t>
            </a:r>
            <a:r>
              <a:rPr lang="en-ZA" sz="1600" noProof="0">
                <a:solidFill>
                  <a:schemeClr val="tx2"/>
                </a:solidFill>
              </a:rPr>
              <a:t>.</a:t>
            </a:r>
          </a:p>
          <a:p>
            <a:pPr marL="285750" indent="-285750">
              <a:spcAft>
                <a:spcPts val="300"/>
              </a:spcAft>
              <a:buFont typeface="Arial" panose="020B0604020202020204" pitchFamily="34" charset="0"/>
              <a:buChar char="•"/>
            </a:pPr>
            <a:r>
              <a:rPr lang="en-ZA" sz="1600" noProof="0">
                <a:solidFill>
                  <a:schemeClr val="tx2"/>
                </a:solidFill>
              </a:rPr>
              <a:t>WCMD is engaging TRIM to clarify priorities, costs, and possible support models.</a:t>
            </a:r>
          </a:p>
          <a:p>
            <a:pPr marL="285750" indent="-285750">
              <a:spcAft>
                <a:spcPts val="300"/>
              </a:spcAft>
              <a:buFont typeface="Arial" panose="020B0604020202020204" pitchFamily="34" charset="0"/>
              <a:buChar char="•"/>
            </a:pPr>
            <a:r>
              <a:rPr lang="en-US" sz="1600" b="1" noProof="0">
                <a:solidFill>
                  <a:schemeClr val="tx2"/>
                </a:solidFill>
              </a:rPr>
              <a:t>Mechanism for investment in rail infrastructure and terminal network </a:t>
            </a:r>
            <a:r>
              <a:rPr lang="en-US" sz="1600" noProof="0">
                <a:solidFill>
                  <a:schemeClr val="tx2"/>
                </a:solidFill>
              </a:rPr>
              <a:t>by other spheres of government and private sector must still be clarified</a:t>
            </a:r>
            <a:r>
              <a:rPr lang="en-ZA" sz="1600" noProof="0">
                <a:solidFill>
                  <a:schemeClr val="tx2"/>
                </a:solidFill>
              </a:rPr>
              <a:t>.</a:t>
            </a:r>
          </a:p>
        </p:txBody>
      </p:sp>
      <p:sp>
        <p:nvSpPr>
          <p:cNvPr id="10" name="Rectangle 9">
            <a:extLst>
              <a:ext uri="{FF2B5EF4-FFF2-40B4-BE49-F238E27FC236}">
                <a16:creationId xmlns:a16="http://schemas.microsoft.com/office/drawing/2014/main" id="{A501F3ED-F0D7-238D-382F-82851F87C346}"/>
              </a:ext>
            </a:extLst>
          </p:cNvPr>
          <p:cNvSpPr/>
          <p:nvPr/>
        </p:nvSpPr>
        <p:spPr>
          <a:xfrm>
            <a:off x="7811515" y="2547953"/>
            <a:ext cx="1123950" cy="110577"/>
          </a:xfrm>
          <a:prstGeom prst="rect">
            <a:avLst/>
          </a:prstGeom>
          <a:solidFill>
            <a:srgbClr val="47E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1" name="Rectangle 10">
            <a:extLst>
              <a:ext uri="{FF2B5EF4-FFF2-40B4-BE49-F238E27FC236}">
                <a16:creationId xmlns:a16="http://schemas.microsoft.com/office/drawing/2014/main" id="{8723BB04-1962-3ADF-3E1A-D0213DE6ED39}"/>
              </a:ext>
            </a:extLst>
          </p:cNvPr>
          <p:cNvSpPr/>
          <p:nvPr/>
        </p:nvSpPr>
        <p:spPr>
          <a:xfrm>
            <a:off x="7811515" y="3184602"/>
            <a:ext cx="1123950" cy="110577"/>
          </a:xfrm>
          <a:prstGeom prst="rect">
            <a:avLst/>
          </a:prstGeom>
          <a:solidFill>
            <a:srgbClr val="F6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2" name="Rectangle 11">
            <a:extLst>
              <a:ext uri="{FF2B5EF4-FFF2-40B4-BE49-F238E27FC236}">
                <a16:creationId xmlns:a16="http://schemas.microsoft.com/office/drawing/2014/main" id="{EF4E333E-6557-F179-40E3-BF4A56D0151C}"/>
              </a:ext>
            </a:extLst>
          </p:cNvPr>
          <p:cNvSpPr/>
          <p:nvPr/>
        </p:nvSpPr>
        <p:spPr>
          <a:xfrm>
            <a:off x="7811515" y="3821251"/>
            <a:ext cx="1123950" cy="110577"/>
          </a:xfrm>
          <a:prstGeom prst="rect">
            <a:avLst/>
          </a:prstGeom>
          <a:solidFill>
            <a:srgbClr val="CB13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3" name="TextBox 12">
            <a:extLst>
              <a:ext uri="{FF2B5EF4-FFF2-40B4-BE49-F238E27FC236}">
                <a16:creationId xmlns:a16="http://schemas.microsoft.com/office/drawing/2014/main" id="{14F8D774-D4EF-97A9-840B-3DAD45C8D736}"/>
              </a:ext>
            </a:extLst>
          </p:cNvPr>
          <p:cNvSpPr txBox="1"/>
          <p:nvPr/>
        </p:nvSpPr>
        <p:spPr>
          <a:xfrm>
            <a:off x="9064625" y="2414150"/>
            <a:ext cx="2927350" cy="1600438"/>
          </a:xfrm>
          <a:prstGeom prst="rect">
            <a:avLst/>
          </a:prstGeom>
          <a:noFill/>
        </p:spPr>
        <p:txBody>
          <a:bodyPr wrap="square" rtlCol="0">
            <a:spAutoFit/>
          </a:bodyPr>
          <a:lstStyle/>
          <a:p>
            <a:r>
              <a:rPr lang="en-ZA" sz="1400" noProof="0"/>
              <a:t>Bitterfontein (380 km)</a:t>
            </a:r>
          </a:p>
          <a:p>
            <a:endParaRPr lang="en-ZA" sz="1400" noProof="0"/>
          </a:p>
          <a:p>
            <a:endParaRPr lang="en-ZA" sz="1400" noProof="0"/>
          </a:p>
          <a:p>
            <a:r>
              <a:rPr lang="en-ZA" sz="1400" noProof="0"/>
              <a:t>Saldanha (143 km)</a:t>
            </a:r>
          </a:p>
          <a:p>
            <a:endParaRPr lang="en-ZA" sz="1400" noProof="0"/>
          </a:p>
          <a:p>
            <a:endParaRPr lang="en-ZA" sz="1400" noProof="0"/>
          </a:p>
          <a:p>
            <a:r>
              <a:rPr lang="en-ZA" sz="1400" noProof="0"/>
              <a:t>Worcester to George (357 km)</a:t>
            </a:r>
          </a:p>
        </p:txBody>
      </p:sp>
      <p:sp>
        <p:nvSpPr>
          <p:cNvPr id="14" name="Rectangle 13">
            <a:extLst>
              <a:ext uri="{FF2B5EF4-FFF2-40B4-BE49-F238E27FC236}">
                <a16:creationId xmlns:a16="http://schemas.microsoft.com/office/drawing/2014/main" id="{60A58068-B231-A6E0-B94E-39A20E026475}"/>
              </a:ext>
            </a:extLst>
          </p:cNvPr>
          <p:cNvSpPr/>
          <p:nvPr/>
        </p:nvSpPr>
        <p:spPr>
          <a:xfrm>
            <a:off x="7811516" y="4332134"/>
            <a:ext cx="1123950" cy="110577"/>
          </a:xfrm>
          <a:prstGeom prst="rect">
            <a:avLst/>
          </a:prstGeom>
          <a:solidFill>
            <a:srgbClr val="924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5" name="Rectangle 14">
            <a:extLst>
              <a:ext uri="{FF2B5EF4-FFF2-40B4-BE49-F238E27FC236}">
                <a16:creationId xmlns:a16="http://schemas.microsoft.com/office/drawing/2014/main" id="{7DCB179D-82DE-E92E-108C-268270F68FA3}"/>
              </a:ext>
            </a:extLst>
          </p:cNvPr>
          <p:cNvSpPr/>
          <p:nvPr/>
        </p:nvSpPr>
        <p:spPr>
          <a:xfrm>
            <a:off x="7811516" y="4968783"/>
            <a:ext cx="1123950" cy="110577"/>
          </a:xfrm>
          <a:prstGeom prst="rect">
            <a:avLst/>
          </a:prstGeom>
          <a:solidFill>
            <a:srgbClr val="FE69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6" name="Rectangle 15">
            <a:extLst>
              <a:ext uri="{FF2B5EF4-FFF2-40B4-BE49-F238E27FC236}">
                <a16:creationId xmlns:a16="http://schemas.microsoft.com/office/drawing/2014/main" id="{2EC5DCD9-1B28-09EB-35B1-8BC8EC57CEF0}"/>
              </a:ext>
            </a:extLst>
          </p:cNvPr>
          <p:cNvSpPr/>
          <p:nvPr/>
        </p:nvSpPr>
        <p:spPr>
          <a:xfrm>
            <a:off x="7811516" y="6242081"/>
            <a:ext cx="1123950" cy="110577"/>
          </a:xfrm>
          <a:prstGeom prst="rect">
            <a:avLst/>
          </a:prstGeom>
          <a:solidFill>
            <a:srgbClr val="2681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7" name="TextBox 16">
            <a:extLst>
              <a:ext uri="{FF2B5EF4-FFF2-40B4-BE49-F238E27FC236}">
                <a16:creationId xmlns:a16="http://schemas.microsoft.com/office/drawing/2014/main" id="{1A250EAB-3A00-438D-8D9C-52AA4EC0F1DC}"/>
              </a:ext>
            </a:extLst>
          </p:cNvPr>
          <p:cNvSpPr txBox="1"/>
          <p:nvPr/>
        </p:nvSpPr>
        <p:spPr>
          <a:xfrm>
            <a:off x="9064625" y="4198331"/>
            <a:ext cx="2647949" cy="2246769"/>
          </a:xfrm>
          <a:prstGeom prst="rect">
            <a:avLst/>
          </a:prstGeom>
          <a:noFill/>
        </p:spPr>
        <p:txBody>
          <a:bodyPr wrap="square" rtlCol="0">
            <a:spAutoFit/>
          </a:bodyPr>
          <a:lstStyle/>
          <a:p>
            <a:r>
              <a:rPr lang="en-ZA" sz="1400" noProof="0"/>
              <a:t>Overberg (211 km)</a:t>
            </a:r>
          </a:p>
          <a:p>
            <a:endParaRPr lang="en-ZA" sz="1400" noProof="0"/>
          </a:p>
          <a:p>
            <a:endParaRPr lang="en-ZA" sz="1400" noProof="0"/>
          </a:p>
          <a:p>
            <a:r>
              <a:rPr lang="en-ZA" sz="1400" noProof="0"/>
              <a:t>Riebeek West (60 km)</a:t>
            </a:r>
          </a:p>
          <a:p>
            <a:endParaRPr lang="en-ZA" sz="1400" noProof="0"/>
          </a:p>
          <a:p>
            <a:endParaRPr lang="en-ZA" sz="1400" noProof="0"/>
          </a:p>
          <a:p>
            <a:r>
              <a:rPr lang="en-ZA" sz="1400" noProof="0"/>
              <a:t>Ceres (25 km)</a:t>
            </a:r>
          </a:p>
          <a:p>
            <a:endParaRPr lang="en-ZA" sz="1400" noProof="0"/>
          </a:p>
          <a:p>
            <a:endParaRPr lang="en-ZA" sz="1400" noProof="0"/>
          </a:p>
          <a:p>
            <a:r>
              <a:rPr lang="en-ZA" sz="1400" noProof="0"/>
              <a:t>Atlantis (24 km)</a:t>
            </a:r>
          </a:p>
        </p:txBody>
      </p:sp>
      <p:sp>
        <p:nvSpPr>
          <p:cNvPr id="18" name="Rectangle 17">
            <a:extLst>
              <a:ext uri="{FF2B5EF4-FFF2-40B4-BE49-F238E27FC236}">
                <a16:creationId xmlns:a16="http://schemas.microsoft.com/office/drawing/2014/main" id="{554AE9C3-D3BD-8F27-0717-9F0F494D17A2}"/>
              </a:ext>
            </a:extLst>
          </p:cNvPr>
          <p:cNvSpPr/>
          <p:nvPr/>
        </p:nvSpPr>
        <p:spPr>
          <a:xfrm>
            <a:off x="7811516" y="5605432"/>
            <a:ext cx="1123950" cy="110577"/>
          </a:xfrm>
          <a:prstGeom prst="rect">
            <a:avLst/>
          </a:prstGeom>
          <a:solidFill>
            <a:srgbClr val="DE8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pic>
        <p:nvPicPr>
          <p:cNvPr id="19" name="Picture 18">
            <a:extLst>
              <a:ext uri="{FF2B5EF4-FFF2-40B4-BE49-F238E27FC236}">
                <a16:creationId xmlns:a16="http://schemas.microsoft.com/office/drawing/2014/main" id="{96EB967E-3552-0552-9556-F25305CC9F93}"/>
              </a:ext>
            </a:extLst>
          </p:cNvPr>
          <p:cNvPicPr>
            <a:picLocks noChangeAspect="1"/>
          </p:cNvPicPr>
          <p:nvPr/>
        </p:nvPicPr>
        <p:blipFill>
          <a:blip r:embed="rId3"/>
          <a:stretch>
            <a:fillRect/>
          </a:stretch>
        </p:blipFill>
        <p:spPr>
          <a:xfrm>
            <a:off x="1412875" y="5729361"/>
            <a:ext cx="701039" cy="701039"/>
          </a:xfrm>
          <a:prstGeom prst="rect">
            <a:avLst/>
          </a:prstGeom>
        </p:spPr>
      </p:pic>
      <p:sp>
        <p:nvSpPr>
          <p:cNvPr id="32" name="Title 1">
            <a:extLst>
              <a:ext uri="{FF2B5EF4-FFF2-40B4-BE49-F238E27FC236}">
                <a16:creationId xmlns:a16="http://schemas.microsoft.com/office/drawing/2014/main" id="{FC772DA2-101F-F2D6-7071-964773841718}"/>
              </a:ext>
            </a:extLst>
          </p:cNvPr>
          <p:cNvSpPr txBox="1">
            <a:spLocks/>
          </p:cNvSpPr>
          <p:nvPr/>
        </p:nvSpPr>
        <p:spPr>
          <a:xfrm>
            <a:off x="393701" y="257176"/>
            <a:ext cx="11462940" cy="643053"/>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Autofit/>
          </a:bodyPr>
          <a:lst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a:lstStyle>
          <a:p>
            <a:r>
              <a:rPr lang="en-ZA" noProof="0"/>
              <a:t>Freight Rail Revitalisation</a:t>
            </a:r>
          </a:p>
          <a:p>
            <a:r>
              <a:rPr lang="en-ZA" sz="1600" b="0" i="1" noProof="0">
                <a:solidFill>
                  <a:schemeClr val="accent3"/>
                </a:solidFill>
              </a:rPr>
              <a:t>Overview</a:t>
            </a:r>
          </a:p>
        </p:txBody>
      </p:sp>
      <p:sp>
        <p:nvSpPr>
          <p:cNvPr id="26" name="Slide Number Placeholder 25">
            <a:extLst>
              <a:ext uri="{FF2B5EF4-FFF2-40B4-BE49-F238E27FC236}">
                <a16:creationId xmlns:a16="http://schemas.microsoft.com/office/drawing/2014/main" id="{81F58F25-6437-03EE-F3DF-6DAF294006D8}"/>
              </a:ext>
            </a:extLst>
          </p:cNvPr>
          <p:cNvSpPr>
            <a:spLocks noGrp="1"/>
          </p:cNvSpPr>
          <p:nvPr>
            <p:ph type="sldNum" sz="quarter" idx="4"/>
          </p:nvPr>
        </p:nvSpPr>
        <p:spPr/>
        <p:txBody>
          <a:bodyPr/>
          <a:lstStyle/>
          <a:p>
            <a:fld id="{8406839F-D7A4-4E5D-B93D-768AD4D1DB36}" type="slidenum">
              <a:rPr lang="en-ZA" noProof="0" smtClean="0">
                <a:solidFill>
                  <a:srgbClr val="003399"/>
                </a:solidFill>
              </a:rPr>
              <a:pPr/>
              <a:t>2</a:t>
            </a:fld>
            <a:endParaRPr lang="en-ZA" noProof="0">
              <a:solidFill>
                <a:srgbClr val="003399"/>
              </a:solidFill>
            </a:endParaRPr>
          </a:p>
        </p:txBody>
      </p:sp>
    </p:spTree>
    <p:extLst>
      <p:ext uri="{BB962C8B-B14F-4D97-AF65-F5344CB8AC3E}">
        <p14:creationId xmlns:p14="http://schemas.microsoft.com/office/powerpoint/2010/main" val="1932290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70922-680F-AD6D-D578-69553D758C0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EDF7E73-7DD0-4A46-BECE-67B33AE9B20E}"/>
              </a:ext>
            </a:extLst>
          </p:cNvPr>
          <p:cNvSpPr>
            <a:spLocks noGrp="1"/>
          </p:cNvSpPr>
          <p:nvPr>
            <p:ph type="title"/>
          </p:nvPr>
        </p:nvSpPr>
        <p:spPr>
          <a:xfrm>
            <a:off x="393701" y="180976"/>
            <a:ext cx="11462940" cy="559256"/>
          </a:xfrm>
        </p:spPr>
        <p:txBody>
          <a:bodyPr/>
          <a:lstStyle/>
          <a:p>
            <a:r>
              <a:rPr lang="en-ZA" noProof="0"/>
              <a:t> </a:t>
            </a:r>
          </a:p>
        </p:txBody>
      </p:sp>
      <p:sp>
        <p:nvSpPr>
          <p:cNvPr id="6" name="Title 1">
            <a:extLst>
              <a:ext uri="{FF2B5EF4-FFF2-40B4-BE49-F238E27FC236}">
                <a16:creationId xmlns:a16="http://schemas.microsoft.com/office/drawing/2014/main" id="{517A49BF-E494-7892-2F9F-7801F698FCA8}"/>
              </a:ext>
            </a:extLst>
          </p:cNvPr>
          <p:cNvSpPr txBox="1">
            <a:spLocks/>
          </p:cNvSpPr>
          <p:nvPr/>
        </p:nvSpPr>
        <p:spPr>
          <a:xfrm>
            <a:off x="393701" y="257176"/>
            <a:ext cx="11462940" cy="643053"/>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Autofit/>
          </a:bodyPr>
          <a:lst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a:lstStyle>
          <a:p>
            <a:r>
              <a:rPr lang="en-ZA" noProof="0"/>
              <a:t>Freight Rail Revitalisation</a:t>
            </a:r>
          </a:p>
          <a:p>
            <a:r>
              <a:rPr lang="en-ZA" sz="1600" b="0" i="1" noProof="0">
                <a:solidFill>
                  <a:schemeClr val="accent3"/>
                </a:solidFill>
              </a:rPr>
              <a:t>Infrastructure opportunities</a:t>
            </a:r>
          </a:p>
        </p:txBody>
      </p:sp>
      <p:sp>
        <p:nvSpPr>
          <p:cNvPr id="9" name="Rectangle: Rounded Corners 8">
            <a:extLst>
              <a:ext uri="{FF2B5EF4-FFF2-40B4-BE49-F238E27FC236}">
                <a16:creationId xmlns:a16="http://schemas.microsoft.com/office/drawing/2014/main" id="{FC1CB587-73E9-6168-AB8F-5F4B7060E55C}"/>
              </a:ext>
            </a:extLst>
          </p:cNvPr>
          <p:cNvSpPr/>
          <p:nvPr/>
        </p:nvSpPr>
        <p:spPr>
          <a:xfrm>
            <a:off x="393701" y="1095374"/>
            <a:ext cx="11455397" cy="128587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Arial" panose="020B0604020202020204" pitchFamily="34" charset="0"/>
              <a:buChar char="•"/>
            </a:pPr>
            <a:r>
              <a:rPr lang="en-ZA" sz="1600" noProof="0">
                <a:solidFill>
                  <a:schemeClr val="tx2"/>
                </a:solidFill>
              </a:rPr>
              <a:t>A </a:t>
            </a:r>
            <a:r>
              <a:rPr lang="en-ZA" sz="1600" b="1" noProof="0">
                <a:solidFill>
                  <a:schemeClr val="tx2"/>
                </a:solidFill>
              </a:rPr>
              <a:t>terminal network</a:t>
            </a:r>
            <a:r>
              <a:rPr lang="en-ZA" sz="1600" noProof="0">
                <a:solidFill>
                  <a:schemeClr val="tx2"/>
                </a:solidFill>
              </a:rPr>
              <a:t> is needed to drive integration and support rail viability, i.e., rail </a:t>
            </a:r>
            <a:r>
              <a:rPr lang="en-ZA" sz="1600" b="1" noProof="0">
                <a:solidFill>
                  <a:schemeClr val="tx2"/>
                </a:solidFill>
              </a:rPr>
              <a:t>supporting infrastructure</a:t>
            </a:r>
            <a:endParaRPr lang="en-ZA" sz="1600" noProof="0">
              <a:solidFill>
                <a:schemeClr val="tx2"/>
              </a:solidFill>
            </a:endParaRPr>
          </a:p>
          <a:p>
            <a:pPr marL="285750" indent="-285750">
              <a:spcAft>
                <a:spcPts val="300"/>
              </a:spcAft>
              <a:buFont typeface="Arial" panose="020B0604020202020204" pitchFamily="34" charset="0"/>
              <a:buChar char="•"/>
            </a:pPr>
            <a:r>
              <a:rPr lang="en-ZA" sz="1600" b="1" noProof="0">
                <a:solidFill>
                  <a:schemeClr val="tx2"/>
                </a:solidFill>
              </a:rPr>
              <a:t>Potential for WCMD, DOI (&amp; municipalities) to provide land for facility/terminal development </a:t>
            </a:r>
            <a:r>
              <a:rPr lang="en-ZA" sz="1600" noProof="0">
                <a:solidFill>
                  <a:schemeClr val="tx2"/>
                </a:solidFill>
              </a:rPr>
              <a:t>and collaborate with private sector to fund and develop the terminals</a:t>
            </a:r>
          </a:p>
          <a:p>
            <a:pPr marL="742950" lvl="1" indent="-285750">
              <a:spcAft>
                <a:spcPts val="300"/>
              </a:spcAft>
              <a:buFont typeface="Century Gothic" panose="020B0502020202020204" pitchFamily="34" charset="0"/>
              <a:buChar char="–"/>
            </a:pPr>
            <a:r>
              <a:rPr lang="en-ZA" sz="1400" i="1" noProof="0">
                <a:solidFill>
                  <a:schemeClr val="tx2"/>
                </a:solidFill>
              </a:rPr>
              <a:t>Costs and funding models for terminals require further development</a:t>
            </a:r>
          </a:p>
          <a:p>
            <a:pPr marL="742950" lvl="1" indent="-285750">
              <a:spcAft>
                <a:spcPts val="300"/>
              </a:spcAft>
              <a:buFont typeface="Century Gothic" panose="020B0502020202020204" pitchFamily="34" charset="0"/>
              <a:buChar char="–"/>
            </a:pPr>
            <a:r>
              <a:rPr lang="en-US" sz="1400" i="1" noProof="0">
                <a:solidFill>
                  <a:schemeClr val="tx2"/>
                </a:solidFill>
              </a:rPr>
              <a:t>Investment in rail network e.g., Bredasdorp/Protem and Swellendam)</a:t>
            </a:r>
            <a:endParaRPr lang="en-ZA" sz="1400" i="1" noProof="0">
              <a:solidFill>
                <a:schemeClr val="tx2"/>
              </a:solidFill>
            </a:endParaRPr>
          </a:p>
        </p:txBody>
      </p:sp>
      <p:pic>
        <p:nvPicPr>
          <p:cNvPr id="2" name="Picture 1">
            <a:extLst>
              <a:ext uri="{FF2B5EF4-FFF2-40B4-BE49-F238E27FC236}">
                <a16:creationId xmlns:a16="http://schemas.microsoft.com/office/drawing/2014/main" id="{038B355A-9DA3-A1A9-0735-8FC75AEBAF76}"/>
              </a:ext>
            </a:extLst>
          </p:cNvPr>
          <p:cNvPicPr>
            <a:picLocks noChangeAspect="1"/>
          </p:cNvPicPr>
          <p:nvPr/>
        </p:nvPicPr>
        <p:blipFill>
          <a:blip r:embed="rId2"/>
          <a:srcRect t="5510" b="3879"/>
          <a:stretch>
            <a:fillRect/>
          </a:stretch>
        </p:blipFill>
        <p:spPr>
          <a:xfrm>
            <a:off x="393701" y="2456682"/>
            <a:ext cx="6532781" cy="4277670"/>
          </a:xfrm>
          <a:prstGeom prst="rect">
            <a:avLst/>
          </a:prstGeom>
        </p:spPr>
      </p:pic>
      <p:graphicFrame>
        <p:nvGraphicFramePr>
          <p:cNvPr id="4" name="Table 3">
            <a:extLst>
              <a:ext uri="{FF2B5EF4-FFF2-40B4-BE49-F238E27FC236}">
                <a16:creationId xmlns:a16="http://schemas.microsoft.com/office/drawing/2014/main" id="{9093B5FF-DCB7-C555-F1AD-FCA6A1D0A925}"/>
              </a:ext>
            </a:extLst>
          </p:cNvPr>
          <p:cNvGraphicFramePr>
            <a:graphicFrameLocks noGrp="1"/>
          </p:cNvGraphicFramePr>
          <p:nvPr/>
        </p:nvGraphicFramePr>
        <p:xfrm>
          <a:off x="7057641" y="2806237"/>
          <a:ext cx="4791457" cy="3893805"/>
        </p:xfrm>
        <a:graphic>
          <a:graphicData uri="http://schemas.openxmlformats.org/drawingml/2006/table">
            <a:tbl>
              <a:tblPr firstRow="1" bandRow="1">
                <a:tableStyleId>{5940675A-B579-460E-94D1-54222C63F5DA}</a:tableStyleId>
              </a:tblPr>
              <a:tblGrid>
                <a:gridCol w="1638303">
                  <a:extLst>
                    <a:ext uri="{9D8B030D-6E8A-4147-A177-3AD203B41FA5}">
                      <a16:colId xmlns:a16="http://schemas.microsoft.com/office/drawing/2014/main" val="1705442783"/>
                    </a:ext>
                  </a:extLst>
                </a:gridCol>
                <a:gridCol w="1233202">
                  <a:extLst>
                    <a:ext uri="{9D8B030D-6E8A-4147-A177-3AD203B41FA5}">
                      <a16:colId xmlns:a16="http://schemas.microsoft.com/office/drawing/2014/main" val="2520177926"/>
                    </a:ext>
                  </a:extLst>
                </a:gridCol>
                <a:gridCol w="1919952">
                  <a:extLst>
                    <a:ext uri="{9D8B030D-6E8A-4147-A177-3AD203B41FA5}">
                      <a16:colId xmlns:a16="http://schemas.microsoft.com/office/drawing/2014/main" val="3926024997"/>
                    </a:ext>
                  </a:extLst>
                </a:gridCol>
              </a:tblGrid>
              <a:tr h="523278">
                <a:tc>
                  <a:txBody>
                    <a:bodyPr/>
                    <a:lstStyle/>
                    <a:p>
                      <a:pPr algn="ctr"/>
                      <a:r>
                        <a:rPr lang="en-ZA" sz="1400" b="1" noProof="0">
                          <a:solidFill>
                            <a:schemeClr val="bg1"/>
                          </a:solidFill>
                        </a:rPr>
                        <a:t>Terminal Type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tc>
                  <a:txBody>
                    <a:bodyPr/>
                    <a:lstStyle/>
                    <a:p>
                      <a:pPr algn="ctr"/>
                      <a:r>
                        <a:rPr lang="en-ZA" sz="1400" b="1" noProof="0">
                          <a:solidFill>
                            <a:schemeClr val="bg1"/>
                          </a:solidFill>
                        </a:rPr>
                        <a:t>Location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tc>
                  <a:txBody>
                    <a:bodyPr/>
                    <a:lstStyle/>
                    <a:p>
                      <a:pPr algn="ctr"/>
                      <a:r>
                        <a:rPr lang="en-ZA" sz="1400" b="1" noProof="0">
                          <a:solidFill>
                            <a:schemeClr val="bg1"/>
                          </a:solidFill>
                        </a:rPr>
                        <a:t>Annual Potential Volume (tonnes)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extLst>
                  <a:ext uri="{0D108BD9-81ED-4DB2-BD59-A6C34878D82A}">
                    <a16:rowId xmlns:a16="http://schemas.microsoft.com/office/drawing/2014/main" val="2820731046"/>
                  </a:ext>
                </a:extLst>
              </a:tr>
              <a:tr h="374503">
                <a:tc>
                  <a:txBody>
                    <a:bodyPr/>
                    <a:lstStyle/>
                    <a:p>
                      <a:r>
                        <a:rPr lang="en-ZA" sz="1400" noProof="0"/>
                        <a:t>Super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err="1"/>
                        <a:t>Kraaicon</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4 000 000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7279103"/>
                  </a:ext>
                </a:extLst>
              </a:tr>
              <a:tr h="374503">
                <a:tc rowSpan="2">
                  <a:txBody>
                    <a:bodyPr/>
                    <a:lstStyle/>
                    <a:p>
                      <a:pPr marL="0" algn="l" defTabSz="914400" rtl="0" eaLnBrk="1" latinLnBrk="0" hangingPunct="1"/>
                      <a:r>
                        <a:rPr lang="en-ZA" sz="1400" kern="1200" noProof="0">
                          <a:solidFill>
                            <a:schemeClr val="tx1"/>
                          </a:solidFill>
                          <a:latin typeface="+mn-lt"/>
                          <a:ea typeface="+mn-ea"/>
                          <a:cs typeface="+mn-cs"/>
                        </a:rPr>
                        <a:t>Container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George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170 000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45043852"/>
                  </a:ext>
                </a:extLst>
              </a:tr>
              <a:tr h="374503">
                <a:tc vMerge="1">
                  <a:txBody>
                    <a:bodyPr/>
                    <a:lstStyle/>
                    <a:p>
                      <a:endParaRPr lang="en-ZA"/>
                    </a:p>
                  </a:txBody>
                  <a:tcPr/>
                </a:tc>
                <a:tc>
                  <a:txBody>
                    <a:bodyPr/>
                    <a:lstStyle/>
                    <a:p>
                      <a:r>
                        <a:rPr lang="en-ZA" sz="1400" noProof="0" err="1"/>
                        <a:t>Bitterfontein</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170 000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8138359"/>
                  </a:ext>
                </a:extLst>
              </a:tr>
              <a:tr h="374503">
                <a:tc rowSpan="3">
                  <a:txBody>
                    <a:bodyPr/>
                    <a:lstStyle/>
                    <a:p>
                      <a:r>
                        <a:rPr lang="en-ZA" sz="1400" noProof="0"/>
                        <a:t>Fruit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Ceres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731302"/>
                  </a:ext>
                </a:extLst>
              </a:tr>
              <a:tr h="374503">
                <a:tc vMerge="1">
                  <a:txBody>
                    <a:bodyPr/>
                    <a:lstStyle/>
                    <a:p>
                      <a:endParaRPr lang="en-ZA"/>
                    </a:p>
                  </a:txBody>
                  <a:tcPr/>
                </a:tc>
                <a:tc>
                  <a:txBody>
                    <a:bodyPr/>
                    <a:lstStyle/>
                    <a:p>
                      <a:r>
                        <a:rPr lang="en-ZA" sz="1400" noProof="0"/>
                        <a:t>Caledon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7619636"/>
                  </a:ext>
                </a:extLst>
              </a:tr>
              <a:tr h="374503">
                <a:tc vMerge="1">
                  <a:txBody>
                    <a:bodyPr/>
                    <a:lstStyle/>
                    <a:p>
                      <a:endParaRPr lang="en-ZA"/>
                    </a:p>
                  </a:txBody>
                  <a:tcPr/>
                </a:tc>
                <a:tc>
                  <a:txBody>
                    <a:bodyPr/>
                    <a:lstStyle/>
                    <a:p>
                      <a:r>
                        <a:rPr lang="en-ZA" sz="1400" noProof="0" err="1"/>
                        <a:t>Vredendal</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33817"/>
                  </a:ext>
                </a:extLst>
              </a:tr>
              <a:tr h="374503">
                <a:tc rowSpan="3">
                  <a:txBody>
                    <a:bodyPr/>
                    <a:lstStyle/>
                    <a:p>
                      <a:r>
                        <a:rPr lang="en-ZA" sz="1400" noProof="0"/>
                        <a:t>Processed Food Terminals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err="1"/>
                        <a:t>Malmesbury</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400 000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5948543"/>
                  </a:ext>
                </a:extLst>
              </a:tr>
              <a:tr h="374503">
                <a:tc vMerge="1">
                  <a:txBody>
                    <a:bodyPr/>
                    <a:lstStyle/>
                    <a:p>
                      <a:endParaRPr lang="en-ZA"/>
                    </a:p>
                  </a:txBody>
                  <a:tcPr/>
                </a:tc>
                <a:tc>
                  <a:txBody>
                    <a:bodyPr/>
                    <a:lstStyle/>
                    <a:p>
                      <a:r>
                        <a:rPr lang="en-ZA" sz="1400" noProof="0"/>
                        <a:t>George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240 000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0348819"/>
                  </a:ext>
                </a:extLst>
              </a:tr>
              <a:tr h="374503">
                <a:tc vMerge="1">
                  <a:txBody>
                    <a:bodyPr/>
                    <a:lstStyle/>
                    <a:p>
                      <a:endParaRPr lang="en-ZA"/>
                    </a:p>
                  </a:txBody>
                  <a:tcPr/>
                </a:tc>
                <a:tc>
                  <a:txBody>
                    <a:bodyPr/>
                    <a:lstStyle/>
                    <a:p>
                      <a:r>
                        <a:rPr lang="en-ZA" sz="1400" noProof="0" err="1"/>
                        <a:t>Lainsburg</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2115711"/>
                  </a:ext>
                </a:extLst>
              </a:tr>
            </a:tbl>
          </a:graphicData>
        </a:graphic>
      </p:graphicFrame>
      <p:sp>
        <p:nvSpPr>
          <p:cNvPr id="7" name="Rectangle 6">
            <a:extLst>
              <a:ext uri="{FF2B5EF4-FFF2-40B4-BE49-F238E27FC236}">
                <a16:creationId xmlns:a16="http://schemas.microsoft.com/office/drawing/2014/main" id="{4EEFA2DC-5894-EE88-7DF9-1C43315C4F41}"/>
              </a:ext>
            </a:extLst>
          </p:cNvPr>
          <p:cNvSpPr/>
          <p:nvPr/>
        </p:nvSpPr>
        <p:spPr>
          <a:xfrm>
            <a:off x="7057642" y="2456682"/>
            <a:ext cx="4791456" cy="349556"/>
          </a:xfrm>
          <a:prstGeom prst="rect">
            <a:avLst/>
          </a:prstGeom>
          <a:solidFill>
            <a:srgbClr val="0014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b="1" noProof="0"/>
              <a:t>Potential Western Cape Terminal Network:</a:t>
            </a:r>
          </a:p>
        </p:txBody>
      </p:sp>
    </p:spTree>
    <p:extLst>
      <p:ext uri="{BB962C8B-B14F-4D97-AF65-F5344CB8AC3E}">
        <p14:creationId xmlns:p14="http://schemas.microsoft.com/office/powerpoint/2010/main" val="3774103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A0A4E-6D7E-AEDC-5884-15A8282C5C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61941D-6ED0-53FF-2D94-20B44AB5698E}"/>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E4127A44-2C7B-ABAC-7159-15CEA17DC406}"/>
              </a:ext>
            </a:extLst>
          </p:cNvPr>
          <p:cNvGraphicFramePr>
            <a:graphicFrameLocks noGrp="1"/>
          </p:cNvGraphicFramePr>
          <p:nvPr/>
        </p:nvGraphicFramePr>
        <p:xfrm>
          <a:off x="216408" y="1196753"/>
          <a:ext cx="11759184" cy="2917683"/>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Rehabilitation work will comply with national standards set by Transnet and DOT, ensuring infrastructure design aligns with mandated frameworks. This includes use of standardised track, signalling, and structural materials specified by Transnet and DOT.</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Innovation is envisaged through private sector participation and PPPs in rail revitalisation and terminal development opportunities. These partnerships are expected to bring in digital solutions for operations (e.g. wagon tracking, terminal automation), investment platforms, and integration with the other systems.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443377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AA3BF-8C7C-B7C3-32DE-1E3A16C612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315FE1-6861-2C98-7594-C2D45CE883B8}"/>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5AF0A81B-494B-CC36-3386-DB41CDCC7A29}"/>
              </a:ext>
            </a:extLst>
          </p:cNvPr>
          <p:cNvGraphicFramePr>
            <a:graphicFrameLocks noGrp="1"/>
          </p:cNvGraphicFramePr>
          <p:nvPr/>
        </p:nvGraphicFramePr>
        <p:xfrm>
          <a:off x="216408" y="1196753"/>
          <a:ext cx="11759184" cy="403031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The project targets long-standing maintenance backlogs and supports catalytic infrastructure like terminals. Rehabilitated lines improve resilience in the rail network, promote competition and reduce risk from over-reliance on road freight, while enabling climate-resilient logistics options. For example, terminals in Worcester or Swellendam can be designed to withstand weather-related disruptions.</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p>
                      <a:r>
                        <a:rPr lang="en-ZA" sz="1000" noProof="0">
                          <a:solidFill>
                            <a:schemeClr val="tx1"/>
                          </a:solidFill>
                          <a:latin typeface="+mn-lt"/>
                          <a:cs typeface="Arial" panose="020B0604020202020204" pitchFamily="34" charset="0"/>
                        </a:rPr>
                        <a:t>Supports Western Cape’s vision of a multimodal system integrated with terminals, ports, and road freight networks. This includes coordination with Belcon inland terminal, Ports of Cape Town, Saldanha and Mossel Bay and alignment with the Western Cape Freight Demand Model (WCFDM), as the corridor-based planning tool.</a:t>
                      </a:r>
                    </a:p>
                  </a:txBody>
                  <a:tcPr marT="72000" marB="72000"/>
                </a:tc>
                <a:extLst>
                  <a:ext uri="{0D108BD9-81ED-4DB2-BD59-A6C34878D82A}">
                    <a16:rowId xmlns:a16="http://schemas.microsoft.com/office/drawing/2014/main" val="3638500200"/>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Revitalised rail will reduce transport costs and enhance access for local industries in secondary towns. The use of local materials and contractors is envisaged for minor works such as fencing, drainage, and terminal surfacing, in alignment with relevant principles where applicable.</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532571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DAAB-F8D8-54DA-7CA7-340F225896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825EB9-32FE-805C-0232-0EE0BBC55250}"/>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92B94693-9528-34CA-C5EC-6E10171DDEEB}"/>
              </a:ext>
            </a:extLst>
          </p:cNvPr>
          <p:cNvGraphicFramePr>
            <a:graphicFrameLocks noGrp="1"/>
          </p:cNvGraphicFramePr>
          <p:nvPr/>
        </p:nvGraphicFramePr>
        <p:xfrm>
          <a:off x="216408" y="1196753"/>
          <a:ext cx="11759184" cy="40617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Reconnects marginalised areas to markets, improves local job access, and reduces reliance on distant hubs. Regions like Overberg, Swellendam, Worcester and Elgin benefit from direct connectivity to Cape Town, reducing time and cost for producers while expanding market access.</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Promotes inclusive access to logistics and economic opportunities in under-served regions. Freight rail will support more equitable access to export logistics, benefiting small-scale farmers and </a:t>
                      </a:r>
                      <a:r>
                        <a:rPr lang="en-ZA" sz="1000" b="0" noProof="0" err="1">
                          <a:solidFill>
                            <a:schemeClr val="tx1"/>
                          </a:solidFill>
                          <a:latin typeface="+mn-lt"/>
                          <a:cs typeface="Arial" panose="020B0604020202020204" pitchFamily="34" charset="0"/>
                        </a:rPr>
                        <a:t>agri</a:t>
                      </a:r>
                      <a:r>
                        <a:rPr lang="en-ZA" sz="1000" b="0" noProof="0">
                          <a:solidFill>
                            <a:schemeClr val="tx1"/>
                          </a:solidFill>
                          <a:latin typeface="+mn-lt"/>
                          <a:cs typeface="Arial" panose="020B0604020202020204" pitchFamily="34" charset="0"/>
                        </a:rPr>
                        <a:t>-processors, especially in rural municipalities.</a:t>
                      </a: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0">
                          <a:solidFill>
                            <a:schemeClr val="tx1"/>
                          </a:solidFill>
                          <a:latin typeface="+mn-lt"/>
                          <a:cs typeface="Arial" panose="020B0604020202020204" pitchFamily="34" charset="0"/>
                        </a:rPr>
                        <a:t>PPPs and private sector involvement drive investment, with shared risks and public-sector support. This includes market testing through Requests for Information (RFIs), private terminal investment (e.g. CGA or </a:t>
                      </a:r>
                      <a:r>
                        <a:rPr lang="en-ZA" sz="1000" noProof="0" err="1">
                          <a:solidFill>
                            <a:schemeClr val="tx1"/>
                          </a:solidFill>
                          <a:latin typeface="+mn-lt"/>
                          <a:cs typeface="Arial" panose="020B0604020202020204" pitchFamily="34" charset="0"/>
                        </a:rPr>
                        <a:t>Agbiz</a:t>
                      </a:r>
                      <a:r>
                        <a:rPr lang="en-ZA" sz="1000" noProof="0">
                          <a:solidFill>
                            <a:schemeClr val="tx1"/>
                          </a:solidFill>
                          <a:latin typeface="+mn-lt"/>
                          <a:cs typeface="Arial" panose="020B0604020202020204" pitchFamily="34" charset="0"/>
                        </a:rPr>
                        <a:t> members), and access frameworks that promote lower barriers to entry for local rail operators.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3164920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08F54-1473-A00E-DBF4-F984C684D3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7DA930-DD10-9ACF-71A0-38121B8377D5}"/>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70D123C7-D495-DE89-CAAB-A46C442869D9}"/>
              </a:ext>
            </a:extLst>
          </p:cNvPr>
          <p:cNvGraphicFramePr>
            <a:graphicFrameLocks noGrp="1"/>
          </p:cNvGraphicFramePr>
          <p:nvPr/>
        </p:nvGraphicFramePr>
        <p:xfrm>
          <a:off x="216408" y="1196753"/>
          <a:ext cx="11759184" cy="29042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p>
                      <a:r>
                        <a:rPr lang="en-ZA" sz="1000" noProof="0">
                          <a:solidFill>
                            <a:schemeClr val="tx1"/>
                          </a:solidFill>
                          <a:latin typeface="+mn-lt"/>
                          <a:cs typeface="Arial" panose="020B0604020202020204" pitchFamily="34" charset="0"/>
                        </a:rPr>
                        <a:t>Eligible for support from instruments like the Budget Facility for Infrastructure (BFI). The project was identified as a potential BFI candidate due to its network significance, climate co-benefits, and long-term cost savings for the economy.</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p>
                      <a:pPr algn="l"/>
                      <a:endParaRPr lang="en-ZA" sz="1000" noProof="0"/>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rPr>
                        <a:t>Though not always commercially profitable, the projects deliver broader socio-economic and environmental returns. The project supports jobs, rural economic development, and modal shift targets. These outcomes align with Growth for Jobs (G4J), PSP 2025–2030, and the PLTF’s goals for regional connectivity and cost competitiveness.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0183184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1696</Words>
  <Application>Microsoft Office PowerPoint</Application>
  <PresentationFormat>Widescreen</PresentationFormat>
  <Paragraphs>128</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Century Gothic</vt:lpstr>
      <vt:lpstr>Office Theme</vt:lpstr>
      <vt:lpstr>PowerPoint Presentation</vt:lpstr>
      <vt:lpstr> </vt:lpstr>
      <vt:lpstr> </vt:lpstr>
      <vt:lpstr>Freight Rail Revitalisation | Economic Infrastructure</vt:lpstr>
      <vt:lpstr>Freight Rail Revitalisation | Economic Infrastructure</vt:lpstr>
      <vt:lpstr>Freight Rail Revitalisation | Economic Infrastructure</vt:lpstr>
      <vt:lpstr>Freight Rail Revitalisation | Economic Infrastructure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Shaheed Ederies</dc:creator>
  <cp:lastModifiedBy>Shaheed Ederies</cp:lastModifiedBy>
  <cp:revision>1</cp:revision>
  <dcterms:created xsi:type="dcterms:W3CDTF">2026-01-05T10:51:24Z</dcterms:created>
  <dcterms:modified xsi:type="dcterms:W3CDTF">2026-01-05T10:52:26Z</dcterms:modified>
</cp:coreProperties>
</file>